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75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%20&#1073;&#1110;&#1079;&#1085;&#1077;&#1089;%2009.06.21&#1088;.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'створене підприємство'!$B$3:$B$7</c:f>
              <c:strCache>
                <c:ptCount val="5"/>
                <c:pt idx="0">
                  <c:v>після 2014</c:v>
                </c:pt>
                <c:pt idx="1">
                  <c:v>2010-2014</c:v>
                </c:pt>
                <c:pt idx="2">
                  <c:v>2005-2010</c:v>
                </c:pt>
                <c:pt idx="3">
                  <c:v>до 2005</c:v>
                </c:pt>
                <c:pt idx="4">
                  <c:v>до 1990</c:v>
                </c:pt>
              </c:strCache>
            </c:strRef>
          </c:cat>
          <c:val>
            <c:numRef>
              <c:f>'створене підприємство'!$C$3:$C$7</c:f>
              <c:numCache>
                <c:formatCode>General</c:formatCode>
                <c:ptCount val="5"/>
                <c:pt idx="0">
                  <c:v>19</c:v>
                </c:pt>
                <c:pt idx="1">
                  <c:v>3</c:v>
                </c:pt>
                <c:pt idx="2">
                  <c:v>5</c:v>
                </c:pt>
                <c:pt idx="3">
                  <c:v>11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'чи плануєте розширення'!$B$3:$B$5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Можливо у майбутньому</c:v>
                </c:pt>
              </c:strCache>
            </c:strRef>
          </c:cat>
          <c:val>
            <c:numRef>
              <c:f>'чи плануєте розширення'!$C$3:$C$5</c:f>
              <c:numCache>
                <c:formatCode>General</c:formatCode>
                <c:ptCount val="3"/>
                <c:pt idx="0">
                  <c:v>10</c:v>
                </c:pt>
                <c:pt idx="1">
                  <c:v>14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'чи плануєте розширення'!$B$23:$B$25</c:f>
              <c:strCache>
                <c:ptCount val="2"/>
                <c:pt idx="0">
                  <c:v>Червоноградська ТГ</c:v>
                </c:pt>
                <c:pt idx="1">
                  <c:v>Червоноградський район</c:v>
                </c:pt>
              </c:strCache>
            </c:strRef>
          </c:cat>
          <c:val>
            <c:numRef>
              <c:f>'чи плануєте розширення'!$C$23:$C$25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'перенести до іншої тг'!$B$3:$B$4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'перенести до іншої тг'!$C$3:$C$4</c:f>
              <c:numCache>
                <c:formatCode>General</c:formatCode>
                <c:ptCount val="2"/>
                <c:pt idx="0">
                  <c:v>7</c:v>
                </c:pt>
                <c:pt idx="1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'перенести до іншої тг'!$B$25</c:f>
              <c:strCache>
                <c:ptCount val="1"/>
                <c:pt idx="0">
                  <c:v>Розширення у громаді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'перенести до іншої тг'!$C$24:$E$24</c:f>
              <c:strCache>
                <c:ptCount val="3"/>
                <c:pt idx="0">
                  <c:v>так</c:v>
                </c:pt>
                <c:pt idx="1">
                  <c:v>можливо</c:v>
                </c:pt>
                <c:pt idx="2">
                  <c:v>ні</c:v>
                </c:pt>
              </c:strCache>
            </c:strRef>
          </c:cat>
          <c:val>
            <c:numRef>
              <c:f>'перенести до іншої тг'!$C$25:$E$25</c:f>
              <c:numCache>
                <c:formatCode>General</c:formatCode>
                <c:ptCount val="3"/>
                <c:pt idx="0">
                  <c:v>12</c:v>
                </c:pt>
                <c:pt idx="1">
                  <c:v>22</c:v>
                </c:pt>
                <c:pt idx="2">
                  <c:v>14</c:v>
                </c:pt>
              </c:numCache>
            </c:numRef>
          </c:val>
        </c:ser>
        <c:ser>
          <c:idx val="1"/>
          <c:order val="1"/>
          <c:tx>
            <c:strRef>
              <c:f>'перенести до іншої тг'!$B$26</c:f>
              <c:strCache>
                <c:ptCount val="1"/>
                <c:pt idx="0">
                  <c:v>Розширення в інших населених пунктах громади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'перенести до іншої тг'!$C$24:$E$24</c:f>
              <c:strCache>
                <c:ptCount val="3"/>
                <c:pt idx="0">
                  <c:v>так</c:v>
                </c:pt>
                <c:pt idx="1">
                  <c:v>можливо</c:v>
                </c:pt>
                <c:pt idx="2">
                  <c:v>ні</c:v>
                </c:pt>
              </c:strCache>
            </c:strRef>
          </c:cat>
          <c:val>
            <c:numRef>
              <c:f>'перенести до іншої тг'!$C$26:$E$26</c:f>
              <c:numCache>
                <c:formatCode>General</c:formatCode>
                <c:ptCount val="3"/>
                <c:pt idx="0">
                  <c:v>2</c:v>
                </c:pt>
                <c:pt idx="1">
                  <c:v>11</c:v>
                </c:pt>
                <c:pt idx="2">
                  <c:v>35</c:v>
                </c:pt>
              </c:numCache>
            </c:numRef>
          </c:val>
        </c:ser>
        <c:ser>
          <c:idx val="2"/>
          <c:order val="2"/>
          <c:tx>
            <c:strRef>
              <c:f>'перенести до іншої тг'!$B$27</c:f>
              <c:strCache>
                <c:ptCount val="1"/>
                <c:pt idx="0">
                  <c:v>Перенести бізнес в іншу громаду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'перенести до іншої тг'!$C$24:$E$24</c:f>
              <c:strCache>
                <c:ptCount val="3"/>
                <c:pt idx="0">
                  <c:v>так</c:v>
                </c:pt>
                <c:pt idx="1">
                  <c:v>можливо</c:v>
                </c:pt>
                <c:pt idx="2">
                  <c:v>ні</c:v>
                </c:pt>
              </c:strCache>
            </c:strRef>
          </c:cat>
          <c:val>
            <c:numRef>
              <c:f>'перенести до іншої тг'!$C$27:$E$27</c:f>
              <c:numCache>
                <c:formatCode>General</c:formatCode>
                <c:ptCount val="3"/>
                <c:pt idx="0">
                  <c:v>9</c:v>
                </c:pt>
                <c:pt idx="1">
                  <c:v>0</c:v>
                </c:pt>
                <c:pt idx="2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4926976"/>
        <c:axId val="166477824"/>
      </c:barChart>
      <c:catAx>
        <c:axId val="164926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6477824"/>
        <c:crosses val="autoZero"/>
        <c:auto val="1"/>
        <c:lblAlgn val="ctr"/>
        <c:lblOffset val="100"/>
        <c:noMultiLvlLbl val="0"/>
      </c:catAx>
      <c:valAx>
        <c:axId val="16647782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4926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'що є основою переносу'!$B$15:$B$21</c:f>
              <c:strCache>
                <c:ptCount val="7"/>
                <c:pt idx="0">
                  <c:v>Відсутність очисних споруд і можливості їх облаштування</c:v>
                </c:pt>
                <c:pt idx="1">
                  <c:v>Громадський опір розвитку підприємства</c:v>
                </c:pt>
                <c:pt idx="2">
                  <c:v>Відсутність землі для розширення</c:v>
                </c:pt>
                <c:pt idx="3">
                  <c:v>Не має можливості розширити виробничі приміщення</c:v>
                </c:pt>
                <c:pt idx="4">
                  <c:v>Надмірний тиск з боку контролюючих органів</c:v>
                </c:pt>
                <c:pt idx="5">
                  <c:v>Зміна ринкової кон’юнктури</c:v>
                </c:pt>
                <c:pt idx="6">
                  <c:v>Надмірна вартість оренди комунального майна/землі</c:v>
                </c:pt>
              </c:strCache>
            </c:strRef>
          </c:cat>
          <c:val>
            <c:numRef>
              <c:f>'що є основою переносу'!$C$15:$C$21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535680"/>
        <c:axId val="166481280"/>
      </c:barChart>
      <c:catAx>
        <c:axId val="1665356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6481280"/>
        <c:crosses val="autoZero"/>
        <c:auto val="1"/>
        <c:lblAlgn val="ctr"/>
        <c:lblOffset val="100"/>
        <c:noMultiLvlLbl val="0"/>
      </c:catAx>
      <c:valAx>
        <c:axId val="1664812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653568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'що заважає розвитку громади'!$B$21:$B$31</c:f>
              <c:strCache>
                <c:ptCount val="11"/>
                <c:pt idx="0">
                  <c:v>Відсутність внутрішніх інвестицій</c:v>
                </c:pt>
                <c:pt idx="1">
                  <c:v>Відсутність можливості для самореалізації, змістовного дозвілля</c:v>
                </c:pt>
                <c:pt idx="2">
                  <c:v>Значна частка населення старшого працездатного віку</c:v>
                </c:pt>
                <c:pt idx="3">
                  <c:v>Поширення злочинності, алкоголізму, наркоманії</c:v>
                </c:pt>
                <c:pt idx="4">
                  <c:v>Недостатня інформованість про громаду за її межами</c:v>
                </c:pt>
                <c:pt idx="5">
                  <c:v>Відсутність зовнішніх інвестицій</c:v>
                </c:pt>
                <c:pt idx="6">
                  <c:v>Недостатня підприємливість мешканців громади</c:v>
                </c:pt>
                <c:pt idx="7">
                  <c:v>Низька якість (відсутність) доріг між населеними пунктами в громаді</c:v>
                </c:pt>
                <c:pt idx="8">
                  <c:v>Недостатня громадська активність</c:v>
                </c:pt>
                <c:pt idx="9">
                  <c:v>Несприятливі умови для розвитку підприємництва</c:v>
                </c:pt>
                <c:pt idx="10">
                  <c:v>Безробіття</c:v>
                </c:pt>
              </c:strCache>
            </c:strRef>
          </c:cat>
          <c:val>
            <c:numRef>
              <c:f>'що заважає розвитку громади'!$C$21:$C$31</c:f>
              <c:numCache>
                <c:formatCode>General</c:formatCode>
                <c:ptCount val="11"/>
                <c:pt idx="0">
                  <c:v>2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8</c:v>
                </c:pt>
                <c:pt idx="7">
                  <c:v>13</c:v>
                </c:pt>
                <c:pt idx="8">
                  <c:v>21</c:v>
                </c:pt>
                <c:pt idx="9">
                  <c:v>24</c:v>
                </c:pt>
                <c:pt idx="10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538752"/>
        <c:axId val="166484736"/>
      </c:barChart>
      <c:catAx>
        <c:axId val="166538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6484736"/>
        <c:crosses val="autoZero"/>
        <c:auto val="1"/>
        <c:lblAlgn val="ctr"/>
        <c:lblOffset val="100"/>
        <c:noMultiLvlLbl val="0"/>
      </c:catAx>
      <c:valAx>
        <c:axId val="16648473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65387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'пріоритетні завдання'!$B$19:$B$33</c:f>
              <c:strCache>
                <c:ptCount val="15"/>
                <c:pt idx="0">
                  <c:v>Зменшення рівня безробіття</c:v>
                </c:pt>
                <c:pt idx="1">
                  <c:v>Розвиток малого і середнього бізнесу</c:v>
                </c:pt>
                <c:pt idx="2">
                  <c:v>Ремонт доріг між поселеннями громади</c:v>
                </c:pt>
                <c:pt idx="3">
                  <c:v>Ремонт вулиць</c:v>
                </c:pt>
                <c:pt idx="4">
                  <c:v>Благоустрій населених пунктів громади</c:v>
                </c:pt>
                <c:pt idx="5">
                  <c:v>Сприяння розвитку промислових підприємств</c:v>
                </c:pt>
                <c:pt idx="6">
                  <c:v>Покращення освітлення населених пунктів громади</c:v>
                </c:pt>
                <c:pt idx="7">
                  <c:v>Розвиток сфери дозвілля (відпочинку, спорту)</c:v>
                </c:pt>
                <c:pt idx="8">
                  <c:v>Підтримка фермерства</c:v>
                </c:pt>
                <c:pt idx="9">
                  <c:v>Покращення водопостачання</c:v>
                </c:pt>
                <c:pt idx="10">
                  <c:v>Покращення водовідведення</c:v>
                </c:pt>
                <c:pt idx="11">
                  <c:v>Використання місцевих природних ресурсів</c:v>
                </c:pt>
                <c:pt idx="12">
                  <c:v>Розвиток туризму</c:v>
                </c:pt>
                <c:pt idx="13">
                  <c:v>Підтримка кооперативного руху</c:v>
                </c:pt>
                <c:pt idx="14">
                  <c:v>Підтримка агрохолдингів</c:v>
                </c:pt>
              </c:strCache>
            </c:strRef>
          </c:cat>
          <c:val>
            <c:numRef>
              <c:f>'пріоритетні завдання'!$C$19:$C$33</c:f>
              <c:numCache>
                <c:formatCode>0.0</c:formatCode>
                <c:ptCount val="15"/>
                <c:pt idx="0">
                  <c:v>2.7708333333333335</c:v>
                </c:pt>
                <c:pt idx="1">
                  <c:v>4.5</c:v>
                </c:pt>
                <c:pt idx="2">
                  <c:v>4.854166666666667</c:v>
                </c:pt>
                <c:pt idx="3">
                  <c:v>6.041666666666667</c:v>
                </c:pt>
                <c:pt idx="4">
                  <c:v>6.416666666666667</c:v>
                </c:pt>
                <c:pt idx="5">
                  <c:v>7.4375</c:v>
                </c:pt>
                <c:pt idx="6">
                  <c:v>8.1875</c:v>
                </c:pt>
                <c:pt idx="7">
                  <c:v>8.4375</c:v>
                </c:pt>
                <c:pt idx="8">
                  <c:v>8.5833333333333339</c:v>
                </c:pt>
                <c:pt idx="9">
                  <c:v>9.5625</c:v>
                </c:pt>
                <c:pt idx="10">
                  <c:v>9.7708333333333339</c:v>
                </c:pt>
                <c:pt idx="11">
                  <c:v>9.7916666666666661</c:v>
                </c:pt>
                <c:pt idx="12">
                  <c:v>10.4375</c:v>
                </c:pt>
                <c:pt idx="13">
                  <c:v>10.479166666666666</c:v>
                </c:pt>
                <c:pt idx="14">
                  <c:v>12.520833333333334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581248"/>
        <c:axId val="166504704"/>
      </c:barChart>
      <c:catAx>
        <c:axId val="166581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6504704"/>
        <c:crosses val="autoZero"/>
        <c:auto val="1"/>
        <c:lblAlgn val="ctr"/>
        <c:lblOffset val="100"/>
        <c:noMultiLvlLbl val="0"/>
      </c:catAx>
      <c:valAx>
        <c:axId val="166504704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1665812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989501312335953E-2"/>
          <c:y val="0.10416666666666667"/>
          <c:w val="0.63096675415573056"/>
          <c:h val="0.7731481481481481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'чи вірите'!$B$3:$B$4</c:f>
              <c:strCache>
                <c:ptCount val="2"/>
                <c:pt idx="0">
                  <c:v>Швидше так</c:v>
                </c:pt>
                <c:pt idx="1">
                  <c:v>Швидше ні</c:v>
                </c:pt>
              </c:strCache>
            </c:strRef>
          </c:cat>
          <c:val>
            <c:numRef>
              <c:f>'чи вірите'!$C$3:$C$4</c:f>
              <c:numCache>
                <c:formatCode>General</c:formatCode>
                <c:ptCount val="2"/>
                <c:pt idx="0">
                  <c:v>28</c:v>
                </c:pt>
                <c:pt idx="1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'пріоритетні вед'!$B$16:$B$26</c:f>
              <c:strCache>
                <c:ptCount val="11"/>
                <c:pt idx="0">
                  <c:v>Туристичні послуги</c:v>
                </c:pt>
                <c:pt idx="1">
                  <c:v>Виробництво будматеріалів</c:v>
                </c:pt>
                <c:pt idx="2">
                  <c:v>Консультаційні та інші інтелектуальні послуги</c:v>
                </c:pt>
                <c:pt idx="3">
                  <c:v>Логістика</c:v>
                </c:pt>
                <c:pt idx="4">
                  <c:v>Сільське господарство/ягідництво</c:v>
                </c:pt>
                <c:pt idx="5">
                  <c:v>Легка промисловість</c:v>
                </c:pt>
                <c:pt idx="6">
                  <c:v>Переробка с/господарської продукції</c:v>
                </c:pt>
                <c:pt idx="7">
                  <c:v>Сільське господарство/тваринництво</c:v>
                </c:pt>
                <c:pt idx="8">
                  <c:v>Харчова промисловість</c:v>
                </c:pt>
                <c:pt idx="9">
                  <c:v>Машинобудування</c:v>
                </c:pt>
                <c:pt idx="10">
                  <c:v>Сільське господарство/рослинництво</c:v>
                </c:pt>
              </c:strCache>
            </c:strRef>
          </c:cat>
          <c:val>
            <c:numRef>
              <c:f>'пріоритетні вед'!$C$16:$C$26</c:f>
              <c:numCache>
                <c:formatCode>General</c:formatCode>
                <c:ptCount val="11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8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583808"/>
        <c:axId val="166683200"/>
      </c:barChart>
      <c:catAx>
        <c:axId val="1665838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6683200"/>
        <c:crosses val="autoZero"/>
        <c:auto val="1"/>
        <c:lblAlgn val="ctr"/>
        <c:lblOffset val="100"/>
        <c:noMultiLvlLbl val="0"/>
      </c:catAx>
      <c:valAx>
        <c:axId val="1666832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65838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904611135391223"/>
          <c:y val="4.4680920692093E-2"/>
          <c:w val="0.58473641162504264"/>
          <c:h val="0.7361713599744846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'Опитування бізнесу'!$CQ$54</c:f>
              <c:strCache>
                <c:ptCount val="1"/>
                <c:pt idx="0">
                  <c:v>задовільна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бізнесу'!$CR$2:$DD$2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Міська/селищна рада</c:v>
                </c:pt>
                <c:pt idx="3">
                  <c:v>Управління/відділи виконкому</c:v>
                </c:pt>
                <c:pt idx="4">
                  <c:v>Управління міліції</c:v>
                </c:pt>
                <c:pt idx="5">
                  <c:v>Районні органи влади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Сан-епідем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'Опитування бізнесу'!$CR$54:$DD$54</c:f>
              <c:numCache>
                <c:formatCode>General</c:formatCode>
                <c:ptCount val="13"/>
                <c:pt idx="0">
                  <c:v>15</c:v>
                </c:pt>
                <c:pt idx="1">
                  <c:v>14</c:v>
                </c:pt>
                <c:pt idx="2">
                  <c:v>10</c:v>
                </c:pt>
                <c:pt idx="3">
                  <c:v>17</c:v>
                </c:pt>
                <c:pt idx="4">
                  <c:v>9</c:v>
                </c:pt>
                <c:pt idx="5">
                  <c:v>8</c:v>
                </c:pt>
                <c:pt idx="6">
                  <c:v>15</c:v>
                </c:pt>
                <c:pt idx="7">
                  <c:v>18</c:v>
                </c:pt>
                <c:pt idx="8">
                  <c:v>22</c:v>
                </c:pt>
                <c:pt idx="9">
                  <c:v>9</c:v>
                </c:pt>
                <c:pt idx="10">
                  <c:v>19</c:v>
                </c:pt>
                <c:pt idx="11">
                  <c:v>9</c:v>
                </c:pt>
                <c:pt idx="12">
                  <c:v>5</c:v>
                </c:pt>
              </c:numCache>
            </c:numRef>
          </c:val>
        </c:ser>
        <c:ser>
          <c:idx val="1"/>
          <c:order val="1"/>
          <c:tx>
            <c:strRef>
              <c:f>'Опитування бізнесу'!$CQ$55</c:f>
              <c:strCache>
                <c:ptCount val="1"/>
                <c:pt idx="0">
                  <c:v>частково задовільна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бізнесу'!$CR$2:$DD$2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Міська/селищна рада</c:v>
                </c:pt>
                <c:pt idx="3">
                  <c:v>Управління/відділи виконкому</c:v>
                </c:pt>
                <c:pt idx="4">
                  <c:v>Управління міліції</c:v>
                </c:pt>
                <c:pt idx="5">
                  <c:v>Районні органи влади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Сан-епідем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'Опитування бізнесу'!$CR$55:$DD$55</c:f>
              <c:numCache>
                <c:formatCode>General</c:formatCode>
                <c:ptCount val="13"/>
                <c:pt idx="0">
                  <c:v>10</c:v>
                </c:pt>
                <c:pt idx="1">
                  <c:v>10</c:v>
                </c:pt>
                <c:pt idx="2">
                  <c:v>15</c:v>
                </c:pt>
                <c:pt idx="3">
                  <c:v>10</c:v>
                </c:pt>
                <c:pt idx="4">
                  <c:v>16</c:v>
                </c:pt>
                <c:pt idx="5">
                  <c:v>15</c:v>
                </c:pt>
                <c:pt idx="6">
                  <c:v>17</c:v>
                </c:pt>
                <c:pt idx="7">
                  <c:v>17</c:v>
                </c:pt>
                <c:pt idx="8">
                  <c:v>16</c:v>
                </c:pt>
                <c:pt idx="9">
                  <c:v>19</c:v>
                </c:pt>
                <c:pt idx="10">
                  <c:v>15</c:v>
                </c:pt>
                <c:pt idx="11">
                  <c:v>15</c:v>
                </c:pt>
                <c:pt idx="12">
                  <c:v>15</c:v>
                </c:pt>
              </c:numCache>
            </c:numRef>
          </c:val>
        </c:ser>
        <c:ser>
          <c:idx val="2"/>
          <c:order val="2"/>
          <c:tx>
            <c:strRef>
              <c:f>'Опитування бізнесу'!$CQ$56</c:f>
              <c:strCache>
                <c:ptCount val="1"/>
                <c:pt idx="0">
                  <c:v>незадовільна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бізнесу'!$CR$2:$DD$2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Міська/селищна рада</c:v>
                </c:pt>
                <c:pt idx="3">
                  <c:v>Управління/відділи виконкому</c:v>
                </c:pt>
                <c:pt idx="4">
                  <c:v>Управління міліції</c:v>
                </c:pt>
                <c:pt idx="5">
                  <c:v>Районні органи влади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Сан-епідем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'Опитування бізнесу'!$CR$56:$DD$56</c:f>
              <c:numCache>
                <c:formatCode>General</c:formatCode>
                <c:ptCount val="13"/>
                <c:pt idx="0">
                  <c:v>8</c:v>
                </c:pt>
                <c:pt idx="1">
                  <c:v>6</c:v>
                </c:pt>
                <c:pt idx="2">
                  <c:v>7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3</c:v>
                </c:pt>
                <c:pt idx="10">
                  <c:v>1</c:v>
                </c:pt>
                <c:pt idx="11">
                  <c:v>3</c:v>
                </c:pt>
                <c:pt idx="12">
                  <c:v>0</c:v>
                </c:pt>
              </c:numCache>
            </c:numRef>
          </c:val>
        </c:ser>
        <c:ser>
          <c:idx val="3"/>
          <c:order val="3"/>
          <c:tx>
            <c:strRef>
              <c:f>'Опитування бізнесу'!$CQ$57</c:f>
              <c:strCache>
                <c:ptCount val="1"/>
                <c:pt idx="0">
                  <c:v>не було контактів</c:v>
                </c:pt>
              </c:strCache>
            </c:strRef>
          </c:tx>
          <c:spPr>
            <a:solidFill>
              <a:srgbClr val="FF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бізнесу'!$CR$2:$DD$2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Міська/селищна рада</c:v>
                </c:pt>
                <c:pt idx="3">
                  <c:v>Управління/відділи виконкому</c:v>
                </c:pt>
                <c:pt idx="4">
                  <c:v>Управління міліції</c:v>
                </c:pt>
                <c:pt idx="5">
                  <c:v>Районні органи влади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Сан-епідем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'Опитування бізнесу'!$CR$57:$DD$57</c:f>
              <c:numCache>
                <c:formatCode>General</c:formatCode>
                <c:ptCount val="13"/>
                <c:pt idx="0">
                  <c:v>7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12</c:v>
                </c:pt>
                <c:pt idx="5">
                  <c:v>13</c:v>
                </c:pt>
                <c:pt idx="6">
                  <c:v>5</c:v>
                </c:pt>
                <c:pt idx="7">
                  <c:v>4</c:v>
                </c:pt>
                <c:pt idx="8">
                  <c:v>1</c:v>
                </c:pt>
                <c:pt idx="9">
                  <c:v>8</c:v>
                </c:pt>
                <c:pt idx="10">
                  <c:v>4</c:v>
                </c:pt>
                <c:pt idx="11">
                  <c:v>12</c:v>
                </c:pt>
                <c:pt idx="1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6863872"/>
        <c:axId val="166686656"/>
      </c:barChart>
      <c:catAx>
        <c:axId val="166863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166686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668665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166863872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0302268906887149"/>
          <c:y val="0.91161692751369039"/>
          <c:w val="0.82240552923734378"/>
          <c:h val="6.7075272998282642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uk-UA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'власник підприємства'!$B$3:$B$8</c:f>
              <c:strCache>
                <c:ptCount val="6"/>
                <c:pt idx="0">
                  <c:v>Держава</c:v>
                </c:pt>
                <c:pt idx="1">
                  <c:v>Громада</c:v>
                </c:pt>
                <c:pt idx="2">
                  <c:v>Фізичні особи (в т.ч. ФОП)</c:v>
                </c:pt>
                <c:pt idx="3">
                  <c:v>Українські юридичні особи</c:v>
                </c:pt>
                <c:pt idx="4">
                  <c:v>Іноземні суб’єкти</c:v>
                </c:pt>
                <c:pt idx="5">
                  <c:v>Спільне підприємство</c:v>
                </c:pt>
              </c:strCache>
            </c:strRef>
          </c:cat>
          <c:val>
            <c:numRef>
              <c:f>'власник підприємства'!$C$3:$C$8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33</c:v>
                </c:pt>
                <c:pt idx="3">
                  <c:v>4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'оцінка ОМС'!$B$7</c:f>
              <c:strCache>
                <c:ptCount val="1"/>
                <c:pt idx="0">
                  <c:v>оцінка 1</c:v>
                </c:pt>
              </c:strCache>
            </c:strRef>
          </c:tx>
          <c:invertIfNegative val="0"/>
          <c:cat>
            <c:strRef>
              <c:f>'оцінка ОМС'!$C$6:$E$6</c:f>
              <c:strCache>
                <c:ptCount val="3"/>
                <c:pt idx="0">
                  <c:v>Голова</c:v>
                </c:pt>
                <c:pt idx="1">
                  <c:v>Рада</c:v>
                </c:pt>
                <c:pt idx="2">
                  <c:v>Виконком</c:v>
                </c:pt>
              </c:strCache>
            </c:strRef>
          </c:cat>
          <c:val>
            <c:numRef>
              <c:f>'оцінка ОМС'!$C$7:$E$7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'оцінка ОМС'!$B$8</c:f>
              <c:strCache>
                <c:ptCount val="1"/>
                <c:pt idx="0">
                  <c:v>оцінка 2</c:v>
                </c:pt>
              </c:strCache>
            </c:strRef>
          </c:tx>
          <c:invertIfNegative val="0"/>
          <c:cat>
            <c:strRef>
              <c:f>'оцінка ОМС'!$C$6:$E$6</c:f>
              <c:strCache>
                <c:ptCount val="3"/>
                <c:pt idx="0">
                  <c:v>Голова</c:v>
                </c:pt>
                <c:pt idx="1">
                  <c:v>Рада</c:v>
                </c:pt>
                <c:pt idx="2">
                  <c:v>Виконком</c:v>
                </c:pt>
              </c:strCache>
            </c:strRef>
          </c:cat>
          <c:val>
            <c:numRef>
              <c:f>'оцінка ОМС'!$C$8:$E$8</c:f>
              <c:numCache>
                <c:formatCode>General</c:formatCode>
                <c:ptCount val="3"/>
                <c:pt idx="0">
                  <c:v>6</c:v>
                </c:pt>
                <c:pt idx="1">
                  <c:v>7</c:v>
                </c:pt>
                <c:pt idx="2">
                  <c:v>4</c:v>
                </c:pt>
              </c:numCache>
            </c:numRef>
          </c:val>
        </c:ser>
        <c:ser>
          <c:idx val="2"/>
          <c:order val="2"/>
          <c:tx>
            <c:strRef>
              <c:f>'оцінка ОМС'!$B$9</c:f>
              <c:strCache>
                <c:ptCount val="1"/>
                <c:pt idx="0">
                  <c:v>оцінка 3</c:v>
                </c:pt>
              </c:strCache>
            </c:strRef>
          </c:tx>
          <c:invertIfNegative val="0"/>
          <c:cat>
            <c:strRef>
              <c:f>'оцінка ОМС'!$C$6:$E$6</c:f>
              <c:strCache>
                <c:ptCount val="3"/>
                <c:pt idx="0">
                  <c:v>Голова</c:v>
                </c:pt>
                <c:pt idx="1">
                  <c:v>Рада</c:v>
                </c:pt>
                <c:pt idx="2">
                  <c:v>Виконком</c:v>
                </c:pt>
              </c:strCache>
            </c:strRef>
          </c:cat>
          <c:val>
            <c:numRef>
              <c:f>'оцінка ОМС'!$C$9:$E$9</c:f>
              <c:numCache>
                <c:formatCode>General</c:formatCode>
                <c:ptCount val="3"/>
                <c:pt idx="0">
                  <c:v>8</c:v>
                </c:pt>
                <c:pt idx="1">
                  <c:v>9</c:v>
                </c:pt>
                <c:pt idx="2">
                  <c:v>10</c:v>
                </c:pt>
              </c:numCache>
            </c:numRef>
          </c:val>
        </c:ser>
        <c:ser>
          <c:idx val="3"/>
          <c:order val="3"/>
          <c:tx>
            <c:strRef>
              <c:f>'оцінка ОМС'!$B$10</c:f>
              <c:strCache>
                <c:ptCount val="1"/>
                <c:pt idx="0">
                  <c:v>оцінка 4</c:v>
                </c:pt>
              </c:strCache>
            </c:strRef>
          </c:tx>
          <c:invertIfNegative val="0"/>
          <c:cat>
            <c:strRef>
              <c:f>'оцінка ОМС'!$C$6:$E$6</c:f>
              <c:strCache>
                <c:ptCount val="3"/>
                <c:pt idx="0">
                  <c:v>Голова</c:v>
                </c:pt>
                <c:pt idx="1">
                  <c:v>Рада</c:v>
                </c:pt>
                <c:pt idx="2">
                  <c:v>Виконком</c:v>
                </c:pt>
              </c:strCache>
            </c:strRef>
          </c:cat>
          <c:val>
            <c:numRef>
              <c:f>'оцінка ОМС'!$C$10:$E$10</c:f>
              <c:numCache>
                <c:formatCode>General</c:formatCode>
                <c:ptCount val="3"/>
                <c:pt idx="0">
                  <c:v>8</c:v>
                </c:pt>
                <c:pt idx="1">
                  <c:v>10</c:v>
                </c:pt>
                <c:pt idx="2">
                  <c:v>10</c:v>
                </c:pt>
              </c:numCache>
            </c:numRef>
          </c:val>
        </c:ser>
        <c:ser>
          <c:idx val="4"/>
          <c:order val="4"/>
          <c:tx>
            <c:strRef>
              <c:f>'оцінка ОМС'!$B$11</c:f>
              <c:strCache>
                <c:ptCount val="1"/>
                <c:pt idx="0">
                  <c:v>оцінка 5</c:v>
                </c:pt>
              </c:strCache>
            </c:strRef>
          </c:tx>
          <c:invertIfNegative val="0"/>
          <c:cat>
            <c:strRef>
              <c:f>'оцінка ОМС'!$C$6:$E$6</c:f>
              <c:strCache>
                <c:ptCount val="3"/>
                <c:pt idx="0">
                  <c:v>Голова</c:v>
                </c:pt>
                <c:pt idx="1">
                  <c:v>Рада</c:v>
                </c:pt>
                <c:pt idx="2">
                  <c:v>Виконком</c:v>
                </c:pt>
              </c:strCache>
            </c:strRef>
          </c:cat>
          <c:val>
            <c:numRef>
              <c:f>'оцінка ОМС'!$C$11:$E$11</c:f>
              <c:numCache>
                <c:formatCode>General</c:formatCode>
                <c:ptCount val="3"/>
                <c:pt idx="0">
                  <c:v>13</c:v>
                </c:pt>
                <c:pt idx="1">
                  <c:v>9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6865920"/>
        <c:axId val="166690112"/>
      </c:barChart>
      <c:catAx>
        <c:axId val="166865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6690112"/>
        <c:crosses val="autoZero"/>
        <c:auto val="1"/>
        <c:lblAlgn val="ctr"/>
        <c:lblOffset val="100"/>
        <c:noMultiLvlLbl val="0"/>
      </c:catAx>
      <c:valAx>
        <c:axId val="16669011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66865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023285899094437"/>
          <c:y val="6.5625300408784837E-2"/>
          <c:w val="0.5213454075032341"/>
          <c:h val="0.6125028038153250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'Опитування бізнесу'!$DD$60</c:f>
              <c:strCache>
                <c:ptCount val="1"/>
                <c:pt idx="0">
                  <c:v>оцінка 1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бізнесу'!$DE$59:$DJ$59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'Опитування бізнесу'!$DE$60:$DJ$60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'Опитування бізнесу'!$DD$61</c:f>
              <c:strCache>
                <c:ptCount val="1"/>
                <c:pt idx="0">
                  <c:v>оцінка 2</c:v>
                </c:pt>
              </c:strCache>
            </c:strRef>
          </c:tx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бізнесу'!$DE$59:$DJ$59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'Опитування бізнесу'!$DE$61:$DJ$61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'Опитування бізнесу'!$DD$62</c:f>
              <c:strCache>
                <c:ptCount val="1"/>
                <c:pt idx="0">
                  <c:v>оцінка 3</c:v>
                </c:pt>
              </c:strCache>
            </c:strRef>
          </c:tx>
          <c:spPr>
            <a:solidFill>
              <a:srgbClr val="33CC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бізнесу'!$DE$59:$DJ$59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'Опитування бізнесу'!$DE$62:$DJ$62</c:f>
              <c:numCache>
                <c:formatCode>General</c:formatCode>
                <c:ptCount val="4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ser>
          <c:idx val="3"/>
          <c:order val="3"/>
          <c:tx>
            <c:strRef>
              <c:f>'Опитування бізнесу'!$DD$63</c:f>
              <c:strCache>
                <c:ptCount val="1"/>
                <c:pt idx="0">
                  <c:v>оцінка 4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бізнесу'!$DE$59:$DJ$59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'Опитування бізнесу'!$DE$63:$DJ$63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10</c:v>
                </c:pt>
                <c:pt idx="3">
                  <c:v>17</c:v>
                </c:pt>
              </c:numCache>
            </c:numRef>
          </c:val>
        </c:ser>
        <c:ser>
          <c:idx val="4"/>
          <c:order val="4"/>
          <c:tx>
            <c:strRef>
              <c:f>'Опитування бізнесу'!$DD$64</c:f>
              <c:strCache>
                <c:ptCount val="1"/>
                <c:pt idx="0">
                  <c:v>оцінка 5</c:v>
                </c:pt>
              </c:strCache>
            </c:strRef>
          </c:tx>
          <c:spPr>
            <a:solidFill>
              <a:srgbClr val="00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бізнесу'!$DE$59:$DJ$59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'Опитування бізнесу'!$DE$64:$DJ$64</c:f>
              <c:numCache>
                <c:formatCode>General</c:formatCode>
                <c:ptCount val="4"/>
                <c:pt idx="0">
                  <c:v>13</c:v>
                </c:pt>
                <c:pt idx="1">
                  <c:v>9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6864896"/>
        <c:axId val="166267712"/>
      </c:barChart>
      <c:catAx>
        <c:axId val="166864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16626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6267712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166864896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6430532654006486"/>
          <c:y val="0.86820857070285573"/>
          <c:w val="0.69779045854562294"/>
          <c:h val="0.1000026609577028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uk-UA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8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'основні сфери діяльності'!$B$3:$B$15</c:f>
              <c:strCache>
                <c:ptCount val="13"/>
                <c:pt idx="0">
                  <c:v>Електро, водо, тепло постачання</c:v>
                </c:pt>
                <c:pt idx="1">
                  <c:v>Постачання інтернет послуг та телефонії</c:v>
                </c:pt>
                <c:pt idx="2">
                  <c:v>Будівництво та ремонт будівель і споруд</c:v>
                </c:pt>
                <c:pt idx="3">
                  <c:v>Оптова торгівля промисловою продукцією</c:v>
                </c:pt>
                <c:pt idx="4">
                  <c:v>Юридичні, консультаційні послуги</c:v>
                </c:pt>
                <c:pt idx="5">
                  <c:v>Виробництво промислової продукції</c:v>
                </c:pt>
                <c:pt idx="6">
                  <c:v>Виробництво – легка промисловість</c:v>
                </c:pt>
                <c:pt idx="7">
                  <c:v>Оптова торгівля харчовими продуктами</c:v>
                </c:pt>
                <c:pt idx="8">
                  <c:v>Виробництво – переробка сільськогосподарської продукції</c:v>
                </c:pt>
                <c:pt idx="9">
                  <c:v>Перевезення</c:v>
                </c:pt>
                <c:pt idx="10">
                  <c:v>Виробництво – харчова промисловість</c:v>
                </c:pt>
                <c:pt idx="11">
                  <c:v>Інші послуги, що не увійшли до визначених категорій</c:v>
                </c:pt>
                <c:pt idx="12">
                  <c:v>Роздрібна торгівля</c:v>
                </c:pt>
              </c:strCache>
            </c:strRef>
          </c:cat>
          <c:val>
            <c:numRef>
              <c:f>'основні сфери діяльності'!$C$3:$C$15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5</c:v>
                </c:pt>
                <c:pt idx="10">
                  <c:v>7</c:v>
                </c:pt>
                <c:pt idx="11">
                  <c:v>11</c:v>
                </c:pt>
                <c:pt idx="1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049472"/>
        <c:axId val="145876672"/>
      </c:barChart>
      <c:catAx>
        <c:axId val="147049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5876672"/>
        <c:crosses val="autoZero"/>
        <c:auto val="1"/>
        <c:lblAlgn val="ctr"/>
        <c:lblOffset val="100"/>
        <c:noMultiLvlLbl val="0"/>
      </c:catAx>
      <c:valAx>
        <c:axId val="1458766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70494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'географія збуту'!$B$4:$B$7</c:f>
              <c:strCache>
                <c:ptCount val="4"/>
                <c:pt idx="0">
                  <c:v>У межах району</c:v>
                </c:pt>
                <c:pt idx="1">
                  <c:v>У межах області</c:v>
                </c:pt>
                <c:pt idx="2">
                  <c:v>Інші області України</c:v>
                </c:pt>
                <c:pt idx="3">
                  <c:v>За межі України</c:v>
                </c:pt>
              </c:strCache>
            </c:strRef>
          </c:cat>
          <c:val>
            <c:numRef>
              <c:f>'географія збуту'!$C$4:$C$7</c:f>
              <c:numCache>
                <c:formatCode>0.0</c:formatCode>
                <c:ptCount val="4"/>
                <c:pt idx="0">
                  <c:v>54.77</c:v>
                </c:pt>
                <c:pt idx="1">
                  <c:v>19.98</c:v>
                </c:pt>
                <c:pt idx="2">
                  <c:v>7.19</c:v>
                </c:pt>
                <c:pt idx="3">
                  <c:v>2.65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223972003499566E-2"/>
          <c:y val="8.1018518518518517E-2"/>
          <c:w val="0.51758114610673667"/>
          <c:h val="0.77314814814814814"/>
        </c:manualLayout>
      </c:layout>
      <c:pie3DChart>
        <c:varyColors val="1"/>
        <c:ser>
          <c:idx val="0"/>
          <c:order val="0"/>
          <c:explosion val="28"/>
          <c:dPt>
            <c:idx val="0"/>
            <c:bubble3D val="0"/>
          </c:dPt>
          <c:dPt>
            <c:idx val="1"/>
            <c:bubble3D val="0"/>
            <c:explosion val="35"/>
          </c:dPt>
          <c:dPt>
            <c:idx val="2"/>
            <c:bubble3D val="0"/>
          </c:dPt>
          <c:dPt>
            <c:idx val="3"/>
            <c:bubble3D val="0"/>
          </c:dPt>
          <c:dLbls>
            <c:dLbl>
              <c:idx val="3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'зміни у збуті 2021'!$B$3:$B$6</c:f>
              <c:strCache>
                <c:ptCount val="4"/>
                <c:pt idx="0">
                  <c:v>Без змін</c:v>
                </c:pt>
                <c:pt idx="1">
                  <c:v>Зростання</c:v>
                </c:pt>
                <c:pt idx="2">
                  <c:v>Зменшення</c:v>
                </c:pt>
                <c:pt idx="3">
                  <c:v>Припинення діяльності</c:v>
                </c:pt>
              </c:strCache>
            </c:strRef>
          </c:cat>
          <c:val>
            <c:numRef>
              <c:f>'зміни у збуті 2021'!$C$3:$C$6</c:f>
              <c:numCache>
                <c:formatCode>General</c:formatCode>
                <c:ptCount val="4"/>
                <c:pt idx="0">
                  <c:v>10</c:v>
                </c:pt>
                <c:pt idx="1">
                  <c:v>21</c:v>
                </c:pt>
                <c:pt idx="2">
                  <c:v>9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'чи є в регіоні'!$B$3:$B$7</c:f>
              <c:strCache>
                <c:ptCount val="5"/>
                <c:pt idx="0">
                  <c:v>Основні інвестори для Вашого підприємства</c:v>
                </c:pt>
                <c:pt idx="1">
                  <c:v>Основні постачальники сировини/комплектуючих для Вашого підприємства</c:v>
                </c:pt>
                <c:pt idx="2">
                  <c:v>Інші підприємства чи їх групи, споріднені за профілем виробництва з Вашим підприємством</c:v>
                </c:pt>
                <c:pt idx="3">
                  <c:v>Основний ринок – покупці продукції Вашого підприємства</c:v>
                </c:pt>
                <c:pt idx="4">
                  <c:v>Робоча сила, необхідна Вашому підприємству</c:v>
                </c:pt>
              </c:strCache>
            </c:strRef>
          </c:cat>
          <c:val>
            <c:numRef>
              <c:f>'чи є в регіоні'!$C$3:$C$7</c:f>
              <c:numCache>
                <c:formatCode>General</c:formatCode>
                <c:ptCount val="5"/>
                <c:pt idx="0">
                  <c:v>5</c:v>
                </c:pt>
                <c:pt idx="1">
                  <c:v>11</c:v>
                </c:pt>
                <c:pt idx="2">
                  <c:v>11</c:v>
                </c:pt>
                <c:pt idx="3">
                  <c:v>16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001856"/>
        <c:axId val="164711232"/>
      </c:barChart>
      <c:catAx>
        <c:axId val="163001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4711232"/>
        <c:crosses val="autoZero"/>
        <c:auto val="1"/>
        <c:lblAlgn val="ctr"/>
        <c:lblOffset val="100"/>
        <c:noMultiLvlLbl val="0"/>
      </c:catAx>
      <c:valAx>
        <c:axId val="1647112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30018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'чисельність працівників по рока'!$B$8:$B$11</c:f>
              <c:strCache>
                <c:ptCount val="4"/>
                <c:pt idx="0">
                  <c:v>П’ять років тому (2016)</c:v>
                </c:pt>
                <c:pt idx="1">
                  <c:v>Минулий рік (2020)</c:v>
                </c:pt>
                <c:pt idx="2">
                  <c:v>Поточний рік (2021)</c:v>
                </c:pt>
                <c:pt idx="3">
                  <c:v>Наступний рік (2022)</c:v>
                </c:pt>
              </c:strCache>
            </c:strRef>
          </c:cat>
          <c:val>
            <c:numRef>
              <c:f>'чисельність працівників по рока'!$C$8:$C$11</c:f>
              <c:numCache>
                <c:formatCode>0.0%</c:formatCode>
                <c:ptCount val="4"/>
                <c:pt idx="0">
                  <c:v>1.266</c:v>
                </c:pt>
                <c:pt idx="1">
                  <c:v>0.94899999999999995</c:v>
                </c:pt>
                <c:pt idx="2">
                  <c:v>1</c:v>
                </c:pt>
                <c:pt idx="3">
                  <c:v>1.022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003904"/>
        <c:axId val="164714688"/>
      </c:lineChart>
      <c:catAx>
        <c:axId val="163003904"/>
        <c:scaling>
          <c:orientation val="minMax"/>
        </c:scaling>
        <c:delete val="0"/>
        <c:axPos val="b"/>
        <c:majorTickMark val="out"/>
        <c:minorTickMark val="none"/>
        <c:tickLblPos val="nextTo"/>
        <c:crossAx val="164714688"/>
        <c:crosses val="autoZero"/>
        <c:auto val="1"/>
        <c:lblAlgn val="ctr"/>
        <c:lblOffset val="100"/>
        <c:noMultiLvlLbl val="0"/>
      </c:catAx>
      <c:valAx>
        <c:axId val="16471468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1630039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'нестача спеціалістів'!$B$3:$B$5</c:f>
              <c:strCache>
                <c:ptCount val="3"/>
                <c:pt idx="0">
                  <c:v>Так</c:v>
                </c:pt>
                <c:pt idx="1">
                  <c:v>Зараз ні, але очікуємо в найближчому майбутньому</c:v>
                </c:pt>
                <c:pt idx="2">
                  <c:v>Ні</c:v>
                </c:pt>
              </c:strCache>
            </c:strRef>
          </c:cat>
          <c:val>
            <c:numRef>
              <c:f>'нестача спеціалістів'!$C$3:$C$5</c:f>
              <c:numCache>
                <c:formatCode>General</c:formatCode>
                <c:ptCount val="3"/>
                <c:pt idx="0">
                  <c:v>22</c:v>
                </c:pt>
                <c:pt idx="1">
                  <c:v>6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'чи плануєте інвестувати'!$B$3:$B$6</c:f>
              <c:strCache>
                <c:ptCount val="4"/>
                <c:pt idx="0">
                  <c:v>Так у поточному році</c:v>
                </c:pt>
                <c:pt idx="1">
                  <c:v>Так у 2022 році</c:v>
                </c:pt>
                <c:pt idx="2">
                  <c:v>Можливо у майбутньому</c:v>
                </c:pt>
                <c:pt idx="3">
                  <c:v>Не плануємо нових інвестицій</c:v>
                </c:pt>
              </c:strCache>
            </c:strRef>
          </c:cat>
          <c:val>
            <c:numRef>
              <c:f>'чи плануєте інвестувати'!$C$3:$C$6</c:f>
              <c:numCache>
                <c:formatCode>General</c:formatCode>
                <c:ptCount val="4"/>
                <c:pt idx="0">
                  <c:v>7</c:v>
                </c:pt>
                <c:pt idx="1">
                  <c:v>5</c:v>
                </c:pt>
                <c:pt idx="2">
                  <c:v>22</c:v>
                </c:pt>
                <c:pt idx="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631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751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454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78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57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11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520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586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677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038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172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488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4479233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solidFill>
                  <a:srgbClr val="FF0000"/>
                </a:solidFill>
                <a:latin typeface="Impact" panose="020B0806030902050204" pitchFamily="34" charset="0"/>
              </a:rPr>
              <a:t>Стратегія розвитку Червоноградської територіальної громади до 2027 р.</a:t>
            </a:r>
            <a:endParaRPr lang="uk-UA" sz="16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461392" y="1707654"/>
            <a:ext cx="8077200" cy="1371600"/>
          </a:xfrm>
        </p:spPr>
        <p:txBody>
          <a:bodyPr>
            <a:normAutofit fontScale="90000"/>
          </a:bodyPr>
          <a:lstStyle/>
          <a:p>
            <a:r>
              <a:rPr lang="uk-UA" altLang="uk-UA" sz="3600" b="1" dirty="0" smtClean="0"/>
              <a:t>Звіт</a:t>
            </a:r>
            <a:br>
              <a:rPr lang="uk-UA" altLang="uk-UA" sz="3600" b="1" dirty="0" smtClean="0"/>
            </a:br>
            <a:r>
              <a:rPr lang="uk-UA" altLang="uk-UA" sz="3600" b="1" dirty="0" smtClean="0"/>
              <a:t>про результати опитування представників бізнесу Червоноградської ТГ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3613881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м. Червоноград,  23 червня 2021 р.</a:t>
            </a:r>
            <a:endParaRPr lang="uk-UA" dirty="0"/>
          </a:p>
        </p:txBody>
      </p:sp>
      <p:pic>
        <p:nvPicPr>
          <p:cNvPr id="2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77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98757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Ви </a:t>
            </a:r>
            <a:r>
              <a:rPr lang="ru-RU" dirty="0" err="1" smtClean="0"/>
              <a:t>відчуваєте</a:t>
            </a:r>
            <a:r>
              <a:rPr lang="ru-RU" dirty="0" smtClean="0"/>
              <a:t> </a:t>
            </a:r>
            <a:r>
              <a:rPr lang="ru-RU" dirty="0" err="1" smtClean="0"/>
              <a:t>нестачу</a:t>
            </a:r>
            <a:r>
              <a:rPr lang="ru-RU" dirty="0" smtClean="0"/>
              <a:t> </a:t>
            </a:r>
            <a:r>
              <a:rPr lang="ru-RU" dirty="0" err="1" smtClean="0"/>
              <a:t>спеціалістів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9988491"/>
              </p:ext>
            </p:extLst>
          </p:nvPr>
        </p:nvGraphicFramePr>
        <p:xfrm>
          <a:off x="1475073" y="987574"/>
          <a:ext cx="617874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180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87574"/>
            <a:ext cx="799288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водій, автослюсар, механік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IT -   спеціаліст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швачка, </a:t>
            </a:r>
            <a:r>
              <a:rPr lang="uk-UA" sz="2000" dirty="0" err="1"/>
              <a:t>електронщик</a:t>
            </a:r>
            <a:endParaRPr lang="uk-U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бармен, офіціант, кухар, інженер з охорони праці, водій, слюсар, пекар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продавець-касир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флорист, працівник для ручної роботи унікальної продукції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закрійник модельєр, технолог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спеціаліст з виробництва сиру і сирної продукції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спеціаліст з маркетингу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вантажник, складальник, дизайнер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юрист</a:t>
            </a:r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88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плануєте</a:t>
            </a:r>
            <a:r>
              <a:rPr lang="ru-RU" dirty="0" smtClean="0"/>
              <a:t> </a:t>
            </a:r>
            <a:r>
              <a:rPr lang="ru-RU" dirty="0" err="1" smtClean="0"/>
              <a:t>інвестувати</a:t>
            </a:r>
            <a:r>
              <a:rPr lang="ru-RU" dirty="0" smtClean="0"/>
              <a:t> у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9847576"/>
              </p:ext>
            </p:extLst>
          </p:nvPr>
        </p:nvGraphicFramePr>
        <p:xfrm>
          <a:off x="1629739" y="771762"/>
          <a:ext cx="6517306" cy="4479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929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792085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плануєте</a:t>
            </a:r>
            <a:r>
              <a:rPr lang="ru-RU" dirty="0" smtClean="0"/>
              <a:t> Ви </a:t>
            </a:r>
            <a:r>
              <a:rPr lang="ru-RU" dirty="0" err="1" smtClean="0"/>
              <a:t>розширення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створенням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потужностей в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адміністративно-територіальних</a:t>
            </a:r>
            <a:r>
              <a:rPr lang="ru-RU" dirty="0" smtClean="0"/>
              <a:t> </a:t>
            </a:r>
            <a:r>
              <a:rPr lang="ru-RU" dirty="0" err="1" smtClean="0"/>
              <a:t>одиницях</a:t>
            </a:r>
            <a:r>
              <a:rPr lang="ru-RU" dirty="0" smtClean="0"/>
              <a:t> району (</a:t>
            </a:r>
            <a:r>
              <a:rPr lang="ru-RU" dirty="0" err="1" smtClean="0"/>
              <a:t>населених</a:t>
            </a:r>
            <a:r>
              <a:rPr lang="ru-RU" dirty="0" smtClean="0"/>
              <a:t> пунктах </a:t>
            </a:r>
            <a:r>
              <a:rPr lang="ru-RU" dirty="0" err="1" smtClean="0"/>
              <a:t>громади</a:t>
            </a:r>
            <a:r>
              <a:rPr lang="ru-RU" dirty="0" smtClean="0"/>
              <a:t>)?</a:t>
            </a:r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535750"/>
              </p:ext>
            </p:extLst>
          </p:nvPr>
        </p:nvGraphicFramePr>
        <p:xfrm>
          <a:off x="1458248" y="1253750"/>
          <a:ext cx="6318448" cy="4158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40064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9582"/>
            <a:ext cx="5313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Географія розширення</a:t>
            </a:r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83685"/>
              </p:ext>
            </p:extLst>
          </p:nvPr>
        </p:nvGraphicFramePr>
        <p:xfrm>
          <a:off x="1331640" y="834180"/>
          <a:ext cx="6336704" cy="4113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42467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792085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 межах Червоноградського району</a:t>
            </a:r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395873"/>
              </p:ext>
            </p:extLst>
          </p:nvPr>
        </p:nvGraphicFramePr>
        <p:xfrm>
          <a:off x="864901" y="1347614"/>
          <a:ext cx="5616624" cy="3384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6624"/>
              </a:tblGrid>
              <a:tr h="564063">
                <a:tc>
                  <a:txBody>
                    <a:bodyPr/>
                    <a:lstStyle/>
                    <a:p>
                      <a:pPr algn="l" fontAlgn="b"/>
                      <a:r>
                        <a:rPr lang="uk-UA" sz="3200" u="none" strike="noStrike">
                          <a:effectLst/>
                        </a:rPr>
                        <a:t>Сокальська ТГ:</a:t>
                      </a:r>
                      <a:endParaRPr lang="uk-UA" sz="3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4063">
                <a:tc>
                  <a:txBody>
                    <a:bodyPr/>
                    <a:lstStyle/>
                    <a:p>
                      <a:pPr algn="l" fontAlgn="b"/>
                      <a:r>
                        <a:rPr lang="uk-UA" sz="3200" u="none" strike="noStrike">
                          <a:effectLst/>
                        </a:rPr>
                        <a:t>Теляж</a:t>
                      </a:r>
                      <a:endParaRPr lang="uk-UA" sz="3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4063">
                <a:tc>
                  <a:txBody>
                    <a:bodyPr/>
                    <a:lstStyle/>
                    <a:p>
                      <a:pPr algn="l" fontAlgn="b"/>
                      <a:r>
                        <a:rPr lang="uk-UA" sz="3200" u="none" strike="noStrike">
                          <a:effectLst/>
                        </a:rPr>
                        <a:t>Ульвівок</a:t>
                      </a:r>
                      <a:endParaRPr lang="uk-UA" sz="3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4063">
                <a:tc>
                  <a:txBody>
                    <a:bodyPr/>
                    <a:lstStyle/>
                    <a:p>
                      <a:pPr algn="l" fontAlgn="b"/>
                      <a:r>
                        <a:rPr lang="uk-UA" sz="3200" u="none" strike="noStrike">
                          <a:effectLst/>
                        </a:rPr>
                        <a:t>Тудорковичі</a:t>
                      </a:r>
                      <a:endParaRPr lang="uk-UA" sz="3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4063">
                <a:tc>
                  <a:txBody>
                    <a:bodyPr/>
                    <a:lstStyle/>
                    <a:p>
                      <a:pPr algn="l" fontAlgn="b"/>
                      <a:r>
                        <a:rPr lang="uk-UA" sz="3200" u="none" strike="noStrike">
                          <a:effectLst/>
                        </a:rPr>
                        <a:t>Радехівська ТГ: Радехів</a:t>
                      </a:r>
                      <a:endParaRPr lang="uk-UA" sz="3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4063">
                <a:tc>
                  <a:txBody>
                    <a:bodyPr/>
                    <a:lstStyle/>
                    <a:p>
                      <a:pPr algn="l" fontAlgn="b"/>
                      <a:r>
                        <a:rPr lang="uk-UA" sz="3200" u="none" strike="noStrike" dirty="0" err="1">
                          <a:effectLst/>
                        </a:rPr>
                        <a:t>Добротвірська</a:t>
                      </a:r>
                      <a:r>
                        <a:rPr lang="uk-UA" sz="3200" u="none" strike="noStrike" dirty="0">
                          <a:effectLst/>
                        </a:rPr>
                        <a:t> ТГ</a:t>
                      </a:r>
                      <a:endParaRPr lang="uk-UA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310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552" y="84355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Ви </a:t>
            </a:r>
            <a:r>
              <a:rPr lang="ru-RU" dirty="0" err="1" smtClean="0"/>
              <a:t>плануєте</a:t>
            </a:r>
            <a:r>
              <a:rPr lang="ru-RU" dirty="0" smtClean="0"/>
              <a:t> (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 </a:t>
            </a:r>
            <a:r>
              <a:rPr lang="ru-RU" dirty="0" err="1" smtClean="0"/>
              <a:t>майбутньому</a:t>
            </a:r>
            <a:r>
              <a:rPr lang="ru-RU" dirty="0" smtClean="0"/>
              <a:t>) перенести всю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громади</a:t>
            </a:r>
            <a:r>
              <a:rPr lang="ru-RU" dirty="0" smtClean="0"/>
              <a:t>?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5224805"/>
              </p:ext>
            </p:extLst>
          </p:nvPr>
        </p:nvGraphicFramePr>
        <p:xfrm>
          <a:off x="1475073" y="1200150"/>
          <a:ext cx="5382927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112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7679447"/>
              </p:ext>
            </p:extLst>
          </p:nvPr>
        </p:nvGraphicFramePr>
        <p:xfrm>
          <a:off x="683568" y="1643062"/>
          <a:ext cx="7704856" cy="3160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98757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Географія розширення</a:t>
            </a:r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772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5958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Що</a:t>
            </a:r>
            <a:r>
              <a:rPr lang="ru-RU" dirty="0" smtClean="0"/>
              <a:t> є основною причиною переносу </a:t>
            </a:r>
            <a:r>
              <a:rPr lang="ru-RU" dirty="0" err="1" smtClean="0"/>
              <a:t>діяльності</a:t>
            </a:r>
            <a:r>
              <a:rPr lang="ru-RU" dirty="0" smtClean="0"/>
              <a:t>?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052713"/>
              </p:ext>
            </p:extLst>
          </p:nvPr>
        </p:nvGraphicFramePr>
        <p:xfrm>
          <a:off x="1547664" y="1488598"/>
          <a:ext cx="5814392" cy="3243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7269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98757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Що заважає розвиткові громади?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7067521"/>
              </p:ext>
            </p:extLst>
          </p:nvPr>
        </p:nvGraphicFramePr>
        <p:xfrm>
          <a:off x="1151038" y="1200150"/>
          <a:ext cx="5706962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705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Проведено у травні-червні 2021 року експертами Червоноградської ТГ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та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консультантом </a:t>
            </a:r>
            <a:r>
              <a:rPr lang="uk-UA" altLang="uk-UA" sz="2400" dirty="0">
                <a:latin typeface="+mj-lt"/>
              </a:rPr>
              <a:t>АМР «Ради Львівщини</a:t>
            </a:r>
            <a:r>
              <a:rPr lang="uk-UA" altLang="uk-UA" sz="2400" dirty="0" smtClean="0">
                <a:latin typeface="+mj-lt"/>
              </a:rPr>
              <a:t>»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Підготовлено для аналітичного компоненту процесу створення стратегії розвитку Червоноградської ТГ</a:t>
            </a:r>
            <a:r>
              <a:rPr lang="en-US" altLang="uk-UA" sz="2400" dirty="0" smtClean="0">
                <a:latin typeface="+mj-lt"/>
              </a:rPr>
              <a:t>;</a:t>
            </a:r>
            <a:endParaRPr lang="uk-UA" altLang="uk-UA" sz="2400" dirty="0" smtClean="0">
              <a:latin typeface="+mj-lt"/>
            </a:endParaRP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Підприємці та керівники 49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підприємств надали відповіді на 20 запитань стандартизованої анкети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Звіт про опитування містить узагальнені результати всіх даних і відповідей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АМР “Ради Львівщини” висловлює вдячність усім представникам підприємств за їхню готовність взяти участь у проведенні опитування</a:t>
            </a:r>
            <a:r>
              <a:rPr lang="en-US" altLang="uk-UA" sz="2400" dirty="0" smtClean="0">
                <a:latin typeface="+mj-lt"/>
              </a:rPr>
              <a:t>.</a:t>
            </a:r>
          </a:p>
          <a:p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9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5576" y="98757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Невідзначені фактори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1635646"/>
            <a:ext cx="6912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dirty="0" smtClean="0"/>
              <a:t>Засміченість довкілля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dirty="0" smtClean="0"/>
              <a:t>Забрудненість питної води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err="1" smtClean="0"/>
              <a:t>Зношеність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інженерних</a:t>
            </a:r>
            <a:r>
              <a:rPr lang="ru-RU" sz="2400" dirty="0" smtClean="0"/>
              <a:t> мереж (</a:t>
            </a:r>
            <a:r>
              <a:rPr lang="ru-RU" sz="2400" dirty="0" err="1" smtClean="0"/>
              <a:t>водопостачання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водовідведення</a:t>
            </a:r>
            <a:r>
              <a:rPr lang="ru-RU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dirty="0" smtClean="0"/>
              <a:t>Низька якість дошкільної освіти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dirty="0" smtClean="0"/>
              <a:t>Низька якість середньої освіти</a:t>
            </a:r>
          </a:p>
        </p:txBody>
      </p: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099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605603"/>
              </p:ext>
            </p:extLst>
          </p:nvPr>
        </p:nvGraphicFramePr>
        <p:xfrm>
          <a:off x="899592" y="1314477"/>
          <a:ext cx="7056783" cy="3819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843558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Пріоритетні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здійснити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громади</a:t>
            </a:r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3869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59582"/>
            <a:ext cx="5385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вірите</a:t>
            </a:r>
            <a:r>
              <a:rPr lang="ru-RU" dirty="0" smtClean="0"/>
              <a:t> Ви у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958816"/>
              </p:ext>
            </p:extLst>
          </p:nvPr>
        </p:nvGraphicFramePr>
        <p:xfrm>
          <a:off x="1151038" y="1205008"/>
          <a:ext cx="658931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227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792085"/>
            <a:ext cx="6610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Які види економічної діяльності пріоритетні для майбутнього розвитку громади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469145"/>
              </p:ext>
            </p:extLst>
          </p:nvPr>
        </p:nvGraphicFramePr>
        <p:xfrm>
          <a:off x="611561" y="1347614"/>
          <a:ext cx="777686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4608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952440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співпраці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зазначеними</a:t>
            </a:r>
            <a:r>
              <a:rPr lang="ru-RU" dirty="0" smtClean="0"/>
              <a:t> </a:t>
            </a:r>
            <a:r>
              <a:rPr lang="ru-RU" dirty="0" err="1" smtClean="0"/>
              <a:t>організаціями</a:t>
            </a:r>
            <a:endParaRPr lang="uk-UA" dirty="0"/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712378"/>
              </p:ext>
            </p:extLst>
          </p:nvPr>
        </p:nvGraphicFramePr>
        <p:xfrm>
          <a:off x="0" y="1598771"/>
          <a:ext cx="9144000" cy="3544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351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87574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з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громади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827919"/>
              </p:ext>
            </p:extLst>
          </p:nvPr>
        </p:nvGraphicFramePr>
        <p:xfrm>
          <a:off x="971600" y="1491631"/>
          <a:ext cx="705678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914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8757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Загальна</a:t>
            </a:r>
            <a:r>
              <a:rPr lang="ru-RU" dirty="0" smtClean="0"/>
              <a:t> думка про громаду як </a:t>
            </a:r>
            <a:r>
              <a:rPr lang="ru-RU" dirty="0" err="1" smtClean="0"/>
              <a:t>місце</a:t>
            </a:r>
            <a:r>
              <a:rPr lang="ru-RU" dirty="0" smtClean="0"/>
              <a:t> для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203719"/>
              </p:ext>
            </p:extLst>
          </p:nvPr>
        </p:nvGraphicFramePr>
        <p:xfrm>
          <a:off x="0" y="1533524"/>
          <a:ext cx="9144000" cy="3486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2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1556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Побажання підприємців</a:t>
            </a:r>
            <a:endParaRPr lang="uk-UA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708756"/>
              </p:ext>
            </p:extLst>
          </p:nvPr>
        </p:nvGraphicFramePr>
        <p:xfrm>
          <a:off x="395536" y="1519228"/>
          <a:ext cx="8640960" cy="35093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0"/>
              </a:tblGrid>
              <a:tr h="436110"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 smtClean="0">
                          <a:effectLst/>
                        </a:rPr>
                        <a:t>Забезпечити ефективне </a:t>
                      </a:r>
                      <a:r>
                        <a:rPr lang="uk-UA" sz="1800" u="none" strike="noStrike" dirty="0">
                          <a:effectLst/>
                        </a:rPr>
                        <a:t>функціонування ланцюга " </a:t>
                      </a:r>
                      <a:r>
                        <a:rPr lang="uk-UA" sz="1800" u="none" strike="noStrike" dirty="0" smtClean="0">
                          <a:effectLst/>
                        </a:rPr>
                        <a:t>держава-виробник-торгівля-споживач"</a:t>
                      </a:r>
                      <a:endParaRPr lang="uk-U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2709" marR="2709" marT="2709" marB="0" anchor="b"/>
                </a:tc>
              </a:tr>
              <a:tr h="10862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err="1">
                          <a:effectLst/>
                        </a:rPr>
                        <a:t>Упорядкування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законодавства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щодо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адміністративно-територіального</a:t>
                      </a:r>
                      <a:r>
                        <a:rPr lang="ru-RU" sz="1800" u="none" strike="noStrike" dirty="0">
                          <a:effectLst/>
                        </a:rPr>
                        <a:t> устрою </a:t>
                      </a:r>
                      <a:r>
                        <a:rPr lang="ru-RU" sz="1800" u="none" strike="noStrike" dirty="0" err="1">
                          <a:effectLst/>
                        </a:rPr>
                        <a:t>України</a:t>
                      </a:r>
                      <a:r>
                        <a:rPr lang="ru-RU" sz="1800" u="none" strike="noStrike" dirty="0">
                          <a:effectLst/>
                        </a:rPr>
                        <a:t>, </a:t>
                      </a:r>
                      <a:r>
                        <a:rPr lang="ru-RU" sz="1800" u="none" strike="noStrike" dirty="0" err="1">
                          <a:effectLst/>
                        </a:rPr>
                        <a:t>зокрема</a:t>
                      </a:r>
                      <a:r>
                        <a:rPr lang="ru-RU" sz="1800" u="none" strike="noStrike" dirty="0">
                          <a:effectLst/>
                        </a:rPr>
                        <a:t> про </a:t>
                      </a:r>
                      <a:r>
                        <a:rPr lang="ru-RU" sz="1800" u="none" strike="noStrike" dirty="0" err="1">
                          <a:effectLst/>
                        </a:rPr>
                        <a:t>діяльність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старостинських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округів</a:t>
                      </a:r>
                      <a:r>
                        <a:rPr lang="ru-RU" sz="1800" u="none" strike="noStrike" dirty="0">
                          <a:effectLst/>
                        </a:rPr>
                        <a:t> та </a:t>
                      </a:r>
                      <a:r>
                        <a:rPr lang="ru-RU" sz="1800" u="none" strike="noStrike" dirty="0" err="1">
                          <a:effectLst/>
                        </a:rPr>
                        <a:t>прийняття</a:t>
                      </a:r>
                      <a:r>
                        <a:rPr lang="ru-RU" sz="1800" u="none" strike="noStrike" dirty="0">
                          <a:effectLst/>
                        </a:rPr>
                        <a:t> ЗУ "Про службу в органах </a:t>
                      </a:r>
                      <a:r>
                        <a:rPr lang="ru-RU" sz="1800" u="none" strike="noStrike" dirty="0" err="1">
                          <a:effectLst/>
                        </a:rPr>
                        <a:t>місцевого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самоврядування</a:t>
                      </a:r>
                      <a:r>
                        <a:rPr lang="ru-RU" sz="1800" u="none" strike="noStrike" dirty="0">
                          <a:effectLst/>
                        </a:rPr>
                        <a:t>"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2709" marR="2709" marT="2709" marB="0" anchor="b"/>
                </a:tc>
              </a:tr>
              <a:tr h="78283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Тільки стабільний, охайний, квітучий регіон буде сприяти і заохочувати молодих людей залишатися в громаді і будувати своє майбутнє</a:t>
                      </a:r>
                      <a:endParaRPr lang="ru-RU" sz="1800" b="0" i="0" u="none" strike="noStrike">
                        <a:effectLst/>
                        <a:latin typeface="Arial"/>
                      </a:endParaRPr>
                    </a:p>
                  </a:txBody>
                  <a:tcPr marL="2709" marR="2709" marT="2709" marB="0" anchor="b"/>
                </a:tc>
              </a:tr>
              <a:tr h="60947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Створення СП з Європою, створення робочих місць, маркетинг. Оренда землі під виробництво по самих низьких цінах</a:t>
                      </a:r>
                      <a:endParaRPr lang="ru-RU" sz="1800" b="0" i="0" u="none" strike="noStrike">
                        <a:effectLst/>
                        <a:latin typeface="Arial"/>
                      </a:endParaRPr>
                    </a:p>
                  </a:txBody>
                  <a:tcPr marL="2709" marR="2709" marT="2709" marB="0" anchor="b"/>
                </a:tc>
              </a:tr>
              <a:tr h="47945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Не </a:t>
                      </a:r>
                      <a:r>
                        <a:rPr lang="ru-RU" sz="1800" u="none" strike="noStrike" dirty="0" err="1">
                          <a:effectLst/>
                        </a:rPr>
                        <a:t>робити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поділу</a:t>
                      </a:r>
                      <a:r>
                        <a:rPr lang="ru-RU" sz="1800" u="none" strike="noStrike" dirty="0">
                          <a:effectLst/>
                        </a:rPr>
                        <a:t> на </a:t>
                      </a:r>
                      <a:r>
                        <a:rPr lang="ru-RU" sz="1800" u="none" strike="noStrike" dirty="0" err="1">
                          <a:effectLst/>
                        </a:rPr>
                        <a:t>своїх</a:t>
                      </a:r>
                      <a:r>
                        <a:rPr lang="ru-RU" sz="1800" u="none" strike="noStrike" dirty="0">
                          <a:effectLst/>
                        </a:rPr>
                        <a:t> і чужих </a:t>
                      </a:r>
                      <a:r>
                        <a:rPr lang="ru-RU" sz="1800" u="none" strike="noStrike" dirty="0" err="1">
                          <a:effectLst/>
                        </a:rPr>
                        <a:t>підприємців</a:t>
                      </a:r>
                      <a:r>
                        <a:rPr lang="ru-RU" sz="1800" u="none" strike="noStrike" dirty="0">
                          <a:effectLst/>
                        </a:rPr>
                        <a:t> органом </a:t>
                      </a:r>
                      <a:r>
                        <a:rPr lang="ru-RU" sz="1800" u="none" strike="noStrike" dirty="0" err="1">
                          <a:effectLst/>
                        </a:rPr>
                        <a:t>місцевого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самоврядування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2709" marR="2709" marT="2709" marB="0" anchor="b"/>
                </a:tc>
              </a:tr>
            </a:tbl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88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2"/>
          <p:cNvSpPr txBox="1">
            <a:spLocks/>
          </p:cNvSpPr>
          <p:nvPr/>
        </p:nvSpPr>
        <p:spPr>
          <a:xfrm>
            <a:off x="325016" y="1635646"/>
            <a:ext cx="8382000" cy="685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altLang="uk-UA" sz="3600" b="1" dirty="0" smtClean="0">
                <a:solidFill>
                  <a:srgbClr val="3F8697"/>
                </a:solidFill>
                <a:latin typeface="Myriad Pro SemiExt"/>
              </a:rPr>
              <a:t>Дякуємо за увагу</a:t>
            </a:r>
            <a:r>
              <a:rPr lang="en-US" altLang="uk-UA" sz="3600" b="1" dirty="0" smtClean="0">
                <a:solidFill>
                  <a:srgbClr val="3F8697"/>
                </a:solidFill>
                <a:latin typeface="Myriad Pro SemiExt"/>
              </a:rPr>
              <a:t>!</a:t>
            </a:r>
            <a:endParaRPr lang="en-US" altLang="uk-UA" sz="3600" b="1" dirty="0">
              <a:solidFill>
                <a:srgbClr val="3F8697"/>
              </a:solidFill>
              <a:latin typeface="Myriad Pro SemiEx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336383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Обласна асоціація місцевих рад "Ради Львівщини" / </a:t>
            </a:r>
            <a:r>
              <a:rPr lang="pl-PL" dirty="0"/>
              <a:t>Association of Local Councils "Council of Lviv </a:t>
            </a:r>
            <a:r>
              <a:rPr lang="pl-PL" dirty="0" smtClean="0"/>
              <a:t>Region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Експерт-консультант Петро Мавко +38 (050) 430 6616</a:t>
            </a:r>
            <a:endParaRPr lang="uk-UA" dirty="0"/>
          </a:p>
        </p:txBody>
      </p: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39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05958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Коли </a:t>
            </a:r>
            <a:r>
              <a:rPr lang="ru-RU" dirty="0" err="1" smtClean="0"/>
              <a:t>було</a:t>
            </a:r>
            <a:r>
              <a:rPr lang="ru-RU" dirty="0" smtClean="0"/>
              <a:t> створено Ваше </a:t>
            </a:r>
            <a:r>
              <a:rPr lang="ru-RU" dirty="0" err="1" smtClean="0"/>
              <a:t>підприємство</a:t>
            </a:r>
            <a:endParaRPr lang="uk-UA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675884"/>
              </p:ext>
            </p:extLst>
          </p:nvPr>
        </p:nvGraphicFramePr>
        <p:xfrm>
          <a:off x="1151038" y="1131590"/>
          <a:ext cx="7008389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254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05958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Основний власник Вашого підприємства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5933243"/>
              </p:ext>
            </p:extLst>
          </p:nvPr>
        </p:nvGraphicFramePr>
        <p:xfrm>
          <a:off x="1403648" y="1059582"/>
          <a:ext cx="720080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16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059582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Основні сфери діяльності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498581"/>
              </p:ext>
            </p:extLst>
          </p:nvPr>
        </p:nvGraphicFramePr>
        <p:xfrm>
          <a:off x="827584" y="1245414"/>
          <a:ext cx="7416824" cy="370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45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Географія збуту продукції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6501843"/>
              </p:ext>
            </p:extLst>
          </p:nvPr>
        </p:nvGraphicFramePr>
        <p:xfrm>
          <a:off x="1331640" y="1103519"/>
          <a:ext cx="6408712" cy="4083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013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91556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у </a:t>
            </a:r>
            <a:r>
              <a:rPr lang="ru-RU" dirty="0" err="1" smtClean="0"/>
              <a:t>збуті</a:t>
            </a:r>
            <a:r>
              <a:rPr lang="ru-RU" dirty="0" smtClean="0"/>
              <a:t> Ви </a:t>
            </a:r>
            <a:r>
              <a:rPr lang="ru-RU" dirty="0" err="1" smtClean="0"/>
              <a:t>очікуєте</a:t>
            </a:r>
            <a:r>
              <a:rPr lang="ru-RU" dirty="0" smtClean="0"/>
              <a:t> в 2021 р.? 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2178199"/>
              </p:ext>
            </p:extLst>
          </p:nvPr>
        </p:nvGraphicFramePr>
        <p:xfrm>
          <a:off x="1155602" y="1092217"/>
          <a:ext cx="6768752" cy="4227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70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1556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є у </a:t>
            </a:r>
            <a:r>
              <a:rPr lang="ru-RU" dirty="0" err="1" smtClean="0"/>
              <a:t>Вашому</a:t>
            </a:r>
            <a:r>
              <a:rPr lang="ru-RU" dirty="0" smtClean="0"/>
              <a:t> </a:t>
            </a:r>
            <a:r>
              <a:rPr lang="ru-RU" dirty="0" err="1" smtClean="0"/>
              <a:t>регіоні</a:t>
            </a:r>
            <a:endParaRPr lang="uk-UA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3025609"/>
              </p:ext>
            </p:extLst>
          </p:nvPr>
        </p:nvGraphicFramePr>
        <p:xfrm>
          <a:off x="179512" y="1200150"/>
          <a:ext cx="8496944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820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5776694"/>
              </p:ext>
            </p:extLst>
          </p:nvPr>
        </p:nvGraphicFramePr>
        <p:xfrm>
          <a:off x="899592" y="1563638"/>
          <a:ext cx="6912769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987574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Динаміка чисельності працівників</a:t>
            </a:r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434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444</Words>
  <Application>Microsoft Office PowerPoint</Application>
  <PresentationFormat>On-screen Show (16:9)</PresentationFormat>
  <Paragraphs>63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Тема Office</vt:lpstr>
      <vt:lpstr>Звіт про результати опитування представників бізнесу Червоноградської ТГ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результати опитування представників бізнесу Червоноградської ТГ</dc:title>
  <dc:creator>my compuer</dc:creator>
  <cp:lastModifiedBy>User</cp:lastModifiedBy>
  <cp:revision>15</cp:revision>
  <dcterms:created xsi:type="dcterms:W3CDTF">2021-06-23T12:31:09Z</dcterms:created>
  <dcterms:modified xsi:type="dcterms:W3CDTF">2021-06-30T13:19:26Z</dcterms:modified>
</cp:coreProperties>
</file>