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-24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D50B6-EB29-4D49-B89D-DF363A1D0E4B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02C67-47D1-4165-A7DA-B80E45A323E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9465F-0A04-49F4-A262-27FCBD8FE977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EB7E0-7A43-4934-A462-A5434E3FAEE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94CBE-B193-4886-88C8-0CAD7B0E9674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2B35E-DB13-41C0-824C-0C4EAEB82F1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717D5-8F38-41D3-B2EA-94777AE3830A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66934-8067-47E5-8015-494FC29E91A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12373-B5D3-4384-978B-BF6C69B6FD46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3C193-0945-4DEC-AF5C-004F4D96E4A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0E2BC-6C81-480D-BC62-0F27DDD2C428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FD77-D88C-428C-85C4-1BA1D497760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1E392-AC47-4E3E-A32B-1EEDBC461498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2B39D-6FB5-4219-A431-FB9B9EA0A8C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9965C-F711-4A86-917E-C43A76FBE0C8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7CD9E-4068-4491-830B-66DCBF2923D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F3F82-887A-452A-8092-54561082C850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F450D-DFF6-4C3F-9093-4F71DF9573C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CE888-8BA8-43FA-9E60-D8F9C263DD03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3ADBE-CDEA-4548-96C2-87BA5B40EEA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A344B-E49E-48C0-A996-89F8769D7B94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85B20-AE34-4D80-86AB-1D8DC11B4B1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7286CC-9761-4A18-BBEB-23A6FA6FB813}" type="datetimeFigureOut">
              <a:rPr lang="uk-UA"/>
              <a:pPr>
                <a:defRPr/>
              </a:pPr>
              <a:t>26.06.2025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CE4545-59E5-481C-BAEB-58C074F3E31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it.ly/3wblkGq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utt.ly/WbBGUyY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utt.ly/mbMFYZ4" TargetMode="External"/><Relationship Id="rId2" Type="http://schemas.openxmlformats.org/officeDocument/2006/relationships/hyperlink" Target="https://cutt.ly/WbBGUyY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560513" y="1966913"/>
            <a:ext cx="9144000" cy="2644775"/>
          </a:xfrm>
        </p:spPr>
        <p:txBody>
          <a:bodyPr/>
          <a:lstStyle/>
          <a:p>
            <a:r>
              <a:rPr lang="uk-UA" smtClean="0">
                <a:latin typeface="Arial" charset="0"/>
                <a:cs typeface="Arial" charset="0"/>
              </a:rPr>
              <a:t>Соціальний захист в територіальних громадах</a:t>
            </a:r>
          </a:p>
        </p:txBody>
      </p:sp>
      <p:pic>
        <p:nvPicPr>
          <p:cNvPr id="1331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98125" y="354013"/>
            <a:ext cx="1338263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8000" y="442913"/>
            <a:ext cx="1087438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Рисунок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538" y="79375"/>
            <a:ext cx="1884362" cy="188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260475" y="981075"/>
            <a:ext cx="9144000" cy="3811588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uk-UA" b="1" dirty="0" smtClean="0"/>
              <a:t>Основні блоки</a:t>
            </a:r>
            <a:r>
              <a:rPr lang="en-US" b="1" dirty="0" smtClean="0"/>
              <a:t>: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1. Державні гарантії</a:t>
            </a:r>
            <a:br>
              <a:rPr lang="uk-UA" dirty="0" smtClean="0"/>
            </a:br>
            <a:r>
              <a:rPr lang="uk-UA" dirty="0" smtClean="0"/>
              <a:t>2. Обласні можливості</a:t>
            </a:r>
            <a:br>
              <a:rPr lang="uk-UA" dirty="0" smtClean="0"/>
            </a:br>
            <a:r>
              <a:rPr lang="uk-UA" dirty="0" smtClean="0"/>
              <a:t>3. Надання соціальних послуг</a:t>
            </a:r>
            <a:endParaRPr lang="uk-UA" dirty="0"/>
          </a:p>
        </p:txBody>
      </p:sp>
      <p:pic>
        <p:nvPicPr>
          <p:cNvPr id="14339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746500" y="133350"/>
            <a:ext cx="5368925" cy="847725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uk-UA" b="1" dirty="0" smtClean="0"/>
              <a:t>Державні гарантії</a:t>
            </a:r>
            <a:endParaRPr lang="uk-UA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553200" y="1343025"/>
            <a:ext cx="4495800" cy="1800225"/>
          </a:xfrm>
          <a:prstGeom prst="rect">
            <a:avLst/>
          </a:prstGeom>
        </p:spPr>
        <p:txBody>
          <a:bodyPr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Де може бути прийом?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sz="3000" b="1" dirty="0" smtClean="0"/>
              <a:t>Орган соціального захисту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sz="3000" b="1" dirty="0" smtClean="0"/>
              <a:t>ЦНАП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sz="3000" b="1" dirty="0" smtClean="0"/>
              <a:t>Старостати</a:t>
            </a:r>
            <a:endParaRPr lang="uk-UA" sz="3000" dirty="0"/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809625" y="1343025"/>
            <a:ext cx="3781425" cy="1800225"/>
          </a:xfrm>
          <a:prstGeom prst="rect">
            <a:avLst/>
          </a:prstGeom>
        </p:spPr>
        <p:txBody>
          <a:bodyPr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300" b="1" u="sng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</a:t>
            </a:r>
            <a:r>
              <a:rPr lang="uk-UA" sz="3000" b="1" cap="al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000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Забезпечення прийому документів від мешканців</a:t>
            </a:r>
            <a:endParaRPr lang="uk-UA" sz="30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414338" y="4233863"/>
            <a:ext cx="4494212" cy="180022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Що саме приймати?</a:t>
            </a:r>
            <a:endParaRPr lang="en-US" sz="3000" b="1" u="sng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3000" b="1" dirty="0" smtClean="0">
                <a:hlinkClick r:id="rId2"/>
              </a:rPr>
              <a:t>https://bit.ly/3wblkGq</a:t>
            </a:r>
            <a:endParaRPr lang="en-US" sz="3000" b="1" dirty="0" smtClean="0"/>
          </a:p>
          <a:p>
            <a:pPr fontAlgn="auto">
              <a:spcAft>
                <a:spcPts val="0"/>
              </a:spcAft>
              <a:defRPr/>
            </a:pPr>
            <a:endParaRPr lang="uk-UA" sz="3000" b="1" dirty="0" smtClean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5573713" y="3790950"/>
            <a:ext cx="6194425" cy="2400300"/>
          </a:xfrm>
          <a:prstGeom prst="rect">
            <a:avLst/>
          </a:prstGeom>
        </p:spPr>
        <p:txBody>
          <a:bodyPr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Як передавати для виплати?</a:t>
            </a:r>
            <a:endParaRPr lang="en-US" sz="3000" b="1" u="sng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sz="3000" b="1" dirty="0" smtClean="0"/>
              <a:t>З використанням Соціальної громади </a:t>
            </a:r>
            <a:endParaRPr lang="en-US" sz="3000" b="1" dirty="0" smtClean="0"/>
          </a:p>
          <a:p>
            <a:pPr algn="l" fontAlgn="auto">
              <a:spcAft>
                <a:spcPts val="0"/>
              </a:spcAft>
              <a:defRPr/>
            </a:pPr>
            <a:r>
              <a:rPr lang="en-US" sz="2200" b="1" i="1" dirty="0" smtClean="0"/>
              <a:t>	</a:t>
            </a:r>
            <a:r>
              <a:rPr lang="uk-UA" sz="2200" b="1" i="1" dirty="0" smtClean="0"/>
              <a:t>(передача в РДА – що 2 тижні)</a:t>
            </a:r>
            <a:endParaRPr lang="en-US" sz="2200" b="1" i="1" dirty="0" smtClean="0"/>
          </a:p>
          <a:p>
            <a:pPr algn="l" fontAlgn="auto">
              <a:spcAft>
                <a:spcPts val="0"/>
              </a:spcAft>
              <a:defRPr/>
            </a:pPr>
            <a:endParaRPr lang="uk-UA" sz="3000" b="1" dirty="0" smtClean="0"/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sz="3000" b="1" dirty="0" smtClean="0"/>
              <a:t>Без використання Соціальної громади</a:t>
            </a:r>
            <a:endParaRPr lang="en-US" sz="3000" b="1" dirty="0"/>
          </a:p>
          <a:p>
            <a:pPr algn="l" fontAlgn="auto">
              <a:spcAft>
                <a:spcPts val="0"/>
              </a:spcAft>
              <a:defRPr/>
            </a:pPr>
            <a:r>
              <a:rPr lang="en-US" sz="2200" b="1" i="1" dirty="0" smtClean="0"/>
              <a:t>	</a:t>
            </a:r>
            <a:r>
              <a:rPr lang="uk-UA" sz="2200" b="1" i="1" dirty="0" smtClean="0"/>
              <a:t>(передача в РДА </a:t>
            </a:r>
            <a:r>
              <a:rPr lang="en-US" sz="2200" b="1" i="1" dirty="0" smtClean="0"/>
              <a:t>– </a:t>
            </a:r>
            <a:r>
              <a:rPr lang="uk-UA" sz="2200" b="1" i="1" dirty="0" smtClean="0"/>
              <a:t>що 3 дні)</a:t>
            </a:r>
          </a:p>
        </p:txBody>
      </p:sp>
      <p:pic>
        <p:nvPicPr>
          <p:cNvPr id="15366" name="Рисунок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Рисунок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ая прямоугольная выноска 15"/>
          <p:cNvSpPr/>
          <p:nvPr/>
        </p:nvSpPr>
        <p:spPr>
          <a:xfrm>
            <a:off x="3641725" y="939800"/>
            <a:ext cx="2767013" cy="704850"/>
          </a:xfrm>
          <a:prstGeom prst="wedgeRoundRectCallout">
            <a:avLst>
              <a:gd name="adj1" fmla="val -54520"/>
              <a:gd name="adj2" fmla="val 7800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746500" y="133350"/>
            <a:ext cx="5368925" cy="847725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uk-UA" b="1" dirty="0" smtClean="0"/>
              <a:t>Державні гарантії</a:t>
            </a:r>
            <a:endParaRPr lang="uk-UA" dirty="0"/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0" y="1420813"/>
            <a:ext cx="3349625" cy="519112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Мешканці</a:t>
            </a:r>
            <a:endParaRPr lang="uk-UA" sz="3000" b="1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677988" y="2427288"/>
            <a:ext cx="3351212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Громада</a:t>
            </a:r>
            <a:endParaRPr lang="uk-UA" sz="3000" b="1" dirty="0"/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>
            <a:off x="4117975" y="3398838"/>
            <a:ext cx="3351213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err="1" smtClean="0">
                <a:solidFill>
                  <a:srgbClr val="FF0000"/>
                </a:solidFill>
              </a:rPr>
              <a:t>Соцзахист</a:t>
            </a:r>
            <a:r>
              <a:rPr lang="uk-UA" sz="3000" b="1" u="sng" dirty="0" smtClean="0">
                <a:solidFill>
                  <a:srgbClr val="FF0000"/>
                </a:solidFill>
              </a:rPr>
              <a:t> РДА</a:t>
            </a:r>
            <a:endParaRPr lang="uk-UA" sz="3000" b="1" dirty="0"/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>
            <a:off x="6430963" y="4484688"/>
            <a:ext cx="3349625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Департамент ОДА</a:t>
            </a:r>
            <a:endParaRPr lang="uk-UA" sz="3000" b="1" dirty="0"/>
          </a:p>
        </p:txBody>
      </p:sp>
      <p:sp>
        <p:nvSpPr>
          <p:cNvPr id="14" name="Заголовок 2"/>
          <p:cNvSpPr txBox="1">
            <a:spLocks/>
          </p:cNvSpPr>
          <p:nvPr/>
        </p:nvSpPr>
        <p:spPr>
          <a:xfrm>
            <a:off x="8988425" y="5516563"/>
            <a:ext cx="3349625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Міністерство СПУ</a:t>
            </a:r>
            <a:endParaRPr lang="uk-UA" sz="3000" b="1" dirty="0"/>
          </a:p>
        </p:txBody>
      </p:sp>
      <p:sp>
        <p:nvSpPr>
          <p:cNvPr id="5" name="Стрелка углом 4"/>
          <p:cNvSpPr/>
          <p:nvPr/>
        </p:nvSpPr>
        <p:spPr>
          <a:xfrm rot="5400000">
            <a:off x="2655094" y="1648619"/>
            <a:ext cx="863600" cy="896938"/>
          </a:xfrm>
          <a:prstGeom prst="bentArrow">
            <a:avLst>
              <a:gd name="adj1" fmla="val 14260"/>
              <a:gd name="adj2" fmla="val 19955"/>
              <a:gd name="adj3" fmla="val 19955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16393" name="Заголовок 2"/>
          <p:cNvSpPr txBox="1">
            <a:spLocks/>
          </p:cNvSpPr>
          <p:nvPr/>
        </p:nvSpPr>
        <p:spPr bwMode="auto">
          <a:xfrm>
            <a:off x="3349625" y="1069975"/>
            <a:ext cx="3351213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000" b="1">
                <a:latin typeface="Calibri Light"/>
              </a:rPr>
              <a:t>Подача документів в паперовому варіанті</a:t>
            </a:r>
          </a:p>
        </p:txBody>
      </p:sp>
      <p:sp>
        <p:nvSpPr>
          <p:cNvPr id="17" name="Стрелка углом 16"/>
          <p:cNvSpPr/>
          <p:nvPr/>
        </p:nvSpPr>
        <p:spPr>
          <a:xfrm rot="5400000">
            <a:off x="4748213" y="2300287"/>
            <a:ext cx="554038" cy="156686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5929313" y="1971675"/>
            <a:ext cx="4289425" cy="817563"/>
          </a:xfrm>
          <a:prstGeom prst="wedgeRoundRectCallout">
            <a:avLst>
              <a:gd name="adj1" fmla="val -50884"/>
              <a:gd name="adj2" fmla="val 6856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6396" name="Заголовок 2"/>
          <p:cNvSpPr txBox="1">
            <a:spLocks/>
          </p:cNvSpPr>
          <p:nvPr/>
        </p:nvSpPr>
        <p:spPr bwMode="auto">
          <a:xfrm>
            <a:off x="5986463" y="1939925"/>
            <a:ext cx="4232275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000" b="1">
                <a:latin typeface="Calibri Light"/>
              </a:rPr>
              <a:t>Крім громад з містами ОЗ</a:t>
            </a:r>
            <a:r>
              <a:rPr lang="en-US" sz="2000" b="1">
                <a:latin typeface="Calibri Light"/>
              </a:rPr>
              <a:t>:</a:t>
            </a:r>
            <a:endParaRPr lang="uk-UA" sz="2000" b="1">
              <a:latin typeface="Calibri Light"/>
            </a:endParaRPr>
          </a:p>
          <a:p>
            <a:pPr algn="ctr">
              <a:lnSpc>
                <a:spcPct val="90000"/>
              </a:lnSpc>
            </a:pPr>
            <a:r>
              <a:rPr lang="uk-UA" sz="2000" b="1">
                <a:latin typeface="Calibri Light"/>
              </a:rPr>
              <a:t>Передача документів до РДА</a:t>
            </a: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809625" y="3236913"/>
            <a:ext cx="3629025" cy="788987"/>
          </a:xfrm>
          <a:prstGeom prst="wedgeRoundRectCallout">
            <a:avLst>
              <a:gd name="adj1" fmla="val -1016"/>
              <a:gd name="adj2" fmla="val -9576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1" name="Заголовок 2"/>
          <p:cNvSpPr txBox="1">
            <a:spLocks/>
          </p:cNvSpPr>
          <p:nvPr/>
        </p:nvSpPr>
        <p:spPr>
          <a:xfrm>
            <a:off x="884238" y="3162300"/>
            <a:ext cx="3479800" cy="785813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Громади з містами ОЗ</a:t>
            </a:r>
            <a:r>
              <a:rPr lang="en-US" sz="2000" b="1" dirty="0" smtClean="0"/>
              <a:t>:</a:t>
            </a:r>
            <a:endParaRPr lang="uk-UA" sz="2000" b="1" dirty="0" smtClean="0"/>
          </a:p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Призначення допомог</a:t>
            </a:r>
            <a:endParaRPr lang="uk-UA" sz="2000" b="1" dirty="0"/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7932738" y="3432175"/>
            <a:ext cx="3267075" cy="419100"/>
          </a:xfrm>
          <a:prstGeom prst="wedgeRoundRectCallout">
            <a:avLst>
              <a:gd name="adj1" fmla="val -77921"/>
              <a:gd name="adj2" fmla="val -796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3" name="Заголовок 2"/>
          <p:cNvSpPr txBox="1">
            <a:spLocks/>
          </p:cNvSpPr>
          <p:nvPr/>
        </p:nvSpPr>
        <p:spPr>
          <a:xfrm>
            <a:off x="7826375" y="3402013"/>
            <a:ext cx="3478213" cy="409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Призначення допомог</a:t>
            </a:r>
            <a:endParaRPr lang="uk-UA" sz="2000" b="1" dirty="0"/>
          </a:p>
        </p:txBody>
      </p:sp>
      <p:sp>
        <p:nvSpPr>
          <p:cNvPr id="24" name="Стрелка углом 23"/>
          <p:cNvSpPr/>
          <p:nvPr/>
        </p:nvSpPr>
        <p:spPr>
          <a:xfrm rot="5400000">
            <a:off x="7621588" y="3478212"/>
            <a:ext cx="514350" cy="15208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81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2292350" y="4024313"/>
            <a:ext cx="2146300" cy="777875"/>
          </a:xfrm>
          <a:prstGeom prst="wedgeRoundRectCallout">
            <a:avLst>
              <a:gd name="adj1" fmla="val 153082"/>
              <a:gd name="adj2" fmla="val 4103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7" name="Заголовок 2"/>
          <p:cNvSpPr txBox="1">
            <a:spLocks/>
          </p:cNvSpPr>
          <p:nvPr/>
        </p:nvSpPr>
        <p:spPr>
          <a:xfrm>
            <a:off x="1982788" y="3933825"/>
            <a:ext cx="2749550" cy="790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Заявка на </a:t>
            </a:r>
          </a:p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</a:t>
            </a:r>
            <a:endParaRPr lang="uk-UA" sz="2000" b="1" dirty="0"/>
          </a:p>
        </p:txBody>
      </p:sp>
      <p:sp>
        <p:nvSpPr>
          <p:cNvPr id="28" name="Скругленная прямоугольная выноска 27"/>
          <p:cNvSpPr/>
          <p:nvPr/>
        </p:nvSpPr>
        <p:spPr>
          <a:xfrm>
            <a:off x="9528175" y="3846513"/>
            <a:ext cx="1689100" cy="777875"/>
          </a:xfrm>
          <a:prstGeom prst="wedgeRoundRectCallout">
            <a:avLst>
              <a:gd name="adj1" fmla="val -103190"/>
              <a:gd name="adj2" fmla="val 3982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9" name="Заголовок 2"/>
          <p:cNvSpPr txBox="1">
            <a:spLocks/>
          </p:cNvSpPr>
          <p:nvPr/>
        </p:nvSpPr>
        <p:spPr>
          <a:xfrm>
            <a:off x="9334500" y="3803650"/>
            <a:ext cx="2162175" cy="790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Заявка на </a:t>
            </a:r>
          </a:p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</a:t>
            </a:r>
            <a:endParaRPr lang="uk-UA" sz="2000" b="1" dirty="0"/>
          </a:p>
        </p:txBody>
      </p:sp>
      <p:sp>
        <p:nvSpPr>
          <p:cNvPr id="30" name="Скругленная прямоугольная выноска 29"/>
          <p:cNvSpPr/>
          <p:nvPr/>
        </p:nvSpPr>
        <p:spPr>
          <a:xfrm>
            <a:off x="7100888" y="5337175"/>
            <a:ext cx="2147887" cy="777875"/>
          </a:xfrm>
          <a:prstGeom prst="wedgeRoundRectCallout">
            <a:avLst>
              <a:gd name="adj1" fmla="val 64833"/>
              <a:gd name="adj2" fmla="val -8503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31" name="Заголовок 2"/>
          <p:cNvSpPr txBox="1">
            <a:spLocks/>
          </p:cNvSpPr>
          <p:nvPr/>
        </p:nvSpPr>
        <p:spPr>
          <a:xfrm>
            <a:off x="6799263" y="5268913"/>
            <a:ext cx="2749550" cy="790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Зведена заявка на </a:t>
            </a:r>
          </a:p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</a:t>
            </a:r>
            <a:endParaRPr lang="uk-UA" sz="2000" b="1" dirty="0"/>
          </a:p>
        </p:txBody>
      </p:sp>
      <p:sp>
        <p:nvSpPr>
          <p:cNvPr id="32" name="Стрелка углом 31"/>
          <p:cNvSpPr/>
          <p:nvPr/>
        </p:nvSpPr>
        <p:spPr>
          <a:xfrm rot="5400000">
            <a:off x="10138569" y="4441031"/>
            <a:ext cx="555625" cy="156686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pic>
        <p:nvPicPr>
          <p:cNvPr id="16409" name="Рисунок 3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10" name="Рисунок 3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76550" y="530225"/>
            <a:ext cx="7593013" cy="847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/>
              <a:t>Обласні можливості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200" b="1" dirty="0" smtClean="0"/>
              <a:t>(</a:t>
            </a:r>
            <a:r>
              <a:rPr lang="en-US" sz="2200" b="1" dirty="0">
                <a:hlinkClick r:id="rId2"/>
              </a:rPr>
              <a:t>https://</a:t>
            </a:r>
            <a:r>
              <a:rPr lang="en-US" sz="2200" b="1" dirty="0" smtClean="0">
                <a:hlinkClick r:id="rId2"/>
              </a:rPr>
              <a:t>cutt.ly/WbBGUyY</a:t>
            </a:r>
            <a:r>
              <a:rPr lang="en-US" sz="2200" b="1" dirty="0" smtClean="0"/>
              <a:t>)</a:t>
            </a:r>
            <a:br>
              <a:rPr lang="en-US" sz="2200" b="1" dirty="0" smtClean="0"/>
            </a:br>
            <a:endParaRPr lang="uk-UA" sz="2200" dirty="0"/>
          </a:p>
        </p:txBody>
      </p:sp>
      <p:sp>
        <p:nvSpPr>
          <p:cNvPr id="17410" name="Заголовок 2"/>
          <p:cNvSpPr txBox="1">
            <a:spLocks/>
          </p:cNvSpPr>
          <p:nvPr/>
        </p:nvSpPr>
        <p:spPr bwMode="auto">
          <a:xfrm>
            <a:off x="517525" y="968375"/>
            <a:ext cx="6154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600" b="1" u="sng">
                <a:solidFill>
                  <a:srgbClr val="FF0000"/>
                </a:solidFill>
                <a:latin typeface="Calibri Light"/>
              </a:rPr>
              <a:t>Програма для учасників АТО та їх сімей</a:t>
            </a:r>
            <a:endParaRPr lang="uk-UA" sz="2600" b="1">
              <a:latin typeface="Calibr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33425" y="1608138"/>
          <a:ext cx="10814050" cy="5119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863">
                  <a:extLst>
                    <a:ext uri="{9D8B030D-6E8A-4147-A177-3AD203B41FA5}"/>
                  </a:extLst>
                </a:gridCol>
                <a:gridCol w="4062953">
                  <a:extLst>
                    <a:ext uri="{9D8B030D-6E8A-4147-A177-3AD203B41FA5}"/>
                  </a:extLst>
                </a:gridCol>
                <a:gridCol w="2912882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Вид допомоги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Сума, тис. грн.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Періодичність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Дітям</a:t>
                      </a:r>
                      <a:r>
                        <a:rPr lang="uk-UA" sz="2200" baseline="0" dirty="0" smtClean="0"/>
                        <a:t> загиблих/померлих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2,5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Щомісяця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Звільненим з контракту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3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err="1" smtClean="0"/>
                        <a:t>Разово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Сім’ям загиблих/померлих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100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err="1" smtClean="0"/>
                        <a:t>Разово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Компенсація за пам’ятник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50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err="1" smtClean="0"/>
                        <a:t>Разово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Допомога на реабілітацію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25 / 15 / 10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Щороку</a:t>
                      </a:r>
                      <a:r>
                        <a:rPr lang="uk-UA" sz="2200" baseline="0" dirty="0" smtClean="0"/>
                        <a:t>*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До Дня добровольця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2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Щороку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АТО</a:t>
                      </a:r>
                      <a:r>
                        <a:rPr lang="uk-UA" sz="2200" baseline="0" dirty="0" smtClean="0"/>
                        <a:t> з числа ВПО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8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Щороку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Сімейний</a:t>
                      </a:r>
                      <a:r>
                        <a:rPr lang="uk-UA" sz="2200" baseline="0" dirty="0" smtClean="0"/>
                        <a:t> відпочинок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1,5 на 1 члена сім’ї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Раз в рік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Забезпечення</a:t>
                      </a:r>
                      <a:r>
                        <a:rPr lang="uk-UA" sz="2200" baseline="0" dirty="0" smtClean="0"/>
                        <a:t> житлом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Пільги родинам НС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dirty="0" smtClean="0"/>
                        <a:t>50% від норм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Щомісяця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200" dirty="0" smtClean="0"/>
                        <a:t>Доплата до пенсій 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Доплата</a:t>
                      </a:r>
                      <a:r>
                        <a:rPr lang="uk-UA" sz="2200" baseline="0" dirty="0" smtClean="0"/>
                        <a:t> до 3 ПМ для ОВП</a:t>
                      </a:r>
                      <a:endParaRPr lang="uk-UA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200" dirty="0" smtClean="0"/>
                        <a:t>Щомісяця</a:t>
                      </a:r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17465" name="Рисунок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6" name="Рисунок 1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76550" y="530225"/>
            <a:ext cx="7593013" cy="847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/>
              <a:t>Обласні можливості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200" b="1" dirty="0" smtClean="0"/>
              <a:t>(</a:t>
            </a:r>
            <a:r>
              <a:rPr lang="en-US" sz="2200" b="1" dirty="0">
                <a:hlinkClick r:id="rId2"/>
              </a:rPr>
              <a:t>https://</a:t>
            </a:r>
            <a:r>
              <a:rPr lang="en-US" sz="2200" b="1" dirty="0" smtClean="0">
                <a:hlinkClick r:id="rId2"/>
              </a:rPr>
              <a:t>cutt.ly/WbBGUyY</a:t>
            </a:r>
            <a:r>
              <a:rPr lang="en-US" sz="2200" b="1" dirty="0" smtClean="0"/>
              <a:t>)</a:t>
            </a:r>
            <a:br>
              <a:rPr lang="en-US" sz="2200" b="1" dirty="0" smtClean="0"/>
            </a:br>
            <a:endParaRPr lang="uk-UA" sz="2200" dirty="0"/>
          </a:p>
        </p:txBody>
      </p:sp>
      <p:sp>
        <p:nvSpPr>
          <p:cNvPr id="18434" name="Заголовок 2"/>
          <p:cNvSpPr txBox="1">
            <a:spLocks/>
          </p:cNvSpPr>
          <p:nvPr/>
        </p:nvSpPr>
        <p:spPr bwMode="auto">
          <a:xfrm>
            <a:off x="574675" y="981075"/>
            <a:ext cx="981868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600" b="1" u="sng">
                <a:solidFill>
                  <a:srgbClr val="FF0000"/>
                </a:solidFill>
                <a:latin typeface="Calibri Light"/>
              </a:rPr>
              <a:t>Програма для окремих категорій громадян, позапрограмні напрями</a:t>
            </a:r>
            <a:endParaRPr lang="uk-UA" sz="2600" b="1">
              <a:latin typeface="Calibri Light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809625" y="1655763"/>
          <a:ext cx="10814050" cy="5151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863">
                  <a:extLst>
                    <a:ext uri="{9D8B030D-6E8A-4147-A177-3AD203B41FA5}"/>
                  </a:extLst>
                </a:gridCol>
                <a:gridCol w="4062953">
                  <a:extLst>
                    <a:ext uri="{9D8B030D-6E8A-4147-A177-3AD203B41FA5}"/>
                  </a:extLst>
                </a:gridCol>
                <a:gridCol w="2912882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Вид допомоги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Сума, тис. грн.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Періодичність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Виплата УПА/реабілітованим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2,27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Раз в рік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Матеріальні</a:t>
                      </a:r>
                      <a:r>
                        <a:rPr lang="uk-UA" sz="2000" baseline="0" dirty="0" smtClean="0"/>
                        <a:t> допомоги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Раз в рік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Засоби для незрячих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/>
                        <a:t>Разово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Медикаменти для ЧАЕС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Щороку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Житло для ЧАЕС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Канцтовари для багатодітних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smtClean="0"/>
                        <a:t>0,5 на 1 дитину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Щороку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Конкурси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2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Мікропроекти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&lt;50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Статутна діяльність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Соціальне підприємництво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Сімейна політика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2000" dirty="0" smtClean="0"/>
                        <a:t>Дитяче оздоровлення          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000" dirty="0" smtClean="0">
                          <a:solidFill>
                            <a:srgbClr val="0070C0"/>
                          </a:solidFill>
                          <a:hlinkClick r:id="rId3"/>
                        </a:rPr>
                        <a:t>https://cutt.ly/mbMFYZ4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0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pic>
        <p:nvPicPr>
          <p:cNvPr id="18491" name="Рисунок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92" name="Рисунок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746500" y="133350"/>
            <a:ext cx="6034088" cy="847725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uk-UA" b="1" dirty="0" smtClean="0"/>
              <a:t>Обласні можливості</a:t>
            </a:r>
            <a:endParaRPr lang="uk-UA" dirty="0"/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122238" y="1919288"/>
            <a:ext cx="3351212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Мешканці</a:t>
            </a:r>
            <a:endParaRPr lang="uk-UA" sz="3000" b="1" dirty="0"/>
          </a:p>
        </p:txBody>
      </p:sp>
      <p:sp>
        <p:nvSpPr>
          <p:cNvPr id="5" name="Стрелка углом 4"/>
          <p:cNvSpPr/>
          <p:nvPr/>
        </p:nvSpPr>
        <p:spPr>
          <a:xfrm rot="5400000">
            <a:off x="4175125" y="965200"/>
            <a:ext cx="958850" cy="3251200"/>
          </a:xfrm>
          <a:prstGeom prst="bentArrow">
            <a:avLst>
              <a:gd name="adj1" fmla="val 17125"/>
              <a:gd name="adj2" fmla="val 16633"/>
              <a:gd name="adj3" fmla="val 15157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33" name="Заголовок 2"/>
          <p:cNvSpPr txBox="1">
            <a:spLocks/>
          </p:cNvSpPr>
          <p:nvPr/>
        </p:nvSpPr>
        <p:spPr>
          <a:xfrm>
            <a:off x="4402138" y="3068638"/>
            <a:ext cx="3351212" cy="520700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3000" b="1" u="sng" dirty="0" smtClean="0">
                <a:solidFill>
                  <a:srgbClr val="FF0000"/>
                </a:solidFill>
              </a:rPr>
              <a:t>Громада</a:t>
            </a:r>
            <a:endParaRPr lang="uk-UA" sz="3000" b="1" dirty="0"/>
          </a:p>
        </p:txBody>
      </p:sp>
      <p:sp>
        <p:nvSpPr>
          <p:cNvPr id="19461" name="Заголовок 2"/>
          <p:cNvSpPr txBox="1">
            <a:spLocks/>
          </p:cNvSpPr>
          <p:nvPr/>
        </p:nvSpPr>
        <p:spPr bwMode="auto">
          <a:xfrm>
            <a:off x="7694613" y="3811588"/>
            <a:ext cx="471646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900" b="1" u="sng">
                <a:solidFill>
                  <a:srgbClr val="FF0000"/>
                </a:solidFill>
                <a:latin typeface="Calibri Light"/>
              </a:rPr>
              <a:t>Департамент ОДА</a:t>
            </a:r>
          </a:p>
          <a:p>
            <a:pPr algn="ctr">
              <a:lnSpc>
                <a:spcPct val="90000"/>
              </a:lnSpc>
            </a:pPr>
            <a:r>
              <a:rPr lang="uk-UA" sz="2900" b="1" u="sng">
                <a:solidFill>
                  <a:srgbClr val="FF0000"/>
                </a:solidFill>
                <a:latin typeface="Calibri Light"/>
              </a:rPr>
              <a:t>КЗ ЛОР Центр моніторингу</a:t>
            </a:r>
            <a:endParaRPr lang="uk-UA" sz="2900" b="1">
              <a:latin typeface="Calibri Light"/>
            </a:endParaRPr>
          </a:p>
        </p:txBody>
      </p:sp>
      <p:sp>
        <p:nvSpPr>
          <p:cNvPr id="35" name="Стрелка углом 34"/>
          <p:cNvSpPr/>
          <p:nvPr/>
        </p:nvSpPr>
        <p:spPr>
          <a:xfrm rot="5400000">
            <a:off x="8403432" y="1754981"/>
            <a:ext cx="596900" cy="367823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37" name="Скругленная прямоугольная выноска 36"/>
          <p:cNvSpPr/>
          <p:nvPr/>
        </p:nvSpPr>
        <p:spPr>
          <a:xfrm>
            <a:off x="4552950" y="1154113"/>
            <a:ext cx="2767013" cy="704850"/>
          </a:xfrm>
          <a:prstGeom prst="wedgeRoundRectCallout">
            <a:avLst>
              <a:gd name="adj1" fmla="val -54520"/>
              <a:gd name="adj2" fmla="val 7800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9464" name="Заголовок 2"/>
          <p:cNvSpPr txBox="1">
            <a:spLocks/>
          </p:cNvSpPr>
          <p:nvPr/>
        </p:nvSpPr>
        <p:spPr bwMode="auto">
          <a:xfrm>
            <a:off x="4260850" y="1284288"/>
            <a:ext cx="3351213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uk-UA" sz="2000" b="1">
                <a:latin typeface="Calibri Light"/>
              </a:rPr>
              <a:t>Подача документів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9466263" y="2062163"/>
            <a:ext cx="1687512" cy="777875"/>
          </a:xfrm>
          <a:prstGeom prst="wedgeRoundRectCallout">
            <a:avLst>
              <a:gd name="adj1" fmla="val -100956"/>
              <a:gd name="adj2" fmla="val 9194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40" name="Заголовок 2"/>
          <p:cNvSpPr txBox="1">
            <a:spLocks/>
          </p:cNvSpPr>
          <p:nvPr/>
        </p:nvSpPr>
        <p:spPr>
          <a:xfrm>
            <a:off x="9229725" y="1970088"/>
            <a:ext cx="2160588" cy="792162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Заявка на </a:t>
            </a:r>
          </a:p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</a:t>
            </a:r>
            <a:endParaRPr lang="uk-UA" sz="2000" b="1" dirty="0"/>
          </a:p>
        </p:txBody>
      </p:sp>
      <p:sp>
        <p:nvSpPr>
          <p:cNvPr id="41" name="Стрелка углом 40"/>
          <p:cNvSpPr/>
          <p:nvPr/>
        </p:nvSpPr>
        <p:spPr>
          <a:xfrm rot="5400000" flipH="1" flipV="1">
            <a:off x="6337301" y="3217862"/>
            <a:ext cx="969962" cy="1744663"/>
          </a:xfrm>
          <a:prstGeom prst="bentArrow">
            <a:avLst>
              <a:gd name="adj1" fmla="val 16250"/>
              <a:gd name="adj2" fmla="val 17223"/>
              <a:gd name="adj3" fmla="val 15278"/>
              <a:gd name="adj4" fmla="val 42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42" name="Скругленная прямоугольная выноска 41"/>
          <p:cNvSpPr/>
          <p:nvPr/>
        </p:nvSpPr>
        <p:spPr>
          <a:xfrm>
            <a:off x="8172450" y="5607050"/>
            <a:ext cx="1689100" cy="777875"/>
          </a:xfrm>
          <a:prstGeom prst="wedgeRoundRectCallout">
            <a:avLst>
              <a:gd name="adj1" fmla="val -79734"/>
              <a:gd name="adj2" fmla="val -1771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43" name="Заголовок 2"/>
          <p:cNvSpPr txBox="1">
            <a:spLocks/>
          </p:cNvSpPr>
          <p:nvPr/>
        </p:nvSpPr>
        <p:spPr>
          <a:xfrm>
            <a:off x="7935913" y="5591175"/>
            <a:ext cx="2162175" cy="790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 субвенцій</a:t>
            </a:r>
            <a:endParaRPr lang="uk-UA" sz="2000" b="1" dirty="0"/>
          </a:p>
        </p:txBody>
      </p:sp>
      <p:sp>
        <p:nvSpPr>
          <p:cNvPr id="44" name="Стрелка углом 43"/>
          <p:cNvSpPr/>
          <p:nvPr/>
        </p:nvSpPr>
        <p:spPr>
          <a:xfrm rot="5400000" flipH="1" flipV="1">
            <a:off x="3531394" y="740569"/>
            <a:ext cx="2311400" cy="6015038"/>
          </a:xfrm>
          <a:prstGeom prst="bentArrow">
            <a:avLst>
              <a:gd name="adj1" fmla="val 6649"/>
              <a:gd name="adj2" fmla="val 7261"/>
              <a:gd name="adj3" fmla="val 9912"/>
              <a:gd name="adj4" fmla="val 235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>
              <a:solidFill>
                <a:schemeClr val="tx1"/>
              </a:solidFill>
            </a:endParaRPr>
          </a:p>
        </p:txBody>
      </p:sp>
      <p:sp>
        <p:nvSpPr>
          <p:cNvPr id="45" name="Скругленная прямоугольная выноска 44"/>
          <p:cNvSpPr/>
          <p:nvPr/>
        </p:nvSpPr>
        <p:spPr>
          <a:xfrm>
            <a:off x="4260850" y="5992813"/>
            <a:ext cx="1689100" cy="777875"/>
          </a:xfrm>
          <a:prstGeom prst="wedgeRoundRectCallout">
            <a:avLst>
              <a:gd name="adj1" fmla="val -79734"/>
              <a:gd name="adj2" fmla="val -17715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46" name="Заголовок 2"/>
          <p:cNvSpPr txBox="1">
            <a:spLocks/>
          </p:cNvSpPr>
          <p:nvPr/>
        </p:nvSpPr>
        <p:spPr>
          <a:xfrm>
            <a:off x="4024313" y="5976938"/>
            <a:ext cx="2162175" cy="79057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b="1" dirty="0" smtClean="0"/>
              <a:t>Фінансування прямих виплат</a:t>
            </a:r>
            <a:endParaRPr lang="uk-UA" sz="2000" b="1" dirty="0"/>
          </a:p>
        </p:txBody>
      </p:sp>
      <p:pic>
        <p:nvPicPr>
          <p:cNvPr id="19473" name="Рисунок 4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3" y="0"/>
            <a:ext cx="1096962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4" name="Рисунок 4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8063" y="176213"/>
            <a:ext cx="6540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267</Words>
  <Application>Microsoft Office PowerPoint</Application>
  <PresentationFormat>Произвольный</PresentationFormat>
  <Paragraphs>107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Arial</vt:lpstr>
      <vt:lpstr>Calibri Light</vt:lpstr>
      <vt:lpstr>Wingdings</vt:lpstr>
      <vt:lpstr>Тема Office</vt:lpstr>
      <vt:lpstr>Соціальний захист в територіальних громадах</vt:lpstr>
      <vt:lpstr>Основні блоки:  1. Державні гарантії 2. Обласні можливості 3. Надання соціальних послуг</vt:lpstr>
      <vt:lpstr>Державні гарантії</vt:lpstr>
      <vt:lpstr>Державні гарантії</vt:lpstr>
      <vt:lpstr>Обласні можливості (https://cutt.ly/WbBGUyY) </vt:lpstr>
      <vt:lpstr>Обласні можливості (https://cutt.ly/WbBGUyY) </vt:lpstr>
      <vt:lpstr>Обласні можливості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Соціальний захист в територіальних громадах</dc:title>
  <dc:creator>User</dc:creator>
  <cp:lastModifiedBy>админ</cp:lastModifiedBy>
  <cp:revision>22</cp:revision>
  <dcterms:created xsi:type="dcterms:W3CDTF">2021-05-17T09:03:32Z</dcterms:created>
  <dcterms:modified xsi:type="dcterms:W3CDTF">2025-06-26T11:23:35Z</dcterms:modified>
</cp:coreProperties>
</file>