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4" r:id="rId2"/>
    <p:sldId id="376" r:id="rId3"/>
    <p:sldId id="385" r:id="rId4"/>
    <p:sldId id="379" r:id="rId5"/>
    <p:sldId id="380" r:id="rId6"/>
    <p:sldId id="381" r:id="rId7"/>
    <p:sldId id="369" r:id="rId8"/>
    <p:sldId id="373" r:id="rId9"/>
    <p:sldId id="374" r:id="rId10"/>
    <p:sldId id="382" r:id="rId11"/>
    <p:sldId id="370" r:id="rId12"/>
    <p:sldId id="371" r:id="rId13"/>
    <p:sldId id="372" r:id="rId14"/>
    <p:sldId id="375" r:id="rId15"/>
    <p:sldId id="383" r:id="rId16"/>
    <p:sldId id="386" r:id="rId17"/>
    <p:sldId id="384" r:id="rId18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D43"/>
    <a:srgbClr val="006699"/>
    <a:srgbClr val="336699"/>
    <a:srgbClr val="0033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B7EF-DFC8-4B37-ACF9-61BB51253F0F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5A4F-54F4-4471-9658-7D66BE2FA3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1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13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14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15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9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5A4F-54F4-4471-9658-7D66BE2FA3D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0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5A4F-54F4-4471-9658-7D66BE2FA3D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1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7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9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10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4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11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s://www.me.gov.ua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67035" y="223563"/>
            <a:ext cx="7409929" cy="5039114"/>
            <a:chOff x="569462" y="425722"/>
            <a:chExt cx="7544315" cy="5130503"/>
          </a:xfrm>
        </p:grpSpPr>
        <p:pic>
          <p:nvPicPr>
            <p:cNvPr id="1027" name="Picture 3" descr="D:\РАБОТА\ХМИЗ\диаграми японія\малюнок  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2" y="425722"/>
              <a:ext cx="7544315" cy="513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734" y="2349851"/>
              <a:ext cx="1052532" cy="1282244"/>
            </a:xfrm>
            <a:prstGeom prst="rect">
              <a:avLst/>
            </a:prstGeom>
          </p:spPr>
        </p:pic>
      </p:grpSp>
      <p:grpSp>
        <p:nvGrpSpPr>
          <p:cNvPr id="7" name="Группа 5"/>
          <p:cNvGrpSpPr/>
          <p:nvPr/>
        </p:nvGrpSpPr>
        <p:grpSpPr>
          <a:xfrm>
            <a:off x="721867" y="122314"/>
            <a:ext cx="7409929" cy="5039114"/>
            <a:chOff x="569462" y="425722"/>
            <a:chExt cx="7544315" cy="5130503"/>
          </a:xfrm>
        </p:grpSpPr>
        <p:pic>
          <p:nvPicPr>
            <p:cNvPr id="8" name="Picture 3" descr="D:\РАБОТА\ХМИЗ\диаграми японія\малюнок  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2" y="425722"/>
              <a:ext cx="7544315" cy="513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734" y="2349851"/>
              <a:ext cx="1052532" cy="1282244"/>
            </a:xfrm>
            <a:prstGeom prst="rect">
              <a:avLst/>
            </a:prstGeom>
          </p:spPr>
        </p:pic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68632" y="4715152"/>
            <a:ext cx="85689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ФІНАНСОВА ПІДТРИМКА АГРАРІЇВ </a:t>
            </a:r>
          </a:p>
          <a:p>
            <a:pPr algn="ctr">
              <a:defRPr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 ДЕРЖАВНОГО ТА ОБЛАСНОГО БЮДЖЕТУ НА 2021 РІК</a:t>
            </a:r>
            <a:endParaRPr lang="uk-UA" sz="2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4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0" y="96760"/>
            <a:ext cx="6286943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</a:p>
          <a:p>
            <a:pPr algn="ctr">
              <a:defRPr/>
            </a:pPr>
            <a:r>
              <a:rPr lang="uk-UA" sz="2400" b="1" i="1" dirty="0" smtClean="0">
                <a:solidFill>
                  <a:schemeClr val="bg1"/>
                </a:solidFill>
                <a:cs typeface="Times New Roman" pitchFamily="18" charset="0"/>
              </a:rPr>
              <a:t>(НОВІ НАПРЯМИ)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32972" y="2262177"/>
            <a:ext cx="84648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dirty="0" smtClean="0"/>
              <a:t>Надаватиметься суб’єктам господарювання, які є юридичними особами і власниками корів, за кожну наявну прирощену корову власного відтворення, на яку збільшено основне стадо станом </a:t>
            </a:r>
            <a:r>
              <a:rPr lang="uk-UA" sz="1700" b="1" dirty="0" smtClean="0"/>
              <a:t>на 1 липня </a:t>
            </a:r>
            <a:r>
              <a:rPr lang="uk-UA" sz="1700" dirty="0" smtClean="0"/>
              <a:t>поточного року порівняно з наявним поголів'ям корів станом на </a:t>
            </a:r>
            <a:r>
              <a:rPr lang="uk-UA" sz="1700" b="1" dirty="0" smtClean="0"/>
              <a:t>1 січня </a:t>
            </a:r>
            <a:r>
              <a:rPr lang="uk-UA" sz="1700" dirty="0" smtClean="0"/>
              <a:t>поточного року в розмірі  </a:t>
            </a:r>
            <a:r>
              <a:rPr lang="uk-UA" sz="1700" b="1" dirty="0" smtClean="0"/>
              <a:t>30 000  гривень за одну голову</a:t>
            </a:r>
            <a:r>
              <a:rPr lang="uk-UA" sz="1700" dirty="0" smtClean="0"/>
              <a:t>.</a:t>
            </a:r>
          </a:p>
        </p:txBody>
      </p:sp>
      <p:sp>
        <p:nvSpPr>
          <p:cNvPr id="12" name="Прямокутник 3"/>
          <p:cNvSpPr/>
          <p:nvPr/>
        </p:nvSpPr>
        <p:spPr>
          <a:xfrm>
            <a:off x="211647" y="4853726"/>
            <a:ext cx="846480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dirty="0" smtClean="0"/>
              <a:t>Надаватиметься юридичним особам незалежно від організаційно-правової форми та форми власності та фізичним особам - підприємцям, зокрема сімейним фермерським господарствам, які є власниками кіз та </a:t>
            </a:r>
            <a:r>
              <a:rPr lang="uk-UA" sz="1700" dirty="0" err="1" smtClean="0"/>
              <a:t>овець</a:t>
            </a:r>
            <a:r>
              <a:rPr lang="uk-UA" sz="1700" dirty="0" smtClean="0"/>
              <a:t>, за кожну наявну станом </a:t>
            </a:r>
            <a:r>
              <a:rPr lang="uk-UA" sz="1700" b="1" dirty="0" smtClean="0"/>
              <a:t>на 1 січня </a:t>
            </a:r>
            <a:r>
              <a:rPr lang="uk-UA" sz="1700" dirty="0" smtClean="0"/>
              <a:t>поточного року ідентифіковану та зареєстровану в установленому порядку кізочку, </a:t>
            </a:r>
            <a:r>
              <a:rPr lang="uk-UA" sz="1700" dirty="0" err="1" smtClean="0"/>
              <a:t>козематку</a:t>
            </a:r>
            <a:r>
              <a:rPr lang="uk-UA" sz="1700" dirty="0" smtClean="0"/>
              <a:t>, ярку, вівцематку в розмірі </a:t>
            </a:r>
            <a:r>
              <a:rPr lang="uk-UA" sz="1700" b="1" dirty="0" smtClean="0"/>
              <a:t>1000 гривень за одну голову</a:t>
            </a:r>
            <a:r>
              <a:rPr lang="uk-UA" sz="17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" y="1145381"/>
            <a:ext cx="7752381" cy="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8120"/>
            <a:ext cx="7482373" cy="819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536" y="4077072"/>
            <a:ext cx="34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1600" b="1" dirty="0" smtClean="0">
                <a:cs typeface="Times New Roman" pitchFamily="18" charset="0"/>
              </a:rPr>
              <a:t>6.</a:t>
            </a:r>
            <a:endParaRPr lang="uk-UA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7" y="1379130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20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1,0 МЛРД.ГРН</a:t>
            </a:r>
            <a:endParaRPr lang="uk-UA" sz="20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204357" y="2938446"/>
            <a:ext cx="8688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/>
              <a:t>Надається </a:t>
            </a:r>
            <a:r>
              <a:rPr lang="uk-UA" dirty="0" smtClean="0"/>
              <a:t>юридичним особам </a:t>
            </a:r>
            <a:r>
              <a:rPr lang="uk-UA" dirty="0"/>
              <a:t>та </a:t>
            </a:r>
            <a:r>
              <a:rPr lang="uk-UA" dirty="0" smtClean="0"/>
              <a:t>фізичним особам </a:t>
            </a:r>
            <a:r>
              <a:rPr lang="uk-UA" dirty="0"/>
              <a:t>- </a:t>
            </a:r>
            <a:r>
              <a:rPr lang="uk-UA" dirty="0" smtClean="0"/>
              <a:t>підприємцям, за придбану </a:t>
            </a:r>
            <a:r>
              <a:rPr lang="uk-UA" dirty="0"/>
              <a:t>техніку та </a:t>
            </a:r>
            <a:r>
              <a:rPr lang="uk-UA" dirty="0" smtClean="0"/>
              <a:t>обладнання вітчизняного виробництва, </a:t>
            </a:r>
            <a:r>
              <a:rPr lang="uk-UA" dirty="0"/>
              <a:t>у розмірі </a:t>
            </a:r>
            <a:r>
              <a:rPr lang="uk-UA" b="1" dirty="0"/>
              <a:t>25% їх вартості</a:t>
            </a:r>
            <a:r>
              <a:rPr lang="uk-UA" dirty="0"/>
              <a:t> (без урахування ПДВ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29510" y="4023840"/>
            <a:ext cx="8734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Документи для отримання </a:t>
            </a:r>
            <a:r>
              <a:rPr lang="uk-UA" dirty="0" smtClean="0"/>
              <a:t>часткової компенсації вартості техніки та комплектуючих, придбаних </a:t>
            </a:r>
            <a:r>
              <a:rPr lang="uk-UA" b="1" dirty="0" smtClean="0"/>
              <a:t>до 1 грудня </a:t>
            </a:r>
            <a:r>
              <a:rPr lang="uk-UA" dirty="0" smtClean="0"/>
              <a:t>поточного року, подаються </a:t>
            </a:r>
            <a:r>
              <a:rPr lang="uk-UA" b="1" dirty="0" smtClean="0"/>
              <a:t>до 5 грудня</a:t>
            </a:r>
            <a:r>
              <a:rPr lang="uk-UA" dirty="0" smtClean="0"/>
              <a:t> поточного року; придбаних </a:t>
            </a:r>
            <a:r>
              <a:rPr lang="uk-UA" b="1" dirty="0" smtClean="0"/>
              <a:t>з 1 грудня </a:t>
            </a:r>
            <a:r>
              <a:rPr lang="uk-UA" dirty="0" smtClean="0"/>
              <a:t>поточного </a:t>
            </a:r>
            <a:r>
              <a:rPr lang="ru-RU" dirty="0" smtClean="0"/>
              <a:t>року</a:t>
            </a:r>
            <a:r>
              <a:rPr lang="ru-RU" dirty="0"/>
              <a:t>, - </a:t>
            </a:r>
            <a:r>
              <a:rPr lang="ru-RU" b="1" dirty="0"/>
              <a:t>до 1 </a:t>
            </a:r>
            <a:r>
              <a:rPr lang="ru-RU" b="1" dirty="0" err="1"/>
              <a:t>квітня</a:t>
            </a:r>
            <a:r>
              <a:rPr lang="ru-RU" b="1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року.</a:t>
            </a:r>
            <a:endParaRPr lang="uk-UA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2627784" y="138781"/>
            <a:ext cx="6372721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ЧАСТКОВА КОМПЕНСАЦІЯ ВАРТОСТІ ТЕХНІКИ ТА </a:t>
            </a:r>
            <a:r>
              <a:rPr lang="uk-UA" sz="2200" b="1" dirty="0" smtClean="0">
                <a:solidFill>
                  <a:schemeClr val="bg1"/>
                </a:solidFill>
                <a:cs typeface="Times New Roman" pitchFamily="18" charset="0"/>
              </a:rPr>
              <a:t>ОБЛАДНАННЯ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 ВІТЧИЗНЯНОГО ВИРОБНИЦТВА 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19872" y="913269"/>
            <a:ext cx="5576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01.03.2017 року № 130 (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4" y="1853336"/>
            <a:ext cx="6264696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947368" y="5096478"/>
            <a:ext cx="8041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Оплата за </a:t>
            </a:r>
            <a:r>
              <a:rPr lang="uk-UA" dirty="0" smtClean="0"/>
              <a:t>техніку здійснюється через уповноважений банк</a:t>
            </a:r>
          </a:p>
          <a:p>
            <a:pPr lvl="0"/>
            <a:r>
              <a:rPr lang="uk-UA" dirty="0" smtClean="0"/>
              <a:t>Техніка та обладнання повинні </a:t>
            </a:r>
            <a:r>
              <a:rPr lang="ru-RU" dirty="0" smtClean="0"/>
              <a:t>бути </a:t>
            </a:r>
            <a:r>
              <a:rPr lang="uk-UA" dirty="0"/>
              <a:t>із визначеного переліку</a:t>
            </a:r>
            <a:r>
              <a:rPr lang="ru-RU" dirty="0"/>
              <a:t> </a:t>
            </a:r>
            <a:r>
              <a:rPr lang="ru-RU" dirty="0" err="1"/>
              <a:t>Мінекономіки</a:t>
            </a:r>
            <a:r>
              <a:rPr lang="en-US" dirty="0">
                <a:hlinkClick r:id="rId5"/>
              </a:rPr>
              <a:t> https://www.me.gov.ua/</a:t>
            </a:r>
            <a:endParaRPr lang="uk-UA" dirty="0"/>
          </a:p>
          <a:p>
            <a:r>
              <a:rPr lang="uk-UA" dirty="0" smtClean="0"/>
              <a:t>Техніка та обладнання, придбані з частковою компенсацією вартості, протягом 3 років не підлягають відчуженню та використовуються за призначенням</a:t>
            </a:r>
            <a:endParaRPr lang="uk-U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" y="5381313"/>
            <a:ext cx="907657" cy="9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99" y="1183492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450 МЛН.ГРН 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156518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20543" y="1420775"/>
            <a:ext cx="8816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dirty="0"/>
              <a:t>Одержувачами державної підтримки </a:t>
            </a:r>
            <a:r>
              <a:rPr lang="uk-UA" sz="1400" dirty="0"/>
              <a:t>є суб’єкти господарювання - юридичні особи незалежно від організаційно-правової форми та форми власності і фізичні особи - підприємці, що провадять діяльність у галузях садівництва, виноградарства та хмелярства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9277" y="3980232"/>
            <a:ext cx="8816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uk-UA" sz="1400" dirty="0" smtClean="0"/>
              <a:t>- проведені роботи із спорудження шпалери і встановлення системи крапельного зрошення та придбання матеріалів, необхідних для проведення таких робіт;</a:t>
            </a:r>
          </a:p>
          <a:p>
            <a:pPr algn="just" fontAlgn="b"/>
            <a:r>
              <a:rPr lang="uk-UA" sz="1400" dirty="0" smtClean="0"/>
              <a:t>-</a:t>
            </a:r>
            <a:r>
              <a:rPr lang="uk-UA" sz="1400" dirty="0"/>
              <a:t> </a:t>
            </a:r>
            <a:r>
              <a:rPr lang="uk-UA" sz="1400" dirty="0" smtClean="0"/>
              <a:t>нове </a:t>
            </a:r>
            <a:r>
              <a:rPr lang="uk-UA" sz="1400" dirty="0"/>
              <a:t>будівництво та реконструкція </a:t>
            </a:r>
            <a:r>
              <a:rPr lang="uk-UA" sz="1400" dirty="0" smtClean="0"/>
              <a:t>холодильників, </a:t>
            </a:r>
            <a:r>
              <a:rPr lang="uk-UA" sz="1400" dirty="0" err="1"/>
              <a:t>цехів</a:t>
            </a:r>
            <a:r>
              <a:rPr lang="uk-UA" sz="1400" dirty="0"/>
              <a:t> первинної переробки, об’єктів із </a:t>
            </a:r>
            <a:r>
              <a:rPr lang="uk-UA" sz="1400" dirty="0" smtClean="0"/>
              <a:t>заморожування;</a:t>
            </a:r>
          </a:p>
          <a:p>
            <a:pPr algn="just" fontAlgn="b"/>
            <a:r>
              <a:rPr lang="uk-UA" sz="1400" dirty="0" smtClean="0"/>
              <a:t>- придбані </a:t>
            </a:r>
            <a:r>
              <a:rPr lang="uk-UA" sz="1400" dirty="0"/>
              <a:t>лінії товарної обробки плодів та ягід виробникам, які вирощують плоди та ягоди, автоматизовані лінії з висушування плодів, ягід та хмелю власного виробництва, лінії з переробки власно вирощених плодів, ягід та технічних сортів винограду на соки, пюре, виноматеріали </a:t>
            </a:r>
            <a:endParaRPr lang="uk-UA" sz="1400" dirty="0" smtClean="0"/>
          </a:p>
        </p:txBody>
      </p:sp>
      <p:sp>
        <p:nvSpPr>
          <p:cNvPr id="17" name="Прямоугольник 4"/>
          <p:cNvSpPr/>
          <p:nvPr/>
        </p:nvSpPr>
        <p:spPr>
          <a:xfrm>
            <a:off x="2819157" y="94827"/>
            <a:ext cx="6156696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САДІВНИЦТВА, ВИНОГРАДАРСТВА ТА ХМЕЛЯРСТВА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87824" y="802713"/>
            <a:ext cx="601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12.07.2017 року № 508 (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" y="2113839"/>
            <a:ext cx="6105525" cy="7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20543" y="2927593"/>
            <a:ext cx="8816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dirty="0" smtClean="0"/>
              <a:t>За придбання садивного матеріалу плодово-ягідних культур, винограду та хмелю</a:t>
            </a:r>
            <a:endParaRPr lang="uk-UA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" y="3289173"/>
            <a:ext cx="6039693" cy="724001"/>
          </a:xfrm>
          <a:prstGeom prst="rect">
            <a:avLst/>
          </a:prstGeom>
        </p:spPr>
      </p:pic>
      <p:sp>
        <p:nvSpPr>
          <p:cNvPr id="15" name="Прямокутник 12"/>
          <p:cNvSpPr/>
          <p:nvPr/>
        </p:nvSpPr>
        <p:spPr>
          <a:xfrm>
            <a:off x="120543" y="6056286"/>
            <a:ext cx="8816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uk-UA" sz="1400" dirty="0" smtClean="0"/>
              <a:t>За придбану </a:t>
            </a:r>
            <a:r>
              <a:rPr lang="uk-UA" sz="1400" dirty="0"/>
              <a:t>техніку та обладнання (зокрема іноземного виробництва, які не виробляються в Україні) для проведення технологічних операцій у виноградарстві, садівництві і хмелярстві згідно з визначеним Мінекономіки переліком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368637"/>
            <a:ext cx="6035508" cy="5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1" y="1353312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200 МЛН ГРН</a:t>
            </a:r>
            <a:endParaRPr lang="uk-UA" sz="20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89828" y="5934670"/>
            <a:ext cx="8994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1) надається ФГ (крім новостворених)</a:t>
            </a:r>
            <a:r>
              <a:rPr lang="ru-RU" i="1" dirty="0"/>
              <a:t> у </a:t>
            </a:r>
            <a:r>
              <a:rPr lang="ru-RU" i="1" dirty="0" err="1"/>
              <a:t>розмірі</a:t>
            </a:r>
            <a:r>
              <a:rPr lang="ru-RU" i="1" dirty="0"/>
              <a:t> </a:t>
            </a:r>
            <a:r>
              <a:rPr lang="ru-RU" b="1" i="1" dirty="0"/>
              <a:t>90%</a:t>
            </a:r>
            <a:r>
              <a:rPr lang="ru-RU" i="1" dirty="0"/>
              <a:t> </a:t>
            </a:r>
            <a:r>
              <a:rPr lang="ru-RU" i="1" dirty="0" err="1"/>
              <a:t>вартості</a:t>
            </a:r>
            <a:r>
              <a:rPr lang="ru-RU" i="1" dirty="0"/>
              <a:t>, але не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smtClean="0"/>
              <a:t>               </a:t>
            </a:r>
            <a:r>
              <a:rPr lang="ru-RU" i="1" dirty="0" err="1" smtClean="0"/>
              <a:t>ніж</a:t>
            </a:r>
            <a:r>
              <a:rPr lang="ru-RU" i="1" dirty="0" smtClean="0"/>
              <a:t> </a:t>
            </a:r>
            <a:r>
              <a:rPr lang="ru-RU" b="1" i="1" dirty="0"/>
              <a:t>10 тис. </a:t>
            </a:r>
            <a:r>
              <a:rPr lang="ru-RU" b="1" i="1" dirty="0" err="1"/>
              <a:t>грн</a:t>
            </a:r>
            <a:endParaRPr lang="uk-UA" dirty="0"/>
          </a:p>
          <a:p>
            <a:r>
              <a:rPr lang="uk-UA" i="1" dirty="0"/>
              <a:t>2) надається новоствореним ФГ один раз у розмірі, що не перевищує </a:t>
            </a:r>
            <a:r>
              <a:rPr lang="uk-UA" b="1" i="1" dirty="0"/>
              <a:t>36 тис. грн.</a:t>
            </a:r>
            <a:endParaRPr lang="uk-UA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2771800" y="108070"/>
            <a:ext cx="6372199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46129" y="1062177"/>
            <a:ext cx="595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07.02.2018 року № 106 (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ru-RU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" y="1708783"/>
            <a:ext cx="5943600" cy="8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9407" y="2443401"/>
            <a:ext cx="898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uk-UA" dirty="0" smtClean="0"/>
              <a:t>фермерському, сімейному фермерському господарству у власності яких перебуває </a:t>
            </a:r>
            <a:r>
              <a:rPr lang="uk-UA" b="1" dirty="0" smtClean="0"/>
              <a:t>від 5-ти корів </a:t>
            </a:r>
            <a:r>
              <a:rPr lang="uk-UA" dirty="0"/>
              <a:t>усіх </a:t>
            </a:r>
            <a:r>
              <a:rPr lang="uk-UA" dirty="0" smtClean="0"/>
              <a:t>напрямів продуктивності, ідентифікованих та зареєстрованих відповідно до законодавства </a:t>
            </a:r>
            <a:r>
              <a:rPr lang="ru-RU" dirty="0" smtClean="0"/>
              <a:t>станом </a:t>
            </a:r>
            <a:r>
              <a:rPr lang="ru-RU" dirty="0"/>
              <a:t>на 1 </a:t>
            </a:r>
            <a:r>
              <a:rPr lang="ru-RU" dirty="0" err="1"/>
              <a:t>липня</a:t>
            </a:r>
            <a:r>
              <a:rPr lang="ru-RU" dirty="0"/>
              <a:t> поточного року</a:t>
            </a:r>
            <a:r>
              <a:rPr lang="uk-UA" dirty="0" smtClean="0"/>
              <a:t>, за кожну корову </a:t>
            </a:r>
            <a:r>
              <a:rPr lang="ru-RU" b="1" dirty="0" smtClean="0"/>
              <a:t>5 тис. </a:t>
            </a:r>
            <a:r>
              <a:rPr lang="ru-RU" b="1" dirty="0" err="1" smtClean="0"/>
              <a:t>грн</a:t>
            </a:r>
            <a:r>
              <a:rPr lang="ru-RU" dirty="0" smtClean="0"/>
              <a:t>, </a:t>
            </a:r>
            <a:r>
              <a:rPr lang="ru-RU" dirty="0"/>
              <a:t>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/>
              <a:t>250 </a:t>
            </a:r>
            <a:r>
              <a:rPr lang="ru-RU" b="1" dirty="0" smtClean="0"/>
              <a:t>тис. </a:t>
            </a:r>
            <a:r>
              <a:rPr lang="ru-RU" b="1" dirty="0" err="1" smtClean="0"/>
              <a:t>грн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" y="3567246"/>
            <a:ext cx="5934075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32081" y="4333709"/>
            <a:ext cx="885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здійснюватиметься відповідно до постанови КМУ від 22.05.2019 №565 протягом 10 років у розмірі </a:t>
            </a:r>
            <a:r>
              <a:rPr lang="uk-UA" b="1" dirty="0" smtClean="0"/>
              <a:t>від 0,9 до 0,1 мінімального страхового внеску</a:t>
            </a:r>
            <a:r>
              <a:rPr lang="uk-UA" dirty="0" smtClean="0"/>
              <a:t> виключно за умови сплати решти внеску головою/членами СФГ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" y="5145023"/>
            <a:ext cx="6213712" cy="8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1" y="108070"/>
            <a:ext cx="6326552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504" y="2786116"/>
            <a:ext cx="885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надається</a:t>
            </a:r>
            <a:r>
              <a:rPr lang="ru-RU" dirty="0" smtClean="0"/>
              <a:t> </a:t>
            </a:r>
            <a:r>
              <a:rPr lang="uk-UA" dirty="0" smtClean="0"/>
              <a:t>у розмірі </a:t>
            </a:r>
            <a:r>
              <a:rPr lang="uk-UA" b="1" dirty="0"/>
              <a:t>5</a:t>
            </a:r>
            <a:r>
              <a:rPr lang="uk-UA" b="1" dirty="0" smtClean="0"/>
              <a:t> тис. грн </a:t>
            </a:r>
            <a:r>
              <a:rPr lang="uk-UA" dirty="0" smtClean="0"/>
              <a:t>на 1 гектар</a:t>
            </a:r>
            <a:r>
              <a:rPr lang="ru-RU" dirty="0" smtClean="0"/>
              <a:t>, </a:t>
            </a:r>
            <a:r>
              <a:rPr lang="ru-RU" dirty="0"/>
              <a:t>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 smtClean="0"/>
              <a:t>100 тис. </a:t>
            </a:r>
            <a:r>
              <a:rPr lang="ru-RU" b="1" dirty="0" err="1" smtClean="0"/>
              <a:t>грн</a:t>
            </a:r>
            <a:r>
              <a:rPr lang="ru-RU" b="1" dirty="0" smtClean="0"/>
              <a:t> </a:t>
            </a:r>
            <a:r>
              <a:rPr lang="ru-RU" dirty="0" smtClean="0"/>
              <a:t>на оде </a:t>
            </a:r>
            <a:r>
              <a:rPr lang="en-US" dirty="0" smtClean="0"/>
              <a:t> </a:t>
            </a:r>
            <a:r>
              <a:rPr lang="uk-UA" dirty="0" smtClean="0"/>
              <a:t>новостворене фермерське </a:t>
            </a:r>
            <a:r>
              <a:rPr lang="uk-UA" dirty="0"/>
              <a:t>господарство </a:t>
            </a:r>
            <a:r>
              <a:rPr lang="ru-RU" dirty="0" smtClean="0"/>
              <a:t>(</a:t>
            </a:r>
            <a:r>
              <a:rPr lang="uk-UA" dirty="0" smtClean="0"/>
              <a:t>перші три роки після його створення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2" y="1680878"/>
            <a:ext cx="6106036" cy="9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7" y="3705221"/>
            <a:ext cx="6119533" cy="9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211647" y="4941168"/>
            <a:ext cx="885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надається на конкурсних засадах на реалізацію бізнес-планів у розмірі до </a:t>
            </a:r>
            <a:r>
              <a:rPr lang="uk-UA" b="1" dirty="0" smtClean="0"/>
              <a:t>500 тис. грн </a:t>
            </a:r>
            <a:r>
              <a:rPr lang="uk-UA" dirty="0" smtClean="0"/>
              <a:t>терміном</a:t>
            </a:r>
            <a:r>
              <a:rPr lang="uk-UA" b="1" dirty="0" smtClean="0"/>
              <a:t> до 5 років </a:t>
            </a:r>
            <a:r>
              <a:rPr lang="uk-UA" dirty="0" smtClean="0"/>
              <a:t>усім фермерським господарствам окрім тих, які мають заборгованість перед Фондом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0" y="96760"/>
            <a:ext cx="6286943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НОВІ НАПРЯМИ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9053" y="1068859"/>
            <a:ext cx="882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Надаватиметься суб’єктам господарювання, які є юридичними особами і застрахували майбутні врожаї у розмірі </a:t>
            </a:r>
            <a:r>
              <a:rPr lang="uk-UA" sz="1600" b="1" dirty="0" smtClean="0"/>
              <a:t>50%</a:t>
            </a:r>
            <a:r>
              <a:rPr lang="uk-UA" sz="1600" dirty="0" smtClean="0"/>
              <a:t> від страхового платежу.</a:t>
            </a:r>
          </a:p>
        </p:txBody>
      </p:sp>
      <p:sp>
        <p:nvSpPr>
          <p:cNvPr id="22" name="Прямоугольник 4"/>
          <p:cNvSpPr/>
          <p:nvPr/>
        </p:nvSpPr>
        <p:spPr>
          <a:xfrm>
            <a:off x="0" y="762843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СТРАХУВАННЯ С/Г ПРОДУКЦІЇ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-34248" y="1705103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ПІДТРИМКА ОРГАНІЧНОГО ВИРОБНИЦТВА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4"/>
          <p:cNvSpPr/>
          <p:nvPr/>
        </p:nvSpPr>
        <p:spPr>
          <a:xfrm>
            <a:off x="-24462" y="4024998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ПІДТРИМКА РОЗВИТКУ КАРТОПЛЯРСТВА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-24462" y="2956022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НІШЕВІ КУЛЬТУРИ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7" name="Прямокутник 3"/>
          <p:cNvSpPr/>
          <p:nvPr/>
        </p:nvSpPr>
        <p:spPr>
          <a:xfrm>
            <a:off x="0" y="2022087"/>
            <a:ext cx="896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 smtClean="0"/>
              <a:t>Надаватиметься суб’єктам господарювання, які є органічними виробниками </a:t>
            </a:r>
            <a:r>
              <a:rPr lang="ru-RU" sz="1600" b="1" dirty="0"/>
              <a:t>на </a:t>
            </a:r>
            <a:r>
              <a:rPr lang="ru-RU" sz="1600" b="1" dirty="0" err="1"/>
              <a:t>одиницю</a:t>
            </a:r>
            <a:r>
              <a:rPr lang="ru-RU" sz="1600" b="1" dirty="0"/>
              <a:t> </a:t>
            </a:r>
            <a:r>
              <a:rPr lang="ru-RU" sz="1600" b="1" dirty="0" err="1" smtClean="0"/>
              <a:t>оброблюваних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угідь</a:t>
            </a:r>
            <a:r>
              <a:rPr lang="ru-RU" sz="1600" b="1" dirty="0" smtClean="0"/>
              <a:t>/ голову ВРХ - </a:t>
            </a:r>
            <a:r>
              <a:rPr lang="ru-RU" sz="1600" b="1" dirty="0"/>
              <a:t>5 тис. </a:t>
            </a:r>
            <a:r>
              <a:rPr lang="ru-RU" sz="1600" b="1" dirty="0" err="1"/>
              <a:t>грн</a:t>
            </a:r>
            <a:r>
              <a:rPr lang="ru-RU" sz="1600" dirty="0"/>
              <a:t>, але не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uk-UA" sz="1600" b="1" dirty="0" smtClean="0"/>
              <a:t>100 тис. грн </a:t>
            </a:r>
            <a:r>
              <a:rPr lang="uk-UA" sz="1600" dirty="0" smtClean="0"/>
              <a:t>одному суб'єкту.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Відшкодування вартості сертифікації у розмірі </a:t>
            </a:r>
            <a:r>
              <a:rPr lang="uk-UA" sz="1600" b="1" dirty="0" smtClean="0"/>
              <a:t>30%</a:t>
            </a:r>
            <a:r>
              <a:rPr lang="uk-UA" sz="1600" dirty="0" smtClean="0"/>
              <a:t>, але не більше </a:t>
            </a:r>
            <a:r>
              <a:rPr lang="uk-UA" sz="1600" b="1" dirty="0" smtClean="0"/>
              <a:t>20 тис. грн.</a:t>
            </a:r>
          </a:p>
        </p:txBody>
      </p:sp>
      <p:sp>
        <p:nvSpPr>
          <p:cNvPr id="29" name="Прямокутник 3"/>
          <p:cNvSpPr/>
          <p:nvPr/>
        </p:nvSpPr>
        <p:spPr>
          <a:xfrm>
            <a:off x="25599" y="3296558"/>
            <a:ext cx="882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Бюджетна</a:t>
            </a:r>
            <a:r>
              <a:rPr lang="ru-RU" sz="1600" dirty="0" smtClean="0"/>
              <a:t> </a:t>
            </a:r>
            <a:r>
              <a:rPr lang="ru-RU" sz="1600" dirty="0" err="1" smtClean="0"/>
              <a:t>субсидія</a:t>
            </a:r>
            <a:r>
              <a:rPr lang="ru-RU" sz="1600" dirty="0" smtClean="0"/>
              <a:t> за </a:t>
            </a:r>
            <a:r>
              <a:rPr lang="ru-RU" sz="1600" dirty="0" err="1"/>
              <a:t>одиницю</a:t>
            </a:r>
            <a:r>
              <a:rPr lang="ru-RU" sz="1600" dirty="0"/>
              <a:t> </a:t>
            </a:r>
            <a:r>
              <a:rPr lang="ru-RU" sz="1600" dirty="0" err="1"/>
              <a:t>оброблюваних</a:t>
            </a:r>
            <a:r>
              <a:rPr lang="ru-RU" sz="1600" dirty="0"/>
              <a:t> </a:t>
            </a:r>
            <a:r>
              <a:rPr lang="ru-RU" sz="1600" dirty="0" err="1"/>
              <a:t>угідь</a:t>
            </a:r>
            <a:r>
              <a:rPr lang="ru-RU" sz="1600" dirty="0"/>
              <a:t> (</a:t>
            </a:r>
            <a:r>
              <a:rPr lang="ru-RU" sz="1600" b="1" dirty="0"/>
              <a:t>гречка</a:t>
            </a:r>
            <a:r>
              <a:rPr lang="ru-RU" sz="1600" dirty="0"/>
              <a:t>) </a:t>
            </a:r>
            <a:r>
              <a:rPr lang="ru-RU" sz="1600" dirty="0" err="1"/>
              <a:t>видаватиметься</a:t>
            </a:r>
            <a:r>
              <a:rPr lang="ru-RU" sz="1600" dirty="0"/>
              <a:t> фермерам на </a:t>
            </a:r>
            <a:r>
              <a:rPr lang="ru-RU" sz="1600" dirty="0" err="1"/>
              <a:t>площі</a:t>
            </a:r>
            <a:r>
              <a:rPr lang="ru-RU" sz="1600" dirty="0"/>
              <a:t> </a:t>
            </a:r>
            <a:r>
              <a:rPr lang="ru-RU" sz="1600" b="1" dirty="0"/>
              <a:t>до 300 га</a:t>
            </a:r>
            <a:r>
              <a:rPr lang="ru-RU" sz="1600" dirty="0"/>
              <a:t>, з </a:t>
            </a:r>
            <a:r>
              <a:rPr lang="ru-RU" sz="1600" dirty="0" err="1"/>
              <a:t>розрахунку</a:t>
            </a:r>
            <a:r>
              <a:rPr lang="ru-RU" sz="1600" dirty="0"/>
              <a:t> </a:t>
            </a:r>
            <a:r>
              <a:rPr lang="ru-RU" sz="1600" b="1" dirty="0"/>
              <a:t>3,5 тис. </a:t>
            </a:r>
            <a:r>
              <a:rPr lang="ru-RU" sz="1600" b="1" dirty="0" err="1"/>
              <a:t>грн</a:t>
            </a:r>
            <a:r>
              <a:rPr lang="ru-RU" sz="1600" b="1" dirty="0"/>
              <a:t> </a:t>
            </a:r>
            <a:r>
              <a:rPr lang="ru-RU" sz="1600" dirty="0"/>
              <a:t>на один га (в тому </a:t>
            </a:r>
            <a:r>
              <a:rPr lang="ru-RU" sz="1600" dirty="0" err="1"/>
              <a:t>числі</a:t>
            </a:r>
            <a:r>
              <a:rPr lang="ru-RU" sz="1600" dirty="0"/>
              <a:t> і </a:t>
            </a:r>
            <a:r>
              <a:rPr lang="ru-RU" sz="1600" dirty="0" err="1"/>
              <a:t>насіннєвим</a:t>
            </a:r>
            <a:r>
              <a:rPr lang="ru-RU" sz="1600" dirty="0"/>
              <a:t> </a:t>
            </a:r>
            <a:r>
              <a:rPr lang="ru-RU" sz="1600" dirty="0" err="1"/>
              <a:t>господарствам</a:t>
            </a:r>
            <a:r>
              <a:rPr lang="ru-RU" sz="1600" dirty="0" smtClean="0"/>
              <a:t>)</a:t>
            </a:r>
            <a:endParaRPr lang="uk-UA" sz="1600" dirty="0" smtClean="0"/>
          </a:p>
        </p:txBody>
      </p:sp>
      <p:sp>
        <p:nvSpPr>
          <p:cNvPr id="30" name="Прямокутник 3"/>
          <p:cNvSpPr/>
          <p:nvPr/>
        </p:nvSpPr>
        <p:spPr>
          <a:xfrm>
            <a:off x="25599" y="4470681"/>
            <a:ext cx="8951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/>
              <a:t>Придбання насіннєвого сертифікованого матеріалу картоплі вітчизняного виробництва, української та іноземної селекції, у розмірі </a:t>
            </a:r>
            <a:r>
              <a:rPr lang="uk-UA" sz="1600" b="1" dirty="0"/>
              <a:t>до 50 % </a:t>
            </a:r>
            <a:r>
              <a:rPr lang="uk-UA" sz="1600" dirty="0"/>
              <a:t>вартості (після проведення посадки), але не більше ніж </a:t>
            </a:r>
            <a:r>
              <a:rPr lang="uk-UA" sz="1600" b="1" dirty="0"/>
              <a:t>250 тис. грн</a:t>
            </a:r>
            <a:r>
              <a:rPr lang="uk-UA" sz="1600" dirty="0"/>
              <a:t> одному одержувачу на рік</a:t>
            </a:r>
            <a:r>
              <a:rPr lang="uk-UA" sz="16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Придбання </a:t>
            </a:r>
            <a:r>
              <a:rPr lang="uk-UA" sz="1600" dirty="0"/>
              <a:t>обладнання для обробки та </a:t>
            </a:r>
            <a:r>
              <a:rPr lang="uk-UA" sz="1600" dirty="0" err="1"/>
              <a:t>предреалізаційної</a:t>
            </a:r>
            <a:r>
              <a:rPr lang="uk-UA" sz="1600" dirty="0"/>
              <a:t> підготовки картоплі, а також вентиляційне та холодильне обладнання для сховищ, у розмірі до </a:t>
            </a:r>
            <a:r>
              <a:rPr lang="uk-UA" sz="1600" b="1" dirty="0"/>
              <a:t>50 % вартості</a:t>
            </a:r>
            <a:r>
              <a:rPr lang="uk-UA" sz="1600" dirty="0"/>
              <a:t> здійснених витрат (після завершення монтажних робіт</a:t>
            </a:r>
            <a:r>
              <a:rPr lang="uk-UA" sz="1600" dirty="0" smtClean="0"/>
              <a:t>).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Будівництво </a:t>
            </a:r>
            <a:r>
              <a:rPr lang="uk-UA" sz="1600" dirty="0"/>
              <a:t>та реконструкцію об'єктів зі зберігання картоплі у розмірі до </a:t>
            </a:r>
            <a:r>
              <a:rPr lang="uk-UA" sz="1600" b="1" dirty="0"/>
              <a:t>50 % вартості</a:t>
            </a:r>
            <a:r>
              <a:rPr lang="uk-UA" sz="1600" dirty="0"/>
              <a:t>.</a:t>
            </a:r>
            <a:endParaRPr lang="uk-UA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88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/>
          <p:nvPr/>
        </p:nvSpPr>
        <p:spPr>
          <a:xfrm>
            <a:off x="2267744" y="1685656"/>
            <a:ext cx="762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</a:t>
            </a:r>
            <a:r>
              <a:rPr lang="en-US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www.hromady.loda.gov.ua</a:t>
            </a:r>
            <a:endParaRPr lang="ru-RU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96" y="2615563"/>
            <a:ext cx="7180106" cy="369332"/>
          </a:xfrm>
          <a:prstGeom prst="rect">
            <a:avLst/>
          </a:prstGeom>
          <a:solidFill>
            <a:srgbClr val="8FBD43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ДЛЯ АГРАРІЇВ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https://www.hromady.loda.gov.ua/dlya-ahrariyiv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96" y="3366309"/>
            <a:ext cx="71801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ДЛЯ ПІДПРИЄМЦІВ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https://www.hromady.loda.gov.ua/dlya-pidpryyemtsiv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296" y="4106045"/>
            <a:ext cx="7302368" cy="400110"/>
          </a:xfrm>
          <a:prstGeom prst="rect">
            <a:avLst/>
          </a:prstGeom>
          <a:solidFill>
            <a:srgbClr val="8FBD43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ДЛЯ ТВОГО ЗДОРОВ'Я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https://www.hromady.loda.gov.ua/dlya-tvoho-zdorovya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96" y="4906703"/>
            <a:ext cx="719706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СОЦІАЛЬНІ ГАРАНТІЇ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https://www.hromady.loda.gov.ua/sotsialni-harantiyi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88" y="4520829"/>
            <a:ext cx="1692912" cy="1788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38" y="2540954"/>
            <a:ext cx="1609470" cy="1609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814" y="5717987"/>
            <a:ext cx="7197069" cy="400110"/>
          </a:xfrm>
          <a:prstGeom prst="rect">
            <a:avLst/>
          </a:prstGeom>
          <a:solidFill>
            <a:srgbClr val="8FBD43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dirty="0" smtClean="0">
                <a:cs typeface="Times New Roman" pitchFamily="18" charset="0"/>
              </a:rPr>
              <a:t>ФОКУС НА ТУРИЗМ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https://www.hromady.loda.gov.ua/dlya-turystiv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185"/>
            <a:ext cx="7055552" cy="18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21537" y="1682882"/>
            <a:ext cx="487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2621306"/>
            <a:ext cx="1368152" cy="1728192"/>
            <a:chOff x="1691680" y="1199819"/>
            <a:chExt cx="1368152" cy="17281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405313"/>
              <a:ext cx="1152128" cy="1464929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3059832" y="1199819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83768" y="2719059"/>
            <a:ext cx="63367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ЗАСТУПНИК ДИРЕКТОРА – НАЧАЛЬНИК УПРАВЛІННЯ СТРАТЕГІЧНОГО ПЛАНУВАННЯ, ПІДПРИЄМНИЦТВА ТА ФІНАНСОВОГО ЗАБЕЗПЕЧЕННЯ ДЕПАРТАМЕНТУ АГРОПРОМИСЛОВОГО РОЗВИТКУ ОБЛДЕРЖАДМІНІСТРАЦІЇ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Л.В. ГОНЧАРЕНКО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715927"/>
            <a:ext cx="531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+38 (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067) 802-85-20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 (032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235-58-71</a:t>
            </a:r>
            <a:endParaRPr lang="uk-UA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5725" y="79883"/>
            <a:ext cx="6380911" cy="646195"/>
            <a:chOff x="323528" y="324998"/>
            <a:chExt cx="6380911" cy="64619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4"/>
          <p:cNvSpPr/>
          <p:nvPr/>
        </p:nvSpPr>
        <p:spPr>
          <a:xfrm>
            <a:off x="2915817" y="68503"/>
            <a:ext cx="6228184" cy="49244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cs typeface="Times New Roman" pitchFamily="18" charset="0"/>
              </a:rPr>
              <a:t>ПРОГРАМИ ПІДТРИМКИ АПК НА 2021 РІК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36328"/>
              </p:ext>
            </p:extLst>
          </p:nvPr>
        </p:nvGraphicFramePr>
        <p:xfrm>
          <a:off x="135725" y="770313"/>
          <a:ext cx="4211959" cy="58637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97062">
                  <a:extLst>
                    <a:ext uri="{9D8B030D-6E8A-4147-A177-3AD203B41FA5}">
                      <a16:colId xmlns:a16="http://schemas.microsoft.com/office/drawing/2014/main" val="3478843929"/>
                    </a:ext>
                  </a:extLst>
                </a:gridCol>
                <a:gridCol w="1114897">
                  <a:extLst>
                    <a:ext uri="{9D8B030D-6E8A-4147-A177-3AD203B41FA5}">
                      <a16:colId xmlns:a16="http://schemas.microsoft.com/office/drawing/2014/main" val="3876005040"/>
                    </a:ext>
                  </a:extLst>
                </a:gridCol>
              </a:tblGrid>
              <a:tr h="678456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Державні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програми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Фінансування по Україні млн.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грн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74351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Часткова компенсація вартості с/г  техніки та обладнання вітчизняного виробництва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1 000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99126"/>
                  </a:ext>
                </a:extLst>
              </a:tr>
              <a:tr h="687991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заходів в агропромисловому комплексі шляхом здешевлення кредитів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200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69637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розвитку садівництва, виноградарства та хмелярства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450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2486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розвитку фермерських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господарств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21831"/>
                  </a:ext>
                </a:extLst>
              </a:tr>
              <a:tr h="687991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розвитку тваринництва та переробки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сільськогосподарської продукції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150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32590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страхування сільськогосподарської продукції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532202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Компенсація втрат посівів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240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71694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зрошення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437650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Підтримка органічного виробництва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5141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підтримка розвитку картоплярства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72520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Нішеві</a:t>
                      </a:r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культури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37415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Всього</a:t>
                      </a:r>
                    </a:p>
                    <a:p>
                      <a:pPr algn="ctr"/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4 500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97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39583"/>
              </p:ext>
            </p:extLst>
          </p:nvPr>
        </p:nvGraphicFramePr>
        <p:xfrm>
          <a:off x="4499992" y="766694"/>
          <a:ext cx="4512063" cy="5867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3478843929"/>
                    </a:ext>
                  </a:extLst>
                </a:gridCol>
                <a:gridCol w="1055679">
                  <a:extLst>
                    <a:ext uri="{9D8B030D-6E8A-4147-A177-3AD203B41FA5}">
                      <a16:colId xmlns:a16="http://schemas.microsoft.com/office/drawing/2014/main" val="3876005040"/>
                    </a:ext>
                  </a:extLst>
                </a:gridCol>
              </a:tblGrid>
              <a:tr h="58334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</a:rPr>
                        <a:t>Комплексна програма підтримки та розвитку сільського господарства у Львівській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</a:rPr>
                        <a:t> області на   2021-2025 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Фінансування по області   млн.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грн</a:t>
                      </a:r>
                      <a:endParaRPr lang="uk-UA" sz="1100" dirty="0" smtClean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74351"/>
                  </a:ext>
                </a:extLst>
              </a:tr>
              <a:tr h="583344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Компенсація відсотків за кредитами, залученими та відсотків (комісії) за супроводження договорів фінансового лізингу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2,7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99126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Надання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пільгових кредитів на реалізацію бізнес-планів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9,0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69637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придбаних основних засобів, поголів’я великої рогатої худоби для СФГ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1,6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2486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Часткове відшкодування вартості придбаних основних засобів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с/г кооперативам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1,2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21831"/>
                  </a:ext>
                </a:extLst>
              </a:tr>
              <a:tr h="583344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придбаного </a:t>
                      </a:r>
                      <a:r>
                        <a:rPr lang="uk-UA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високорепродукційного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насіння </a:t>
                      </a:r>
                      <a:r>
                        <a:rPr lang="uk-UA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нішевих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 (жито, гречка) вітчизняного виробництва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0,2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32590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витрат за придбання мікробіологічних засобів захисту та живлення ягідних насаджень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0,5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532202"/>
                  </a:ext>
                </a:extLst>
              </a:tr>
              <a:tr h="747877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Фінансова підтримка фермерських господарств, засновниками яких є учасники АТО (ООС), у вигляді бюджетної субсидії на одиницю сільськогосподарських угідь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0,1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71694"/>
                  </a:ext>
                </a:extLst>
              </a:tr>
              <a:tr h="912409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Фінансова підтримка суб'єктів господарювання у сфері органічного виробництва у вигляді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бюджетної субсидії на одиницю оброблюваних угідь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сертифікації органічного виробництва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/>
                    </a:p>
                    <a:p>
                      <a:pPr algn="ctr"/>
                      <a:r>
                        <a:rPr lang="uk-UA" sz="1100" b="1" dirty="0" smtClean="0"/>
                        <a:t>0,5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437650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Субвенція органам місцевого самоврядування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заходи з поліпшення громадських пасовищ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3,3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5141"/>
                  </a:ext>
                </a:extLst>
              </a:tr>
              <a:tr h="254278"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20,3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4"/>
          <p:cNvSpPr/>
          <p:nvPr/>
        </p:nvSpPr>
        <p:spPr>
          <a:xfrm>
            <a:off x="2648422" y="2700734"/>
            <a:ext cx="649557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КУДИ ПОДАЮТЬСЯ ДОКУМЕНТИ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9" name="Прямоугольник 4"/>
          <p:cNvSpPr/>
          <p:nvPr/>
        </p:nvSpPr>
        <p:spPr>
          <a:xfrm>
            <a:off x="2645291" y="1263834"/>
            <a:ext cx="649557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ХТО МОЖЕ ПРИЙМАТИ УЧАСТЬ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80066"/>
            <a:ext cx="884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 МІКРО- ТА МАЛОГО АГРАРНОГО БІЗНЕСУ НЕЗАЛЕЖНО ВІД ОРГАНІЗАЦІЙНО-ПРАВОВОЇ ФОРМИ АБО ФІЗИЧНІ ОСОБИ - ПІДПРИЄМЦІ, А ТАКОЖ СІМЕЙНІ ФЕРМЕРСЬКІ ГОСПОДАРСТВА, СІЛЬСЬКОГОСПОДАРСЬКІ КООПЕРАТИВИ, ОСНОВНОЮ ДІЯЛЬНІСТЮ ЯКИХ Є ВИРОБНИЦТВО СІЛЬСЬКОГОСПОДАРСЬКОЇ ПРОДУКЦІЇ.</a:t>
            </a:r>
            <a:endParaRPr lang="uk-UA" sz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2" y="3176687"/>
            <a:ext cx="9042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 РОЗПОРЯДНИКОМ КОШТІВ ОБЛАСНОГО БЮДЖЕТУ ТА ВІДПОВІДАЛЬНИМ ВИКОНАВЦЕМ ЗАХОДІВ КОМПЛЕКСНОЇ ПРОГРАМИ Є ДЕПАРТАМЕНТ АГРОПРОМИСЛОВОГО РОЗВИТКУ ЛЬВІВСЬКОЇ ОБЛДЕРЖАДМІНІСТРАЦІЇ 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ЛЬВІВ, ВУЛ. ЧОРНОВОЛА 57, 5 ПОВЕРХ.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ВИКОНАВЦЕМ КОМПЛЕКСНОЇ ПРОГРАМИ В ЧАСТИНІ ФІНАНСОВОЇ ПІДТРИМКИ НА ЗВОРОТНІЙ ОСНОВІ Є ЛЬВІВСЬКИЙ ОБЛАСНИЙ ФОНД ПІДТРИМКИ ІНДИВІДУАЛЬНОГО ЖИТЛОВОГО БУДІВНИЦТВА НА СЕЛІ -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ЛЬВІВ, ВУЛ.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ПЕКАРСЬКА 95.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2648422" y="4605635"/>
            <a:ext cx="65086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ПЕРЕВАГА НАДАЄТЬСЯ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2" y="4993231"/>
            <a:ext cx="8937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 АТО (ООС);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МОЛОДИМ ЛЮДЯМ ВІКОМ ДО 35 РОКІВ;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КЕРІВНИКАМИ ПІДПРИЄМСТВ ЯКИХ Є ЖІНКИ;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 ЯКІ ПОВТОРНО ПОДАЮТЬ ЗАЯВКУ ЗА КРЕДИТНИМ ДОГОВОРОМ ЧИ ДОГОВОРОМ ФІНАНСОВОГО ЛІЗИНГУ;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 ОРГАНІЧНОЇ СІЛЬСЬКОГОСПОДАРСЬКОЇ ПРОДУКЦІЇ;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 У ГАЛУЗІ САДІВНИЦТВА, ЯГІДНИЦТВА, ОВОЧІВНИЦТВА ТА СКОТАРСТВА.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2648422" y="1506"/>
            <a:ext cx="651621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КОМПЛЕКСНА ПРОГРАМА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ПІДТРИМКИ ТА РОЗВИТКУ СІЛЬСЬКОГО ГОСПОДАРСТВА У ЛЬВІВСЬКІЙ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ОБЛАСТІ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НА 2021-202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РОКИ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909777"/>
            <a:ext cx="6044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Рішення ЛОР №57 від 18.02.2020 року</a:t>
            </a:r>
            <a:endParaRPr lang="uk-UA" sz="1400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1306347"/>
            <a:ext cx="962966" cy="826510"/>
          </a:xfrm>
          <a:prstGeom prst="rect">
            <a:avLst/>
          </a:prstGeom>
        </p:spPr>
      </p:pic>
      <p:sp>
        <p:nvSpPr>
          <p:cNvPr id="12" name="Прямокутник 7"/>
          <p:cNvSpPr/>
          <p:nvPr/>
        </p:nvSpPr>
        <p:spPr>
          <a:xfrm>
            <a:off x="1255227" y="1156529"/>
            <a:ext cx="7480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7</a:t>
            </a:r>
            <a:r>
              <a:rPr lang="en-US" sz="1600" b="1" dirty="0">
                <a:solidFill>
                  <a:srgbClr val="1F497D"/>
                </a:solidFill>
                <a:cs typeface="Times New Roman" pitchFamily="18" charset="0"/>
              </a:rPr>
              <a:t>00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 ТИС. 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КОМПЕНСАЦІЯ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ВІДСОТКІВ ЗА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ЗАЛУЧЕНИМИ КРЕДИТАМИ ТА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ВІДСОТКІВ ЗА КОМІСІЄЮ СУПРОВОДЖЕННЯ ДОГОВОРІВ ФІНАНСОВОГО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ЛІЗИНГУ У РОЗМІРІ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1,5 ОБЛІКОВОЇ СТАВКИ НБУ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МАКСИМАЛЬНА СУМА ДЛЯ ЮРИДИЧНОЇ ОСОБИ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200 ТИС. ГРН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ТА ФІЗИЧНИХ-ОСІБ ПІДПРИЄМЦІВ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100 ТИС. ГРН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ПРОТЯГОМ ОДНОГО БЮДЖЕТНОГО РОКУ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pSp>
        <p:nvGrpSpPr>
          <p:cNvPr id="15" name="Группа 27"/>
          <p:cNvGrpSpPr/>
          <p:nvPr/>
        </p:nvGrpSpPr>
        <p:grpSpPr>
          <a:xfrm>
            <a:off x="260143" y="2629785"/>
            <a:ext cx="935276" cy="784224"/>
            <a:chOff x="859889" y="3636994"/>
            <a:chExt cx="1047815" cy="1010802"/>
          </a:xfrm>
        </p:grpSpPr>
        <p:sp>
          <p:nvSpPr>
            <p:cNvPr id="16" name="Овал 15"/>
            <p:cNvSpPr/>
            <p:nvPr/>
          </p:nvSpPr>
          <p:spPr>
            <a:xfrm>
              <a:off x="859889" y="3636994"/>
              <a:ext cx="1047815" cy="101080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16"/>
            <a:stretch/>
          </p:blipFill>
          <p:spPr bwMode="auto">
            <a:xfrm>
              <a:off x="1019210" y="3832412"/>
              <a:ext cx="729172" cy="6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Прямокутник 19"/>
          <p:cNvSpPr/>
          <p:nvPr/>
        </p:nvSpPr>
        <p:spPr>
          <a:xfrm>
            <a:off x="1273319" y="2520285"/>
            <a:ext cx="746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1" dirty="0" smtClean="0">
                <a:solidFill>
                  <a:srgbClr val="1F497D"/>
                </a:solidFill>
              </a:rPr>
              <a:t>9</a:t>
            </a:r>
            <a:r>
              <a:rPr lang="uk-UA" sz="1600" b="1" dirty="0" smtClean="0">
                <a:solidFill>
                  <a:srgbClr val="1F497D"/>
                </a:solidFill>
              </a:rPr>
              <a:t> </a:t>
            </a:r>
            <a:r>
              <a:rPr lang="uk-UA" sz="1600" b="1" dirty="0">
                <a:solidFill>
                  <a:srgbClr val="1F497D"/>
                </a:solidFill>
              </a:rPr>
              <a:t>000 ТИС. </a:t>
            </a:r>
            <a:r>
              <a:rPr lang="uk-UA" sz="1600" b="1" dirty="0" smtClean="0">
                <a:solidFill>
                  <a:srgbClr val="1F497D"/>
                </a:solidFill>
              </a:rPr>
              <a:t>ГРН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НАДАННЯ ПІЛЬГОВИХ КРЕДИТІВ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ЗВОРОТНІЙ ОСНОВІ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РЕАЛІЗАЦІЮ БІЗНЕС-ПЛАНІВ НА ЗВОРОТНІЙ ОСНОВІ ТЕРМІНОМ ДО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5-ТИ РОКІВ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РОЗМІРІ, ВИЗНАЧЕНОМУ БІЗНЕС-ПЛАНОМ, АЛЕ НЕ БІЛЬШЕ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 ТИС. ГРН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З ВІДТЕРМІНУВАННЯМ ПОГАШЕННЯ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1 РОКУ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2719119" y="3657554"/>
            <a:ext cx="644514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СПРИЯННЯ РОЗВИТКУ СІМЕЙНОГО ФЕРМЕРСТВА ТА СІЛЬСЬКОГОСПОДАРСЬКОЇ КООПЕРАЦІЇ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3" descr="C:\Users\Центр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35" y="4384518"/>
            <a:ext cx="986184" cy="777980"/>
          </a:xfrm>
          <a:prstGeom prst="rect">
            <a:avLst/>
          </a:prstGeom>
          <a:noFill/>
        </p:spPr>
      </p:pic>
      <p:sp>
        <p:nvSpPr>
          <p:cNvPr id="23" name="Прямокутник 7"/>
          <p:cNvSpPr/>
          <p:nvPr/>
        </p:nvSpPr>
        <p:spPr>
          <a:xfrm>
            <a:off x="1311218" y="4384518"/>
            <a:ext cx="7436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1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560 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ВІДШКОДУВАННЯ ВАРТОСТІ ПРИДБАНОЇ ТЕХНІКИ ТА ОБЛАДНАННЯ ДЛЯ РОЗВИТКУ СІМЕЙНОГО ФЕРМЕРСЬКОГО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ГОСПОДАРСТВА У РОЗМІРІ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70%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ОДНОМУ СФГ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4" y="5450308"/>
            <a:ext cx="1042274" cy="808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82612" y="5450308"/>
            <a:ext cx="7364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rgbClr val="1F497D"/>
                </a:solidFill>
              </a:rPr>
              <a:t>1 200 ТИС. </a:t>
            </a:r>
            <a:r>
              <a:rPr lang="ru-RU" sz="1600" b="1" dirty="0" smtClean="0">
                <a:solidFill>
                  <a:srgbClr val="1F497D"/>
                </a:solidFill>
              </a:rPr>
              <a:t>ГРН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ru-RU" sz="1600" b="1" dirty="0" smtClean="0">
                <a:solidFill>
                  <a:srgbClr val="1F497D"/>
                </a:solidFill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ВАРТОСТІ ПРИДБАНИХ ОСНОВНИХ ЗАСОБІВ СІЛЬСЬКОГОСПОДАРСЬКИМИ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КООПЕРАТИВАМИ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70%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ОДНОМУ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КООПЕРАТИВУ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699792" y="0"/>
            <a:ext cx="644420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  <a:cs typeface="Times New Roman" pitchFamily="18" charset="0"/>
              </a:rPr>
              <a:t>СПРИЯННЯ ЕФЕКТИВНОМУ РОЗВИТКУ МІКРО ТА МАЛИХ СУБ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cs typeface="Times New Roman" pitchFamily="18" charset="0"/>
              </a:rPr>
              <a:t>ЄКТІВ ГОСПОДАРЮВАННЯ, ВИРОБНИЦТВО КОНКУРЕНТНОЇ ПРОДУКЦІЇ З ДОДАНОЮ ВАРТІСТЮ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4"/>
          <p:cNvSpPr/>
          <p:nvPr/>
        </p:nvSpPr>
        <p:spPr>
          <a:xfrm>
            <a:off x="3491880" y="171434"/>
            <a:ext cx="56521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РОЗВИТОК ВИРОБНИЦТВА НІШЕВОЇ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ТА ОРГАНІЧНОЇ СІЛЬСЬКОГОСПОДАРСЬКОЇ ПРОДУКЦІЇ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кутник 19"/>
          <p:cNvSpPr/>
          <p:nvPr/>
        </p:nvSpPr>
        <p:spPr>
          <a:xfrm>
            <a:off x="1172168" y="2052275"/>
            <a:ext cx="7712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500 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uk-UA" sz="1600" dirty="0">
                <a:solidFill>
                  <a:srgbClr val="1F497D"/>
                </a:solidFill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ЧАСТКОВЕ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ВИТРАТ ЗА ПРИДБАНІ ДЛЯ ВИРОЩУВАННЯ ЯГІДНОЇ ПРОДУКЦІЇ МІКРОБІОЛОГІЧНІ ЗАСОБИ ЗАХИСТУ ТА ЖИВЛЕННЯ ЯГІДНИХ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НАСАДЖЕНЬ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ГА ЯГІДНИКІВ ТА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" y="1123956"/>
            <a:ext cx="1173251" cy="87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4" y="2235865"/>
            <a:ext cx="979824" cy="740590"/>
          </a:xfrm>
          <a:prstGeom prst="rect">
            <a:avLst/>
          </a:prstGeom>
        </p:spPr>
      </p:pic>
      <p:sp>
        <p:nvSpPr>
          <p:cNvPr id="25" name="Прямокутник 7"/>
          <p:cNvSpPr/>
          <p:nvPr/>
        </p:nvSpPr>
        <p:spPr>
          <a:xfrm>
            <a:off x="1173561" y="1083841"/>
            <a:ext cx="757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200 ТИС. ГРН </a:t>
            </a:r>
            <a:r>
              <a:rPr lang="uk-UA" sz="1600" dirty="0" smtClean="0">
                <a:solidFill>
                  <a:srgbClr val="1F497D"/>
                </a:solidFill>
              </a:rPr>
              <a:t>–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ВІДШКОДУВАННЯ ВАРТОСТІ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ПРИДБАНОГО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НАСІННЯ НІШЕВИХ КУЛЬТУР (ЖИТО, ГРЕЧКА) ВІТЧИЗНЯНОГО ВИРОБНИЦТВА 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ВАРТОСТІ НАСІННЯ,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АЛЕ НЕ БІЛЬШЕ НІЖ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" y="3409275"/>
            <a:ext cx="883169" cy="7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кутник 7"/>
          <p:cNvSpPr/>
          <p:nvPr/>
        </p:nvSpPr>
        <p:spPr>
          <a:xfrm>
            <a:off x="1213254" y="3369914"/>
            <a:ext cx="746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100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ФІНАНСОВА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ПІДТРИМКА ФЕРМЕРСЬКИХ ГОСПОДАРСТВ, ЗАСНОВНИКАМИ ЯКИХ Є УЧАСНИКИ ООС (АТО)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БЮДЖЕТНОЇ СУБСИДІЇ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ОДИНИЦЮ ОБРОБЛЮВАЛЬНИХ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ЗЕМЕЛЬ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РОЗРАХУНКУ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7" name="Прямокутник 7"/>
          <p:cNvSpPr/>
          <p:nvPr/>
        </p:nvSpPr>
        <p:spPr>
          <a:xfrm>
            <a:off x="1221469" y="4454854"/>
            <a:ext cx="7526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ФІНАНСОВА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СУБ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’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ЄКТІВ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ГОСПОДАРЮВАННЯ У СФЕРІ ОРГАНІЧНОГО ВИРОБНИЦТВА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- 300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БЮДЖЕТНОЇ СУБСИДІЇ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ОБРОБЛЮВАЛЬНИХ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ЗЕМЕЛЬ У РОЗРАХУНКУ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ГА,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200 ТИС. 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ЧАСТКОВОГО ВІДШКОДУВАННЯ ВАРТОСТІ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СЕРТИФІКАЦІЇ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ОРГАНІЧНОГО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ВИРОБНИЦТВА,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8" y="4725144"/>
            <a:ext cx="951090" cy="9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4"/>
          <p:cNvSpPr/>
          <p:nvPr/>
        </p:nvSpPr>
        <p:spPr>
          <a:xfrm>
            <a:off x="3503452" y="171434"/>
            <a:ext cx="56521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noProof="0" dirty="0" smtClean="0">
                <a:solidFill>
                  <a:prstClr val="white"/>
                </a:solidFill>
                <a:cs typeface="Times New Roman" pitchFamily="18" charset="0"/>
              </a:rPr>
              <a:t>ПОЛІПШЕННЯ ГРОМАДСЬКИХ ПАСОВИЩ</a:t>
            </a:r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Прямокутник 7"/>
          <p:cNvSpPr/>
          <p:nvPr/>
        </p:nvSpPr>
        <p:spPr>
          <a:xfrm>
            <a:off x="559717" y="98070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СУБВЕНЦІЯ ОРГАНАМ МІСЦЕВОГО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САМОВРЯДУВАННЯ НА ЗАХОДИ З ПОЛІПШЕННЯ ГРОМАДСЬКИХ ПАСОВИЩ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218" y="189252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Фінансова підтримка заходів з поліпшення громадських пасовищ здійснюється за рахунок коштів, що надходять до спеціального фонду обласного бюджету у порядку відшкодування втрат сільськогосподарського і лісогосподарського виробництва в межах передбачених асигнувань у вигляді субвенції органам місцевого самоврядування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851" y="3369853"/>
            <a:ext cx="797461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Умовою для одержання фінансування є рішення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ОМС </a:t>
            </a: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 створення громадських пасовищ з метою  задоволення потреб громади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наявність проекту землеустрою земельної ділянки комунальної форми власності та її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реєстрація, наявність проектно-кошторисної документації на роботи з поліпшення пасовищ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Заявки ОМС </a:t>
            </a:r>
            <a:r>
              <a:rPr lang="ru-RU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поточного року</a:t>
            </a:r>
            <a:endParaRPr lang="uk-UA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646309" cy="17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6" y="1281202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1,2 МЛРД.ГРН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30816" y="156518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22952" y="3990211"/>
            <a:ext cx="87457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Кредити на які діє підтримка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uk-UA" sz="1550" dirty="0" smtClean="0"/>
              <a:t>- короткострокові, залучені </a:t>
            </a:r>
            <a:r>
              <a:rPr lang="uk-UA" sz="1550" dirty="0"/>
              <a:t>для поповнення обігових коштів</a:t>
            </a:r>
            <a:r>
              <a:rPr lang="uk-UA" sz="1550" dirty="0" smtClean="0"/>
              <a:t>;</a:t>
            </a:r>
            <a:endParaRPr lang="uk-UA" sz="1550" dirty="0"/>
          </a:p>
          <a:p>
            <a:pPr algn="just">
              <a:defRPr/>
            </a:pPr>
            <a:r>
              <a:rPr lang="uk-UA" sz="1550" dirty="0" smtClean="0"/>
              <a:t>- середньострокові, залучені </a:t>
            </a:r>
            <a:r>
              <a:rPr lang="uk-UA" sz="1550" dirty="0"/>
              <a:t>для поповнення обігових коштів, придбання основних засобів сільськогосподарського виробництва, здійснення витрат, пов’язаних з будівництвом і реконструкцією виробничих об’єктів сільськогосподарського призначення, а також з переробкою сільськогосподарської продукції</a:t>
            </a:r>
            <a:r>
              <a:rPr lang="uk-UA" sz="1550" dirty="0" smtClean="0"/>
              <a:t>;</a:t>
            </a:r>
            <a:endParaRPr lang="uk-UA" sz="1550" dirty="0"/>
          </a:p>
          <a:p>
            <a:pPr algn="just">
              <a:defRPr/>
            </a:pPr>
            <a:r>
              <a:rPr lang="uk-UA" sz="1550" dirty="0" smtClean="0"/>
              <a:t>- довгострокові, залучені для </a:t>
            </a:r>
            <a:r>
              <a:rPr lang="uk-UA" sz="1550" dirty="0"/>
              <a:t>придбання основних засобів сільськогосподарського виробництва, обладнання для виробництва та переробки сільськогосподарської продукції, будівництва та реконструкції виробничих об’єктів (у тому числі сховищ для зберігання зерна, овочів та фруктів).</a:t>
            </a:r>
            <a:endParaRPr lang="uk-UA" sz="1550" b="1" dirty="0" smtClean="0"/>
          </a:p>
        </p:txBody>
      </p:sp>
      <p:sp>
        <p:nvSpPr>
          <p:cNvPr id="17" name="Прямоугольник 4"/>
          <p:cNvSpPr/>
          <p:nvPr/>
        </p:nvSpPr>
        <p:spPr>
          <a:xfrm>
            <a:off x="3203848" y="-28284"/>
            <a:ext cx="6084687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ШЛЯХОМ ЗДЕШЕВЛЕННЯ КРЕДИТІВ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15816" y="804537"/>
            <a:ext cx="608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uk-UA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від 29.04.2015 року № 300 (зі змінами</a:t>
            </a: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235"/>
            <a:ext cx="6097138" cy="83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2"/>
          <p:cNvSpPr/>
          <p:nvPr/>
        </p:nvSpPr>
        <p:spPr>
          <a:xfrm>
            <a:off x="122952" y="2618394"/>
            <a:ext cx="874570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550" dirty="0" smtClean="0"/>
              <a:t>У розмірі </a:t>
            </a:r>
            <a:r>
              <a:rPr lang="uk-UA" sz="1550" b="1" dirty="0" smtClean="0"/>
              <a:t>1,5 облікової ставки НБУ</a:t>
            </a:r>
            <a:r>
              <a:rPr lang="uk-UA" sz="1550" dirty="0" smtClean="0"/>
              <a:t>, за залученими у національній валюті кредитами, наданими через уповноважені банки (зменшених на 5 відсоткових пунктів)</a:t>
            </a:r>
            <a:r>
              <a:rPr lang="uk-UA" sz="1550" b="1" dirty="0"/>
              <a:t> </a:t>
            </a:r>
            <a:r>
              <a:rPr lang="uk-UA" sz="1550" dirty="0" smtClean="0"/>
              <a:t>надається</a:t>
            </a:r>
            <a:r>
              <a:rPr lang="uk-UA" sz="1550" b="1" dirty="0" smtClean="0"/>
              <a:t> </a:t>
            </a:r>
            <a:r>
              <a:rPr lang="uk-UA" sz="1550" dirty="0"/>
              <a:t>суб'єктам господарювання агропромислового комплексу </a:t>
            </a:r>
            <a:r>
              <a:rPr lang="uk-UA" sz="1550" dirty="0" smtClean="0"/>
              <a:t>– (юридичним </a:t>
            </a:r>
            <a:r>
              <a:rPr lang="uk-UA" sz="1550" dirty="0"/>
              <a:t>особам та </a:t>
            </a:r>
            <a:r>
              <a:rPr lang="uk-UA" sz="1550" dirty="0" smtClean="0"/>
              <a:t>ФОП):</a:t>
            </a:r>
          </a:p>
          <a:p>
            <a:pPr algn="just">
              <a:defRPr/>
            </a:pPr>
            <a:r>
              <a:rPr lang="uk-UA" sz="1550" dirty="0" smtClean="0"/>
              <a:t>- у галузі тваринництва </a:t>
            </a:r>
            <a:r>
              <a:rPr lang="ru-RU" sz="1550" dirty="0" smtClean="0"/>
              <a:t>до </a:t>
            </a:r>
            <a:r>
              <a:rPr lang="ru-RU" sz="1550" b="1" dirty="0"/>
              <a:t>15 </a:t>
            </a:r>
            <a:r>
              <a:rPr lang="ru-RU" sz="1550" b="1" dirty="0" smtClean="0"/>
              <a:t>млн. </a:t>
            </a:r>
            <a:r>
              <a:rPr lang="ru-RU" sz="1550" b="1" dirty="0" err="1"/>
              <a:t>грн</a:t>
            </a:r>
            <a:r>
              <a:rPr lang="ru-RU" sz="1550" b="1" dirty="0"/>
              <a:t> </a:t>
            </a:r>
            <a:r>
              <a:rPr lang="ru-RU" sz="1550" dirty="0"/>
              <a:t>на 1 </a:t>
            </a:r>
            <a:r>
              <a:rPr lang="ru-RU" sz="1550" dirty="0" err="1" smtClean="0"/>
              <a:t>суб’єкта</a:t>
            </a:r>
            <a:r>
              <a:rPr lang="uk-UA" sz="1550" dirty="0" smtClean="0"/>
              <a:t>;</a:t>
            </a:r>
          </a:p>
          <a:p>
            <a:pPr algn="just">
              <a:defRPr/>
            </a:pPr>
            <a:r>
              <a:rPr lang="uk-UA" sz="1550" dirty="0" smtClean="0"/>
              <a:t>- за </a:t>
            </a:r>
            <a:r>
              <a:rPr lang="uk-UA" sz="1550" dirty="0"/>
              <a:t>всіма видами сільськогосподарської діяльності (сума компенсації </a:t>
            </a:r>
            <a:r>
              <a:rPr lang="ru-RU" sz="1550" dirty="0"/>
              <a:t>до </a:t>
            </a:r>
            <a:r>
              <a:rPr lang="ru-RU" sz="1550" b="1" dirty="0" smtClean="0"/>
              <a:t>5 млн. </a:t>
            </a:r>
            <a:r>
              <a:rPr lang="ru-RU" sz="1550" b="1" dirty="0" err="1"/>
              <a:t>грн</a:t>
            </a:r>
            <a:r>
              <a:rPr lang="ru-RU" sz="1550" b="1" dirty="0"/>
              <a:t> </a:t>
            </a:r>
            <a:r>
              <a:rPr lang="ru-RU" sz="1550" dirty="0"/>
              <a:t>на 1 </a:t>
            </a:r>
            <a:r>
              <a:rPr lang="ru-RU" sz="1550" dirty="0" err="1"/>
              <a:t>суб’єкта</a:t>
            </a:r>
            <a:r>
              <a:rPr lang="ru-RU" sz="1550" dirty="0"/>
              <a:t>)</a:t>
            </a:r>
            <a:endParaRPr lang="uk-UA" sz="1550" dirty="0"/>
          </a:p>
          <a:p>
            <a:pPr algn="just">
              <a:defRPr/>
            </a:pPr>
            <a:endParaRPr lang="uk-UA" sz="1550" b="1" dirty="0" smtClean="0"/>
          </a:p>
        </p:txBody>
      </p:sp>
    </p:spTree>
    <p:extLst>
      <p:ext uri="{BB962C8B-B14F-4D97-AF65-F5344CB8AC3E}">
        <p14:creationId xmlns:p14="http://schemas.microsoft.com/office/powerpoint/2010/main" val="3784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69833"/>
            <a:ext cx="435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1,15 МЛРД ГРН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01499" y="2022226"/>
            <a:ext cx="8932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 smtClean="0"/>
              <a:t>надається фізичним особам</a:t>
            </a:r>
            <a:r>
              <a:rPr lang="uk-UA" sz="1600" b="1" dirty="0" smtClean="0"/>
              <a:t> </a:t>
            </a:r>
            <a:r>
              <a:rPr lang="uk-UA" sz="1600" dirty="0"/>
              <a:t>та </a:t>
            </a:r>
            <a:r>
              <a:rPr lang="uk-UA" sz="1600" dirty="0" smtClean="0"/>
              <a:t>суб’єктам </a:t>
            </a:r>
            <a:r>
              <a:rPr lang="uk-UA" sz="1600" dirty="0"/>
              <a:t>господарювання, які є </a:t>
            </a:r>
            <a:r>
              <a:rPr lang="uk-UA" sz="1600" dirty="0" smtClean="0"/>
              <a:t>власниками від </a:t>
            </a:r>
            <a:r>
              <a:rPr lang="uk-UA" sz="1600" dirty="0"/>
              <a:t>10 до</a:t>
            </a:r>
            <a:r>
              <a:rPr lang="uk-UA" sz="1600" dirty="0" smtClean="0"/>
              <a:t> 300 бджолосімей, у </a:t>
            </a:r>
            <a:r>
              <a:rPr lang="uk-UA" sz="1600" dirty="0"/>
              <a:t>розмірі </a:t>
            </a:r>
            <a:r>
              <a:rPr lang="uk-UA" sz="1600" b="1" dirty="0"/>
              <a:t>200 грн </a:t>
            </a:r>
            <a:r>
              <a:rPr lang="uk-UA" sz="1600" dirty="0" smtClean="0"/>
              <a:t>за</a:t>
            </a:r>
            <a:r>
              <a:rPr lang="uk-UA" sz="1600" b="1" dirty="0" smtClean="0"/>
              <a:t> </a:t>
            </a:r>
            <a:r>
              <a:rPr lang="uk-UA" sz="1600" b="1" dirty="0"/>
              <a:t>бджолосім’ю</a:t>
            </a:r>
            <a:r>
              <a:rPr lang="uk-UA" sz="1600" dirty="0"/>
              <a:t>, яка є в наявності станом на </a:t>
            </a:r>
            <a:r>
              <a:rPr lang="uk-UA" sz="1600" b="1" dirty="0"/>
              <a:t>01 </a:t>
            </a:r>
            <a:r>
              <a:rPr lang="uk-UA" sz="1600" b="1" dirty="0" smtClean="0"/>
              <a:t>серпня</a:t>
            </a:r>
            <a:r>
              <a:rPr lang="uk-UA" sz="1600" dirty="0" smtClean="0"/>
              <a:t>. </a:t>
            </a:r>
            <a:r>
              <a:rPr lang="uk-UA" sz="1600" dirty="0"/>
              <a:t>М</a:t>
            </a:r>
            <a:r>
              <a:rPr lang="uk-UA" sz="1600" dirty="0" smtClean="0"/>
              <a:t>аксимальний розмір дотації становить </a:t>
            </a:r>
            <a:r>
              <a:rPr lang="uk-UA" sz="1600" b="1" dirty="0" smtClean="0"/>
              <a:t>60,0 тис. грн</a:t>
            </a:r>
            <a:r>
              <a:rPr lang="uk-UA" sz="1600" dirty="0" smtClean="0"/>
              <a:t> </a:t>
            </a:r>
            <a:endParaRPr lang="uk-UA" sz="16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3106520" y="96760"/>
            <a:ext cx="59522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49615" y="619980"/>
            <a:ext cx="5994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uk-UA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від 07.02.2018 року № 107 (зі змінами</a:t>
            </a:r>
            <a:r>
              <a:rPr lang="uk-UA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1252430"/>
            <a:ext cx="6067425" cy="83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2809755"/>
            <a:ext cx="6197013" cy="9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126474" y="3916915"/>
            <a:ext cx="8932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 smtClean="0"/>
              <a:t>надається суб’єктам господарювання (юридичним особам, ФОП, СФГ) за закуплені ними вітчизняні або імпортовані племінні тварини, бджоли, сперму та ембріони у розмірі </a:t>
            </a:r>
            <a:r>
              <a:rPr lang="uk-UA" sz="1600" b="1" dirty="0" smtClean="0"/>
              <a:t>до 80% вартос</a:t>
            </a:r>
            <a:r>
              <a:rPr lang="uk-UA" sz="1600" dirty="0" smtClean="0"/>
              <a:t>ті, але не більше ніж: </a:t>
            </a:r>
          </a:p>
          <a:p>
            <a:pPr algn="just">
              <a:defRPr/>
            </a:pPr>
            <a:r>
              <a:rPr lang="uk-UA" sz="1600" dirty="0" smtClean="0"/>
              <a:t>за племінні телиці, нетелі, корови – </a:t>
            </a:r>
            <a:r>
              <a:rPr lang="uk-UA" sz="1600" b="1" dirty="0" smtClean="0"/>
              <a:t>50,4 тис. грн </a:t>
            </a:r>
            <a:r>
              <a:rPr lang="uk-UA" sz="1600" dirty="0" smtClean="0"/>
              <a:t>за голову; </a:t>
            </a:r>
          </a:p>
          <a:p>
            <a:pPr algn="just">
              <a:defRPr/>
            </a:pPr>
            <a:r>
              <a:rPr lang="uk-UA" sz="1600" dirty="0" smtClean="0"/>
              <a:t>за племінні свинки та кнурці – </a:t>
            </a:r>
            <a:r>
              <a:rPr lang="uk-UA" sz="1600" b="1" dirty="0" smtClean="0"/>
              <a:t>16,0 тис. грн </a:t>
            </a:r>
            <a:r>
              <a:rPr lang="uk-UA" sz="1600" dirty="0" smtClean="0"/>
              <a:t>за голову; </a:t>
            </a:r>
          </a:p>
          <a:p>
            <a:pPr algn="just">
              <a:defRPr/>
            </a:pPr>
            <a:r>
              <a:rPr lang="uk-UA" sz="1600" dirty="0" smtClean="0"/>
              <a:t>за </a:t>
            </a:r>
            <a:r>
              <a:rPr lang="uk-UA" sz="1600" dirty="0" err="1" smtClean="0"/>
              <a:t>племенні</a:t>
            </a:r>
            <a:r>
              <a:rPr lang="uk-UA" sz="1600" dirty="0" smtClean="0"/>
              <a:t> вівцематки, барани, ярки - </a:t>
            </a:r>
            <a:r>
              <a:rPr lang="uk-UA" sz="1600" b="1" dirty="0" smtClean="0"/>
              <a:t>17,6 тис. грн </a:t>
            </a:r>
            <a:r>
              <a:rPr lang="uk-UA" sz="1600" dirty="0" smtClean="0"/>
              <a:t>за голову;</a:t>
            </a:r>
          </a:p>
          <a:p>
            <a:pPr algn="just">
              <a:defRPr/>
            </a:pPr>
            <a:r>
              <a:rPr lang="uk-UA" sz="1600" dirty="0"/>
              <a:t>за </a:t>
            </a:r>
            <a:r>
              <a:rPr lang="uk-UA" sz="1600" dirty="0" err="1"/>
              <a:t>племенні</a:t>
            </a:r>
            <a:r>
              <a:rPr lang="uk-UA" sz="1600" dirty="0"/>
              <a:t> </a:t>
            </a:r>
            <a:r>
              <a:rPr lang="uk-UA" sz="1600" dirty="0" err="1" smtClean="0"/>
              <a:t>козематки</a:t>
            </a:r>
            <a:r>
              <a:rPr lang="uk-UA" sz="1600" dirty="0" smtClean="0"/>
              <a:t>, цапа, кізочки, </a:t>
            </a:r>
            <a:r>
              <a:rPr lang="uk-UA" sz="1600" dirty="0" err="1" smtClean="0"/>
              <a:t>цапка</a:t>
            </a:r>
            <a:r>
              <a:rPr lang="uk-UA" sz="1600" dirty="0" smtClean="0"/>
              <a:t> </a:t>
            </a:r>
            <a:r>
              <a:rPr lang="uk-UA" sz="1600" dirty="0"/>
              <a:t>- </a:t>
            </a:r>
            <a:r>
              <a:rPr lang="uk-UA" sz="1600" b="1" dirty="0"/>
              <a:t>17,6 тис. грн </a:t>
            </a:r>
            <a:r>
              <a:rPr lang="uk-UA" sz="1600" dirty="0"/>
              <a:t>за голову;</a:t>
            </a:r>
          </a:p>
          <a:p>
            <a:pPr algn="just">
              <a:defRPr/>
            </a:pPr>
            <a:r>
              <a:rPr lang="uk-UA" sz="1600" dirty="0" smtClean="0"/>
              <a:t>за сперму бугаїв/кнурів – </a:t>
            </a:r>
            <a:r>
              <a:rPr lang="uk-UA" sz="1600" b="1" dirty="0" smtClean="0"/>
              <a:t>160 грн </a:t>
            </a:r>
            <a:r>
              <a:rPr lang="uk-UA" sz="1600" dirty="0" smtClean="0"/>
              <a:t>за дозу (не більше 3 доз на голову ВРХ та 5 доз на голову свиней); бджоли – </a:t>
            </a:r>
            <a:r>
              <a:rPr lang="uk-UA" sz="1600" dirty="0" err="1" smtClean="0"/>
              <a:t>бджолопакети</a:t>
            </a:r>
            <a:r>
              <a:rPr lang="uk-UA" sz="1600" dirty="0" smtClean="0"/>
              <a:t> – </a:t>
            </a:r>
            <a:r>
              <a:rPr lang="uk-UA" sz="1600" b="1" dirty="0"/>
              <a:t>8</a:t>
            </a:r>
            <a:r>
              <a:rPr lang="uk-UA" sz="1600" b="1" dirty="0" smtClean="0"/>
              <a:t>00 грн</a:t>
            </a:r>
            <a:r>
              <a:rPr lang="uk-UA" sz="1600" dirty="0" smtClean="0"/>
              <a:t>, </a:t>
            </a:r>
            <a:r>
              <a:rPr lang="uk-UA" sz="1600" dirty="0" err="1" smtClean="0"/>
              <a:t>бджоломатки</a:t>
            </a:r>
            <a:r>
              <a:rPr lang="uk-UA" sz="1600" dirty="0" smtClean="0"/>
              <a:t> – </a:t>
            </a:r>
            <a:r>
              <a:rPr lang="uk-UA" sz="1600" b="1" dirty="0" smtClean="0"/>
              <a:t>160 грн</a:t>
            </a:r>
            <a:r>
              <a:rPr lang="uk-UA" sz="1600" dirty="0" smtClean="0"/>
              <a:t>;</a:t>
            </a:r>
          </a:p>
          <a:p>
            <a:pPr algn="just">
              <a:defRPr/>
            </a:pPr>
            <a:r>
              <a:rPr lang="uk-UA" sz="1600" dirty="0" smtClean="0"/>
              <a:t>за ембріони ВРХ </a:t>
            </a:r>
            <a:r>
              <a:rPr lang="uk-UA" sz="1600" b="1" dirty="0" smtClean="0"/>
              <a:t>– 800 грн </a:t>
            </a:r>
            <a:r>
              <a:rPr lang="uk-UA" sz="1600" dirty="0" smtClean="0"/>
              <a:t>за одну штуку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393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3106520" y="96760"/>
            <a:ext cx="59522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7686" y="1834261"/>
            <a:ext cx="88247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- </a:t>
            </a:r>
            <a:r>
              <a:rPr lang="ru-RU" sz="1700" dirty="0" err="1" smtClean="0"/>
              <a:t>часткове</a:t>
            </a:r>
            <a:r>
              <a:rPr lang="ru-RU" sz="1700" dirty="0" smtClean="0"/>
              <a:t> </a:t>
            </a:r>
            <a:r>
              <a:rPr lang="ru-RU" sz="1700" dirty="0" err="1"/>
              <a:t>відшкодування</a:t>
            </a:r>
            <a:r>
              <a:rPr lang="ru-RU" sz="1700" dirty="0"/>
              <a:t> </a:t>
            </a:r>
            <a:r>
              <a:rPr lang="ru-RU" sz="1700" dirty="0" err="1"/>
              <a:t>вартості</a:t>
            </a:r>
            <a:r>
              <a:rPr lang="ru-RU" sz="1700" dirty="0"/>
              <a:t> </a:t>
            </a:r>
            <a:r>
              <a:rPr lang="ru-RU" sz="1700" dirty="0" err="1"/>
              <a:t>тваринницьких</a:t>
            </a:r>
            <a:r>
              <a:rPr lang="ru-RU" sz="1700" dirty="0"/>
              <a:t> </a:t>
            </a:r>
            <a:r>
              <a:rPr lang="ru-RU" sz="1700" dirty="0" err="1"/>
              <a:t>об’єктів</a:t>
            </a:r>
            <a:r>
              <a:rPr lang="ru-RU" sz="1700" dirty="0"/>
              <a:t> </a:t>
            </a:r>
            <a:r>
              <a:rPr lang="ru-RU" sz="1700" dirty="0" err="1"/>
              <a:t>надається</a:t>
            </a:r>
            <a:r>
              <a:rPr lang="ru-RU" sz="1700" dirty="0"/>
              <a:t> </a:t>
            </a:r>
            <a:r>
              <a:rPr lang="ru-RU" sz="1700" dirty="0" err="1"/>
              <a:t>суб’єктам</a:t>
            </a:r>
            <a:r>
              <a:rPr lang="ru-RU" sz="1700" dirty="0"/>
              <a:t> </a:t>
            </a:r>
            <a:r>
              <a:rPr lang="ru-RU" sz="1700" dirty="0" err="1"/>
              <a:t>господарювання</a:t>
            </a:r>
            <a:r>
              <a:rPr lang="ru-RU" sz="1700" dirty="0"/>
              <a:t> на </a:t>
            </a:r>
            <a:r>
              <a:rPr lang="ru-RU" sz="1700" dirty="0" err="1"/>
              <a:t>безповоротній</a:t>
            </a:r>
            <a:r>
              <a:rPr lang="ru-RU" sz="1700" dirty="0"/>
              <a:t> </a:t>
            </a:r>
            <a:r>
              <a:rPr lang="ru-RU" sz="1700" dirty="0" err="1"/>
              <a:t>основі</a:t>
            </a:r>
            <a:r>
              <a:rPr lang="ru-RU" sz="1700" dirty="0"/>
              <a:t>, а </a:t>
            </a:r>
            <a:r>
              <a:rPr lang="ru-RU" sz="1700" dirty="0" err="1"/>
              <a:t>сільськогосподарським</a:t>
            </a:r>
            <a:r>
              <a:rPr lang="ru-RU" sz="1700" dirty="0"/>
              <a:t> кооперативам в </a:t>
            </a:r>
            <a:r>
              <a:rPr lang="ru-RU" sz="1700" dirty="0" err="1"/>
              <a:t>розмірі</a:t>
            </a:r>
            <a:r>
              <a:rPr lang="ru-RU" sz="1700" dirty="0"/>
              <a:t> </a:t>
            </a:r>
            <a:r>
              <a:rPr lang="ru-RU" sz="1700" b="1" dirty="0"/>
              <a:t>до 70 % </a:t>
            </a:r>
            <a:r>
              <a:rPr lang="ru-RU" sz="1700" b="1" dirty="0" err="1"/>
              <a:t>вартості</a:t>
            </a:r>
            <a:r>
              <a:rPr lang="ru-RU" sz="1700" dirty="0"/>
              <a:t>.</a:t>
            </a:r>
          </a:p>
          <a:p>
            <a:pPr algn="just"/>
            <a:r>
              <a:rPr lang="ru-RU" sz="1700" dirty="0" smtClean="0"/>
              <a:t>- </a:t>
            </a:r>
            <a:r>
              <a:rPr lang="ru-RU" sz="1700" dirty="0" err="1" smtClean="0"/>
              <a:t>часткове</a:t>
            </a:r>
            <a:r>
              <a:rPr lang="ru-RU" sz="1700" dirty="0" smtClean="0"/>
              <a:t> </a:t>
            </a:r>
            <a:r>
              <a:rPr lang="ru-RU" sz="1700" dirty="0" err="1"/>
              <a:t>відшкодування</a:t>
            </a:r>
            <a:r>
              <a:rPr lang="ru-RU" sz="1700" dirty="0"/>
              <a:t> </a:t>
            </a:r>
            <a:r>
              <a:rPr lang="ru-RU" sz="1700" dirty="0" err="1"/>
              <a:t>вартості</a:t>
            </a:r>
            <a:r>
              <a:rPr lang="ru-RU" sz="1700" dirty="0"/>
              <a:t> </a:t>
            </a:r>
            <a:r>
              <a:rPr lang="ru-RU" sz="1700" dirty="0" err="1"/>
              <a:t>об’єктів</a:t>
            </a:r>
            <a:r>
              <a:rPr lang="ru-RU" sz="1700" dirty="0"/>
              <a:t> </a:t>
            </a:r>
            <a:r>
              <a:rPr lang="ru-RU" sz="1700" dirty="0" err="1"/>
              <a:t>із</a:t>
            </a:r>
            <a:r>
              <a:rPr lang="ru-RU" sz="1700" dirty="0"/>
              <a:t> </a:t>
            </a:r>
            <a:r>
              <a:rPr lang="ru-RU" sz="1700" dirty="0" err="1"/>
              <a:t>зберігання</a:t>
            </a:r>
            <a:r>
              <a:rPr lang="ru-RU" sz="1700" dirty="0"/>
              <a:t> та </a:t>
            </a:r>
            <a:r>
              <a:rPr lang="ru-RU" sz="1700" dirty="0" err="1"/>
              <a:t>переробки</a:t>
            </a:r>
            <a:r>
              <a:rPr lang="ru-RU" sz="1700" dirty="0"/>
              <a:t> зерна </a:t>
            </a:r>
            <a:r>
              <a:rPr lang="ru-RU" sz="1700" dirty="0" err="1" smtClean="0"/>
              <a:t>надається</a:t>
            </a:r>
            <a:r>
              <a:rPr lang="ru-RU" sz="1700" dirty="0" smtClean="0"/>
              <a:t> с/г </a:t>
            </a:r>
            <a:r>
              <a:rPr lang="ru-RU" sz="1700" dirty="0" err="1"/>
              <a:t>товаровиробникам</a:t>
            </a:r>
            <a:r>
              <a:rPr lang="ru-RU" sz="1700" dirty="0"/>
              <a:t> </a:t>
            </a:r>
            <a:r>
              <a:rPr lang="ru-RU" sz="1700" dirty="0" err="1"/>
              <a:t>юридичним</a:t>
            </a:r>
            <a:r>
              <a:rPr lang="ru-RU" sz="1700" dirty="0"/>
              <a:t> особам, </a:t>
            </a:r>
            <a:r>
              <a:rPr lang="ru-RU" sz="1700" dirty="0" err="1"/>
              <a:t>причому</a:t>
            </a:r>
            <a:r>
              <a:rPr lang="ru-RU" sz="1700" dirty="0"/>
              <a:t> </a:t>
            </a:r>
            <a:r>
              <a:rPr lang="ru-RU" sz="1700" dirty="0" err="1"/>
              <a:t>питома</a:t>
            </a:r>
            <a:r>
              <a:rPr lang="ru-RU" sz="1700" dirty="0"/>
              <a:t> вага </a:t>
            </a:r>
            <a:r>
              <a:rPr lang="ru-RU" sz="1700" dirty="0" err="1"/>
              <a:t>вартості</a:t>
            </a:r>
            <a:r>
              <a:rPr lang="ru-RU" sz="1700" dirty="0"/>
              <a:t> с/г </a:t>
            </a:r>
            <a:r>
              <a:rPr lang="ru-RU" sz="1700" dirty="0" err="1"/>
              <a:t>товарів</a:t>
            </a:r>
            <a:r>
              <a:rPr lang="ru-RU" sz="1700" dirty="0"/>
              <a:t>/</a:t>
            </a:r>
            <a:r>
              <a:rPr lang="ru-RU" sz="1700" dirty="0" err="1"/>
              <a:t>послуг</a:t>
            </a:r>
            <a:r>
              <a:rPr lang="ru-RU" sz="1700" dirty="0"/>
              <a:t> становить не </a:t>
            </a:r>
            <a:r>
              <a:rPr lang="ru-RU" sz="1700" dirty="0" err="1"/>
              <a:t>менше</a:t>
            </a:r>
            <a:r>
              <a:rPr lang="ru-RU" sz="1700" dirty="0"/>
              <a:t> </a:t>
            </a:r>
            <a:r>
              <a:rPr lang="ru-RU" sz="1700" b="1" dirty="0"/>
              <a:t>75 </a:t>
            </a:r>
            <a:r>
              <a:rPr lang="ru-RU" sz="1700" b="1" dirty="0" smtClean="0"/>
              <a:t>% </a:t>
            </a:r>
            <a:r>
              <a:rPr lang="ru-RU" sz="1700" b="1" dirty="0" err="1"/>
              <a:t>вартості</a:t>
            </a:r>
            <a:r>
              <a:rPr lang="ru-RU" sz="1700" b="1" dirty="0"/>
              <a:t> </a:t>
            </a:r>
            <a:r>
              <a:rPr lang="ru-RU" sz="1700" dirty="0" err="1"/>
              <a:t>всіх</a:t>
            </a:r>
            <a:r>
              <a:rPr lang="ru-RU" sz="1700" dirty="0"/>
              <a:t> </a:t>
            </a:r>
            <a:r>
              <a:rPr lang="ru-RU" sz="1700" dirty="0" err="1"/>
              <a:t>товарів</a:t>
            </a:r>
            <a:r>
              <a:rPr lang="ru-RU" sz="1700" dirty="0"/>
              <a:t>, </a:t>
            </a:r>
            <a:r>
              <a:rPr lang="ru-RU" sz="1700" dirty="0" err="1"/>
              <a:t>новоутвореним</a:t>
            </a:r>
            <a:r>
              <a:rPr lang="ru-RU" sz="1700" dirty="0"/>
              <a:t> </a:t>
            </a:r>
            <a:r>
              <a:rPr lang="ru-RU" sz="1700" dirty="0" err="1"/>
              <a:t>сільськогосподарським</a:t>
            </a:r>
            <a:r>
              <a:rPr lang="ru-RU" sz="1700" dirty="0"/>
              <a:t> </a:t>
            </a:r>
            <a:r>
              <a:rPr lang="ru-RU" sz="1700" dirty="0" err="1"/>
              <a:t>товаровиробникам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провадять</a:t>
            </a:r>
            <a:r>
              <a:rPr lang="ru-RU" sz="1700" dirty="0"/>
              <a:t> </a:t>
            </a:r>
            <a:r>
              <a:rPr lang="ru-RU" sz="1700" dirty="0" err="1"/>
              <a:t>господарську</a:t>
            </a:r>
            <a:r>
              <a:rPr lang="ru-RU" sz="1700" dirty="0"/>
              <a:t> </a:t>
            </a:r>
            <a:r>
              <a:rPr lang="ru-RU" sz="1700" dirty="0" err="1"/>
              <a:t>діяльність</a:t>
            </a:r>
            <a:r>
              <a:rPr lang="ru-RU" sz="1700" dirty="0"/>
              <a:t> </a:t>
            </a:r>
            <a:r>
              <a:rPr lang="ru-RU" sz="1700" dirty="0" err="1"/>
              <a:t>менш</a:t>
            </a:r>
            <a:r>
              <a:rPr lang="ru-RU" sz="1700" dirty="0"/>
              <a:t> як 12 </a:t>
            </a:r>
            <a:r>
              <a:rPr lang="ru-RU" sz="1700" dirty="0" err="1"/>
              <a:t>календарних</a:t>
            </a:r>
            <a:r>
              <a:rPr lang="ru-RU" sz="1700" dirty="0"/>
              <a:t> </a:t>
            </a:r>
            <a:r>
              <a:rPr lang="ru-RU" sz="1700" dirty="0" err="1"/>
              <a:t>місяців</a:t>
            </a:r>
            <a:r>
              <a:rPr lang="ru-RU" sz="1700" dirty="0"/>
              <a:t>, за результатами кожного </a:t>
            </a:r>
            <a:r>
              <a:rPr lang="ru-RU" sz="1700" dirty="0" err="1"/>
              <a:t>окремого</a:t>
            </a:r>
            <a:r>
              <a:rPr lang="ru-RU" sz="1700" dirty="0"/>
              <a:t> </a:t>
            </a:r>
            <a:r>
              <a:rPr lang="ru-RU" sz="1700" dirty="0" err="1"/>
              <a:t>звітного</a:t>
            </a:r>
            <a:r>
              <a:rPr lang="ru-RU" sz="1700" dirty="0"/>
              <a:t> </a:t>
            </a:r>
            <a:r>
              <a:rPr lang="ru-RU" sz="1700" dirty="0" err="1"/>
              <a:t>періоду</a:t>
            </a:r>
            <a:r>
              <a:rPr lang="ru-RU" sz="1700" dirty="0"/>
              <a:t> на </a:t>
            </a:r>
            <a:r>
              <a:rPr lang="ru-RU" sz="1700" dirty="0" err="1"/>
              <a:t>безповоротній</a:t>
            </a:r>
            <a:r>
              <a:rPr lang="ru-RU" sz="1700" dirty="0"/>
              <a:t> </a:t>
            </a:r>
            <a:r>
              <a:rPr lang="ru-RU" sz="1700" dirty="0" err="1"/>
              <a:t>основі</a:t>
            </a:r>
            <a:r>
              <a:rPr lang="ru-RU" sz="1700" dirty="0"/>
              <a:t>.</a:t>
            </a:r>
          </a:p>
        </p:txBody>
      </p:sp>
      <p:sp>
        <p:nvSpPr>
          <p:cNvPr id="12" name="Прямокутник 3"/>
          <p:cNvSpPr/>
          <p:nvPr/>
        </p:nvSpPr>
        <p:spPr>
          <a:xfrm>
            <a:off x="140363" y="5013176"/>
            <a:ext cx="87521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dirty="0"/>
              <a:t>часткова компенсація вартості будівництва та реконструкції тваринницьких ферм і комплексів, доїльних залів, підприємств з переробки сільськогосподарської продукції за рахунок банківських кредитів які залучені </a:t>
            </a:r>
            <a:r>
              <a:rPr lang="uk-UA" sz="1700" b="1" dirty="0"/>
              <a:t>у 2019-2020 роках</a:t>
            </a:r>
            <a:r>
              <a:rPr lang="uk-UA" sz="1700" dirty="0"/>
              <a:t>, строком </a:t>
            </a:r>
            <a:r>
              <a:rPr lang="uk-UA" sz="1700" b="1" dirty="0"/>
              <a:t>до п’яти років</a:t>
            </a:r>
            <a:r>
              <a:rPr lang="uk-UA" sz="1700" dirty="0"/>
              <a:t>, обсягом </a:t>
            </a:r>
            <a:r>
              <a:rPr lang="uk-UA" sz="1700" b="1" dirty="0"/>
              <a:t>до 500 млн. гривень </a:t>
            </a:r>
            <a:r>
              <a:rPr lang="uk-UA" sz="1700" dirty="0"/>
              <a:t>на один об’єкт.</a:t>
            </a:r>
            <a:endParaRPr lang="uk-UA" sz="1700" dirty="0" smtClean="0"/>
          </a:p>
        </p:txBody>
      </p:sp>
      <p:grpSp>
        <p:nvGrpSpPr>
          <p:cNvPr id="11" name="Group 19915"/>
          <p:cNvGrpSpPr/>
          <p:nvPr/>
        </p:nvGrpSpPr>
        <p:grpSpPr>
          <a:xfrm>
            <a:off x="211647" y="990881"/>
            <a:ext cx="6016537" cy="825725"/>
            <a:chOff x="109790" y="0"/>
            <a:chExt cx="4638739" cy="561175"/>
          </a:xfrm>
        </p:grpSpPr>
        <p:sp>
          <p:nvSpPr>
            <p:cNvPr id="13" name="Shape 1081"/>
            <p:cNvSpPr/>
            <p:nvPr/>
          </p:nvSpPr>
          <p:spPr>
            <a:xfrm>
              <a:off x="109790" y="68675"/>
              <a:ext cx="4638739" cy="423825"/>
            </a:xfrm>
            <a:custGeom>
              <a:avLst/>
              <a:gdLst/>
              <a:ahLst/>
              <a:cxnLst/>
              <a:rect l="0" t="0" r="0" b="0"/>
              <a:pathLst>
                <a:path w="4680001" h="423825">
                  <a:moveTo>
                    <a:pt x="0" y="0"/>
                  </a:moveTo>
                  <a:lnTo>
                    <a:pt x="4618025" y="0"/>
                  </a:lnTo>
                  <a:cubicBezTo>
                    <a:pt x="4652112" y="0"/>
                    <a:pt x="4680001" y="27889"/>
                    <a:pt x="4680001" y="61976"/>
                  </a:cubicBezTo>
                  <a:lnTo>
                    <a:pt x="4680001" y="361848"/>
                  </a:lnTo>
                  <a:cubicBezTo>
                    <a:pt x="4680001" y="395935"/>
                    <a:pt x="4652112" y="423825"/>
                    <a:pt x="4618025" y="423825"/>
                  </a:cubicBezTo>
                  <a:lnTo>
                    <a:pt x="0" y="4238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Shape 1082"/>
            <p:cNvSpPr/>
            <p:nvPr/>
          </p:nvSpPr>
          <p:spPr>
            <a:xfrm>
              <a:off x="364143" y="0"/>
              <a:ext cx="648005" cy="561175"/>
            </a:xfrm>
            <a:custGeom>
              <a:avLst/>
              <a:gdLst/>
              <a:ahLst/>
              <a:cxnLst/>
              <a:rect l="0" t="0" r="0" b="0"/>
              <a:pathLst>
                <a:path w="648005" h="561175">
                  <a:moveTo>
                    <a:pt x="162001" y="0"/>
                  </a:moveTo>
                  <a:lnTo>
                    <a:pt x="485991" y="13"/>
                  </a:lnTo>
                  <a:lnTo>
                    <a:pt x="648005" y="280594"/>
                  </a:lnTo>
                  <a:lnTo>
                    <a:pt x="485991" y="561175"/>
                  </a:lnTo>
                  <a:lnTo>
                    <a:pt x="162001" y="561175"/>
                  </a:lnTo>
                  <a:lnTo>
                    <a:pt x="0" y="280581"/>
                  </a:lnTo>
                  <a:lnTo>
                    <a:pt x="1620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5" name="Shape 1083"/>
            <p:cNvSpPr/>
            <p:nvPr/>
          </p:nvSpPr>
          <p:spPr>
            <a:xfrm>
              <a:off x="522728" y="63145"/>
              <a:ext cx="324942" cy="387922"/>
            </a:xfrm>
            <a:custGeom>
              <a:avLst/>
              <a:gdLst/>
              <a:ahLst/>
              <a:cxnLst/>
              <a:rect l="0" t="0" r="0" b="0"/>
              <a:pathLst>
                <a:path w="324942" h="387922">
                  <a:moveTo>
                    <a:pt x="162484" y="0"/>
                  </a:moveTo>
                  <a:lnTo>
                    <a:pt x="274574" y="81128"/>
                  </a:lnTo>
                  <a:lnTo>
                    <a:pt x="324942" y="193230"/>
                  </a:lnTo>
                  <a:lnTo>
                    <a:pt x="324904" y="204965"/>
                  </a:lnTo>
                  <a:lnTo>
                    <a:pt x="324904" y="387922"/>
                  </a:lnTo>
                  <a:lnTo>
                    <a:pt x="51" y="387922"/>
                  </a:lnTo>
                  <a:lnTo>
                    <a:pt x="51" y="204965"/>
                  </a:lnTo>
                  <a:lnTo>
                    <a:pt x="0" y="193269"/>
                  </a:lnTo>
                  <a:lnTo>
                    <a:pt x="50279" y="81128"/>
                  </a:lnTo>
                  <a:lnTo>
                    <a:pt x="1624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4A2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Shape 20404"/>
            <p:cNvSpPr/>
            <p:nvPr/>
          </p:nvSpPr>
          <p:spPr>
            <a:xfrm>
              <a:off x="547366" y="197231"/>
              <a:ext cx="9144" cy="253835"/>
            </a:xfrm>
            <a:custGeom>
              <a:avLst/>
              <a:gdLst/>
              <a:ahLst/>
              <a:cxnLst/>
              <a:rect l="0" t="0" r="0" b="0"/>
              <a:pathLst>
                <a:path w="9144" h="253835">
                  <a:moveTo>
                    <a:pt x="0" y="0"/>
                  </a:moveTo>
                  <a:lnTo>
                    <a:pt x="9144" y="0"/>
                  </a:lnTo>
                  <a:lnTo>
                    <a:pt x="9144" y="253835"/>
                  </a:lnTo>
                  <a:lnTo>
                    <a:pt x="0" y="2538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Shape 20405"/>
            <p:cNvSpPr/>
            <p:nvPr/>
          </p:nvSpPr>
          <p:spPr>
            <a:xfrm>
              <a:off x="577681" y="139421"/>
              <a:ext cx="9144" cy="311645"/>
            </a:xfrm>
            <a:custGeom>
              <a:avLst/>
              <a:gdLst/>
              <a:ahLst/>
              <a:cxnLst/>
              <a:rect l="0" t="0" r="0" b="0"/>
              <a:pathLst>
                <a:path w="9144" h="311645">
                  <a:moveTo>
                    <a:pt x="0" y="0"/>
                  </a:moveTo>
                  <a:lnTo>
                    <a:pt x="9144" y="0"/>
                  </a:lnTo>
                  <a:lnTo>
                    <a:pt x="9144" y="311645"/>
                  </a:lnTo>
                  <a:lnTo>
                    <a:pt x="0" y="3116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Shape 20406"/>
            <p:cNvSpPr/>
            <p:nvPr/>
          </p:nvSpPr>
          <p:spPr>
            <a:xfrm>
              <a:off x="608009" y="117793"/>
              <a:ext cx="9144" cy="333273"/>
            </a:xfrm>
            <a:custGeom>
              <a:avLst/>
              <a:gdLst/>
              <a:ahLst/>
              <a:cxnLst/>
              <a:rect l="0" t="0" r="0" b="0"/>
              <a:pathLst>
                <a:path w="9144" h="333273">
                  <a:moveTo>
                    <a:pt x="0" y="0"/>
                  </a:moveTo>
                  <a:lnTo>
                    <a:pt x="9144" y="0"/>
                  </a:lnTo>
                  <a:lnTo>
                    <a:pt x="9144" y="333273"/>
                  </a:lnTo>
                  <a:lnTo>
                    <a:pt x="0" y="3332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0" name="Shape 20407"/>
            <p:cNvSpPr/>
            <p:nvPr/>
          </p:nvSpPr>
          <p:spPr>
            <a:xfrm>
              <a:off x="638324" y="95873"/>
              <a:ext cx="9144" cy="355193"/>
            </a:xfrm>
            <a:custGeom>
              <a:avLst/>
              <a:gdLst/>
              <a:ahLst/>
              <a:cxnLst/>
              <a:rect l="0" t="0" r="0" b="0"/>
              <a:pathLst>
                <a:path w="9144" h="355193">
                  <a:moveTo>
                    <a:pt x="0" y="0"/>
                  </a:moveTo>
                  <a:lnTo>
                    <a:pt x="9144" y="0"/>
                  </a:lnTo>
                  <a:lnTo>
                    <a:pt x="9144" y="355193"/>
                  </a:lnTo>
                  <a:lnTo>
                    <a:pt x="0" y="3551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1" name="Shape 20408"/>
            <p:cNvSpPr/>
            <p:nvPr/>
          </p:nvSpPr>
          <p:spPr>
            <a:xfrm>
              <a:off x="668651" y="73952"/>
              <a:ext cx="9144" cy="377114"/>
            </a:xfrm>
            <a:custGeom>
              <a:avLst/>
              <a:gdLst/>
              <a:ahLst/>
              <a:cxnLst/>
              <a:rect l="0" t="0" r="0" b="0"/>
              <a:pathLst>
                <a:path w="9144" h="377114">
                  <a:moveTo>
                    <a:pt x="0" y="0"/>
                  </a:moveTo>
                  <a:lnTo>
                    <a:pt x="9144" y="0"/>
                  </a:lnTo>
                  <a:lnTo>
                    <a:pt x="9144" y="377114"/>
                  </a:lnTo>
                  <a:lnTo>
                    <a:pt x="0" y="3771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2" name="Shape 20409"/>
            <p:cNvSpPr/>
            <p:nvPr/>
          </p:nvSpPr>
          <p:spPr>
            <a:xfrm>
              <a:off x="698979" y="76353"/>
              <a:ext cx="9144" cy="374714"/>
            </a:xfrm>
            <a:custGeom>
              <a:avLst/>
              <a:gdLst/>
              <a:ahLst/>
              <a:cxnLst/>
              <a:rect l="0" t="0" r="0" b="0"/>
              <a:pathLst>
                <a:path w="9144" h="374714">
                  <a:moveTo>
                    <a:pt x="0" y="0"/>
                  </a:moveTo>
                  <a:lnTo>
                    <a:pt x="9144" y="0"/>
                  </a:lnTo>
                  <a:lnTo>
                    <a:pt x="9144" y="374714"/>
                  </a:lnTo>
                  <a:lnTo>
                    <a:pt x="0" y="3747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Shape 20410"/>
            <p:cNvSpPr/>
            <p:nvPr/>
          </p:nvSpPr>
          <p:spPr>
            <a:xfrm>
              <a:off x="729294" y="96215"/>
              <a:ext cx="9144" cy="354851"/>
            </a:xfrm>
            <a:custGeom>
              <a:avLst/>
              <a:gdLst/>
              <a:ahLst/>
              <a:cxnLst/>
              <a:rect l="0" t="0" r="0" b="0"/>
              <a:pathLst>
                <a:path w="9144" h="354851">
                  <a:moveTo>
                    <a:pt x="0" y="0"/>
                  </a:moveTo>
                  <a:lnTo>
                    <a:pt x="9144" y="0"/>
                  </a:lnTo>
                  <a:lnTo>
                    <a:pt x="9144" y="354851"/>
                  </a:lnTo>
                  <a:lnTo>
                    <a:pt x="0" y="3548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Shape 20411"/>
            <p:cNvSpPr/>
            <p:nvPr/>
          </p:nvSpPr>
          <p:spPr>
            <a:xfrm>
              <a:off x="759621" y="118161"/>
              <a:ext cx="9144" cy="332905"/>
            </a:xfrm>
            <a:custGeom>
              <a:avLst/>
              <a:gdLst/>
              <a:ahLst/>
              <a:cxnLst/>
              <a:rect l="0" t="0" r="0" b="0"/>
              <a:pathLst>
                <a:path w="9144" h="332905">
                  <a:moveTo>
                    <a:pt x="0" y="0"/>
                  </a:moveTo>
                  <a:lnTo>
                    <a:pt x="9144" y="0"/>
                  </a:lnTo>
                  <a:lnTo>
                    <a:pt x="9144" y="332905"/>
                  </a:lnTo>
                  <a:lnTo>
                    <a:pt x="0" y="33290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Shape 20412"/>
            <p:cNvSpPr/>
            <p:nvPr/>
          </p:nvSpPr>
          <p:spPr>
            <a:xfrm>
              <a:off x="789936" y="139421"/>
              <a:ext cx="9144" cy="311645"/>
            </a:xfrm>
            <a:custGeom>
              <a:avLst/>
              <a:gdLst/>
              <a:ahLst/>
              <a:cxnLst/>
              <a:rect l="0" t="0" r="0" b="0"/>
              <a:pathLst>
                <a:path w="9144" h="311645">
                  <a:moveTo>
                    <a:pt x="0" y="0"/>
                  </a:moveTo>
                  <a:lnTo>
                    <a:pt x="9144" y="0"/>
                  </a:lnTo>
                  <a:lnTo>
                    <a:pt x="9144" y="311645"/>
                  </a:lnTo>
                  <a:lnTo>
                    <a:pt x="0" y="3116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Shape 20413"/>
            <p:cNvSpPr/>
            <p:nvPr/>
          </p:nvSpPr>
          <p:spPr>
            <a:xfrm>
              <a:off x="820264" y="197981"/>
              <a:ext cx="9144" cy="253086"/>
            </a:xfrm>
            <a:custGeom>
              <a:avLst/>
              <a:gdLst/>
              <a:ahLst/>
              <a:cxnLst/>
              <a:rect l="0" t="0" r="0" b="0"/>
              <a:pathLst>
                <a:path w="9144" h="253086">
                  <a:moveTo>
                    <a:pt x="0" y="0"/>
                  </a:moveTo>
                  <a:lnTo>
                    <a:pt x="9144" y="0"/>
                  </a:lnTo>
                  <a:lnTo>
                    <a:pt x="9144" y="253086"/>
                  </a:lnTo>
                  <a:lnTo>
                    <a:pt x="0" y="2530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Shape 20414"/>
            <p:cNvSpPr/>
            <p:nvPr/>
          </p:nvSpPr>
          <p:spPr>
            <a:xfrm>
              <a:off x="572144" y="141817"/>
              <a:ext cx="225260" cy="9846"/>
            </a:xfrm>
            <a:custGeom>
              <a:avLst/>
              <a:gdLst/>
              <a:ahLst/>
              <a:cxnLst/>
              <a:rect l="0" t="0" r="0" b="0"/>
              <a:pathLst>
                <a:path w="225260" h="9846">
                  <a:moveTo>
                    <a:pt x="0" y="0"/>
                  </a:moveTo>
                  <a:lnTo>
                    <a:pt x="225260" y="0"/>
                  </a:lnTo>
                  <a:lnTo>
                    <a:pt x="225260" y="9846"/>
                  </a:lnTo>
                  <a:lnTo>
                    <a:pt x="0" y="984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Shape 20415"/>
            <p:cNvSpPr/>
            <p:nvPr/>
          </p:nvSpPr>
          <p:spPr>
            <a:xfrm>
              <a:off x="521420" y="258775"/>
              <a:ext cx="325145" cy="9843"/>
            </a:xfrm>
            <a:custGeom>
              <a:avLst/>
              <a:gdLst/>
              <a:ahLst/>
              <a:cxnLst/>
              <a:rect l="0" t="0" r="0" b="0"/>
              <a:pathLst>
                <a:path w="325145" h="9843">
                  <a:moveTo>
                    <a:pt x="0" y="0"/>
                  </a:moveTo>
                  <a:lnTo>
                    <a:pt x="325145" y="0"/>
                  </a:lnTo>
                  <a:lnTo>
                    <a:pt x="325145" y="9843"/>
                  </a:lnTo>
                  <a:lnTo>
                    <a:pt x="0" y="984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Shape 20416"/>
            <p:cNvSpPr/>
            <p:nvPr/>
          </p:nvSpPr>
          <p:spPr>
            <a:xfrm>
              <a:off x="613889" y="304813"/>
              <a:ext cx="143053" cy="143053"/>
            </a:xfrm>
            <a:custGeom>
              <a:avLst/>
              <a:gdLst/>
              <a:ahLst/>
              <a:cxnLst/>
              <a:rect l="0" t="0" r="0" b="0"/>
              <a:pathLst>
                <a:path w="143053" h="143053">
                  <a:moveTo>
                    <a:pt x="0" y="0"/>
                  </a:moveTo>
                  <a:lnTo>
                    <a:pt x="143053" y="0"/>
                  </a:lnTo>
                  <a:lnTo>
                    <a:pt x="143053" y="143053"/>
                  </a:lnTo>
                  <a:lnTo>
                    <a:pt x="0" y="1430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097"/>
            <p:cNvSpPr/>
            <p:nvPr/>
          </p:nvSpPr>
          <p:spPr>
            <a:xfrm>
              <a:off x="610688" y="301600"/>
              <a:ext cx="74733" cy="149466"/>
            </a:xfrm>
            <a:custGeom>
              <a:avLst/>
              <a:gdLst/>
              <a:ahLst/>
              <a:cxnLst/>
              <a:rect l="0" t="0" r="0" b="0"/>
              <a:pathLst>
                <a:path w="74733" h="149466">
                  <a:moveTo>
                    <a:pt x="0" y="0"/>
                  </a:moveTo>
                  <a:lnTo>
                    <a:pt x="74733" y="0"/>
                  </a:lnTo>
                  <a:lnTo>
                    <a:pt x="74733" y="6414"/>
                  </a:lnTo>
                  <a:lnTo>
                    <a:pt x="6414" y="6414"/>
                  </a:lnTo>
                  <a:lnTo>
                    <a:pt x="6414" y="143053"/>
                  </a:lnTo>
                  <a:lnTo>
                    <a:pt x="74733" y="143053"/>
                  </a:lnTo>
                  <a:lnTo>
                    <a:pt x="74733" y="149466"/>
                  </a:lnTo>
                  <a:lnTo>
                    <a:pt x="0" y="1494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098"/>
            <p:cNvSpPr/>
            <p:nvPr/>
          </p:nvSpPr>
          <p:spPr>
            <a:xfrm>
              <a:off x="685421" y="301600"/>
              <a:ext cx="74720" cy="149466"/>
            </a:xfrm>
            <a:custGeom>
              <a:avLst/>
              <a:gdLst/>
              <a:ahLst/>
              <a:cxnLst/>
              <a:rect l="0" t="0" r="0" b="0"/>
              <a:pathLst>
                <a:path w="74720" h="149466">
                  <a:moveTo>
                    <a:pt x="0" y="0"/>
                  </a:moveTo>
                  <a:lnTo>
                    <a:pt x="74720" y="0"/>
                  </a:lnTo>
                  <a:lnTo>
                    <a:pt x="74720" y="149466"/>
                  </a:lnTo>
                  <a:lnTo>
                    <a:pt x="0" y="149466"/>
                  </a:lnTo>
                  <a:lnTo>
                    <a:pt x="0" y="143053"/>
                  </a:lnTo>
                  <a:lnTo>
                    <a:pt x="68320" y="143053"/>
                  </a:lnTo>
                  <a:lnTo>
                    <a:pt x="68320" y="6414"/>
                  </a:lnTo>
                  <a:lnTo>
                    <a:pt x="0" y="64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Shape 1099"/>
            <p:cNvSpPr/>
            <p:nvPr/>
          </p:nvSpPr>
          <p:spPr>
            <a:xfrm>
              <a:off x="610498" y="301409"/>
              <a:ext cx="149835" cy="149847"/>
            </a:xfrm>
            <a:custGeom>
              <a:avLst/>
              <a:gdLst/>
              <a:ahLst/>
              <a:cxnLst/>
              <a:rect l="0" t="0" r="0" b="0"/>
              <a:pathLst>
                <a:path w="149835" h="149847">
                  <a:moveTo>
                    <a:pt x="6782" y="0"/>
                  </a:moveTo>
                  <a:lnTo>
                    <a:pt x="149835" y="143053"/>
                  </a:lnTo>
                  <a:lnTo>
                    <a:pt x="143040" y="149847"/>
                  </a:lnTo>
                  <a:lnTo>
                    <a:pt x="0" y="6795"/>
                  </a:lnTo>
                  <a:lnTo>
                    <a:pt x="6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7" name="Shape 1100"/>
            <p:cNvSpPr/>
            <p:nvPr/>
          </p:nvSpPr>
          <p:spPr>
            <a:xfrm>
              <a:off x="610498" y="301409"/>
              <a:ext cx="149847" cy="149847"/>
            </a:xfrm>
            <a:custGeom>
              <a:avLst/>
              <a:gdLst/>
              <a:ahLst/>
              <a:cxnLst/>
              <a:rect l="0" t="0" r="0" b="0"/>
              <a:pathLst>
                <a:path w="149847" h="149847">
                  <a:moveTo>
                    <a:pt x="143053" y="0"/>
                  </a:moveTo>
                  <a:lnTo>
                    <a:pt x="149847" y="6795"/>
                  </a:lnTo>
                  <a:lnTo>
                    <a:pt x="6794" y="149847"/>
                  </a:lnTo>
                  <a:lnTo>
                    <a:pt x="0" y="143053"/>
                  </a:lnTo>
                  <a:lnTo>
                    <a:pt x="1430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8" name="Shape 20417"/>
            <p:cNvSpPr/>
            <p:nvPr/>
          </p:nvSpPr>
          <p:spPr>
            <a:xfrm>
              <a:off x="663571" y="176351"/>
              <a:ext cx="43261" cy="43257"/>
            </a:xfrm>
            <a:custGeom>
              <a:avLst/>
              <a:gdLst/>
              <a:ahLst/>
              <a:cxnLst/>
              <a:rect l="0" t="0" r="0" b="0"/>
              <a:pathLst>
                <a:path w="43261" h="43257">
                  <a:moveTo>
                    <a:pt x="0" y="0"/>
                  </a:moveTo>
                  <a:lnTo>
                    <a:pt x="43261" y="0"/>
                  </a:lnTo>
                  <a:lnTo>
                    <a:pt x="43261" y="43257"/>
                  </a:lnTo>
                  <a:lnTo>
                    <a:pt x="0" y="4325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Shape 1102"/>
            <p:cNvSpPr/>
            <p:nvPr/>
          </p:nvSpPr>
          <p:spPr>
            <a:xfrm>
              <a:off x="660362" y="173152"/>
              <a:ext cx="24836" cy="49670"/>
            </a:xfrm>
            <a:custGeom>
              <a:avLst/>
              <a:gdLst/>
              <a:ahLst/>
              <a:cxnLst/>
              <a:rect l="0" t="0" r="0" b="0"/>
              <a:pathLst>
                <a:path w="24836" h="49670">
                  <a:moveTo>
                    <a:pt x="0" y="0"/>
                  </a:moveTo>
                  <a:lnTo>
                    <a:pt x="24836" y="0"/>
                  </a:lnTo>
                  <a:lnTo>
                    <a:pt x="24836" y="6403"/>
                  </a:lnTo>
                  <a:lnTo>
                    <a:pt x="6410" y="6403"/>
                  </a:lnTo>
                  <a:lnTo>
                    <a:pt x="6410" y="43256"/>
                  </a:lnTo>
                  <a:lnTo>
                    <a:pt x="24836" y="43256"/>
                  </a:lnTo>
                  <a:lnTo>
                    <a:pt x="24836" y="49670"/>
                  </a:lnTo>
                  <a:lnTo>
                    <a:pt x="0" y="496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Shape 1103"/>
            <p:cNvSpPr/>
            <p:nvPr/>
          </p:nvSpPr>
          <p:spPr>
            <a:xfrm>
              <a:off x="685198" y="173152"/>
              <a:ext cx="24830" cy="49670"/>
            </a:xfrm>
            <a:custGeom>
              <a:avLst/>
              <a:gdLst/>
              <a:ahLst/>
              <a:cxnLst/>
              <a:rect l="0" t="0" r="0" b="0"/>
              <a:pathLst>
                <a:path w="24830" h="49670">
                  <a:moveTo>
                    <a:pt x="0" y="0"/>
                  </a:moveTo>
                  <a:lnTo>
                    <a:pt x="24830" y="0"/>
                  </a:lnTo>
                  <a:lnTo>
                    <a:pt x="24830" y="49670"/>
                  </a:lnTo>
                  <a:lnTo>
                    <a:pt x="0" y="49670"/>
                  </a:lnTo>
                  <a:lnTo>
                    <a:pt x="0" y="43256"/>
                  </a:lnTo>
                  <a:lnTo>
                    <a:pt x="18426" y="43256"/>
                  </a:lnTo>
                  <a:lnTo>
                    <a:pt x="18426" y="6403"/>
                  </a:lnTo>
                  <a:lnTo>
                    <a:pt x="0" y="64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1" name="Shape 20418"/>
            <p:cNvSpPr/>
            <p:nvPr/>
          </p:nvSpPr>
          <p:spPr>
            <a:xfrm>
              <a:off x="652040" y="170905"/>
              <a:ext cx="65444" cy="9144"/>
            </a:xfrm>
            <a:custGeom>
              <a:avLst/>
              <a:gdLst/>
              <a:ahLst/>
              <a:cxnLst/>
              <a:rect l="0" t="0" r="0" b="0"/>
              <a:pathLst>
                <a:path w="65444" h="9144">
                  <a:moveTo>
                    <a:pt x="0" y="0"/>
                  </a:moveTo>
                  <a:lnTo>
                    <a:pt x="65444" y="0"/>
                  </a:lnTo>
                  <a:lnTo>
                    <a:pt x="654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2" name="Shape 20419"/>
            <p:cNvSpPr/>
            <p:nvPr/>
          </p:nvSpPr>
          <p:spPr>
            <a:xfrm>
              <a:off x="652040" y="219711"/>
              <a:ext cx="65444" cy="9144"/>
            </a:xfrm>
            <a:custGeom>
              <a:avLst/>
              <a:gdLst/>
              <a:ahLst/>
              <a:cxnLst/>
              <a:rect l="0" t="0" r="0" b="0"/>
              <a:pathLst>
                <a:path w="65444" h="9144">
                  <a:moveTo>
                    <a:pt x="0" y="0"/>
                  </a:moveTo>
                  <a:lnTo>
                    <a:pt x="65444" y="0"/>
                  </a:lnTo>
                  <a:lnTo>
                    <a:pt x="654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3" name="Shape 1106"/>
            <p:cNvSpPr/>
            <p:nvPr/>
          </p:nvSpPr>
          <p:spPr>
            <a:xfrm>
              <a:off x="498928" y="56325"/>
              <a:ext cx="372961" cy="242379"/>
            </a:xfrm>
            <a:custGeom>
              <a:avLst/>
              <a:gdLst/>
              <a:ahLst/>
              <a:cxnLst/>
              <a:rect l="0" t="0" r="0" b="0"/>
              <a:pathLst>
                <a:path w="372961" h="242379">
                  <a:moveTo>
                    <a:pt x="182512" y="1625"/>
                  </a:moveTo>
                  <a:cubicBezTo>
                    <a:pt x="184760" y="0"/>
                    <a:pt x="187795" y="0"/>
                    <a:pt x="190030" y="1625"/>
                  </a:cubicBezTo>
                  <a:lnTo>
                    <a:pt x="302120" y="82753"/>
                  </a:lnTo>
                  <a:cubicBezTo>
                    <a:pt x="303022" y="83414"/>
                    <a:pt x="303733" y="84277"/>
                    <a:pt x="304190" y="85280"/>
                  </a:cubicBezTo>
                  <a:lnTo>
                    <a:pt x="371488" y="232410"/>
                  </a:lnTo>
                  <a:cubicBezTo>
                    <a:pt x="372961" y="235636"/>
                    <a:pt x="371539" y="239433"/>
                    <a:pt x="368325" y="240906"/>
                  </a:cubicBezTo>
                  <a:cubicBezTo>
                    <a:pt x="365100" y="242379"/>
                    <a:pt x="361302" y="240957"/>
                    <a:pt x="359829" y="237744"/>
                  </a:cubicBezTo>
                  <a:lnTo>
                    <a:pt x="293243" y="92151"/>
                  </a:lnTo>
                  <a:lnTo>
                    <a:pt x="186271" y="14732"/>
                  </a:lnTo>
                  <a:lnTo>
                    <a:pt x="79197" y="92138"/>
                  </a:lnTo>
                  <a:lnTo>
                    <a:pt x="13144" y="237731"/>
                  </a:lnTo>
                  <a:cubicBezTo>
                    <a:pt x="12065" y="240093"/>
                    <a:pt x="9741" y="241490"/>
                    <a:pt x="7303" y="241490"/>
                  </a:cubicBezTo>
                  <a:cubicBezTo>
                    <a:pt x="6414" y="241490"/>
                    <a:pt x="5512" y="241312"/>
                    <a:pt x="4661" y="240919"/>
                  </a:cubicBezTo>
                  <a:cubicBezTo>
                    <a:pt x="1435" y="239458"/>
                    <a:pt x="0" y="235648"/>
                    <a:pt x="1473" y="232423"/>
                  </a:cubicBezTo>
                  <a:lnTo>
                    <a:pt x="68224" y="85306"/>
                  </a:lnTo>
                  <a:cubicBezTo>
                    <a:pt x="68694" y="84277"/>
                    <a:pt x="69406" y="83414"/>
                    <a:pt x="70307" y="82753"/>
                  </a:cubicBezTo>
                  <a:lnTo>
                    <a:pt x="182512" y="162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4" name="Shape 1107"/>
            <p:cNvSpPr/>
            <p:nvPr/>
          </p:nvSpPr>
          <p:spPr>
            <a:xfrm>
              <a:off x="642984" y="177153"/>
              <a:ext cx="2680" cy="5677"/>
            </a:xfrm>
            <a:custGeom>
              <a:avLst/>
              <a:gdLst/>
              <a:ahLst/>
              <a:cxnLst/>
              <a:rect l="0" t="0" r="0" b="0"/>
              <a:pathLst>
                <a:path w="2680" h="5677">
                  <a:moveTo>
                    <a:pt x="2616" y="0"/>
                  </a:moveTo>
                  <a:cubicBezTo>
                    <a:pt x="2680" y="0"/>
                    <a:pt x="2146" y="1422"/>
                    <a:pt x="292" y="5677"/>
                  </a:cubicBezTo>
                  <a:cubicBezTo>
                    <a:pt x="0" y="5385"/>
                    <a:pt x="2476" y="0"/>
                    <a:pt x="26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11C1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Shape 1108"/>
            <p:cNvSpPr/>
            <p:nvPr/>
          </p:nvSpPr>
          <p:spPr>
            <a:xfrm>
              <a:off x="364156" y="0"/>
              <a:ext cx="323996" cy="561175"/>
            </a:xfrm>
            <a:custGeom>
              <a:avLst/>
              <a:gdLst/>
              <a:ahLst/>
              <a:cxnLst/>
              <a:rect l="0" t="0" r="0" b="0"/>
              <a:pathLst>
                <a:path w="323996" h="561175">
                  <a:moveTo>
                    <a:pt x="161988" y="0"/>
                  </a:moveTo>
                  <a:lnTo>
                    <a:pt x="323996" y="7"/>
                  </a:lnTo>
                  <a:lnTo>
                    <a:pt x="323996" y="14783"/>
                  </a:lnTo>
                  <a:lnTo>
                    <a:pt x="170523" y="14783"/>
                  </a:lnTo>
                  <a:lnTo>
                    <a:pt x="17056" y="280581"/>
                  </a:lnTo>
                  <a:lnTo>
                    <a:pt x="170523" y="546392"/>
                  </a:lnTo>
                  <a:lnTo>
                    <a:pt x="323996" y="546392"/>
                  </a:lnTo>
                  <a:lnTo>
                    <a:pt x="323996" y="561175"/>
                  </a:lnTo>
                  <a:lnTo>
                    <a:pt x="161988" y="561175"/>
                  </a:lnTo>
                  <a:lnTo>
                    <a:pt x="0" y="280581"/>
                  </a:lnTo>
                  <a:lnTo>
                    <a:pt x="1619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AD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Shape 1109"/>
            <p:cNvSpPr/>
            <p:nvPr/>
          </p:nvSpPr>
          <p:spPr>
            <a:xfrm>
              <a:off x="688152" y="7"/>
              <a:ext cx="323996" cy="561168"/>
            </a:xfrm>
            <a:custGeom>
              <a:avLst/>
              <a:gdLst/>
              <a:ahLst/>
              <a:cxnLst/>
              <a:rect l="0" t="0" r="0" b="0"/>
              <a:pathLst>
                <a:path w="323996" h="561168">
                  <a:moveTo>
                    <a:pt x="0" y="0"/>
                  </a:moveTo>
                  <a:lnTo>
                    <a:pt x="161982" y="6"/>
                  </a:lnTo>
                  <a:lnTo>
                    <a:pt x="323996" y="280588"/>
                  </a:lnTo>
                  <a:lnTo>
                    <a:pt x="161982" y="561168"/>
                  </a:lnTo>
                  <a:lnTo>
                    <a:pt x="0" y="561168"/>
                  </a:lnTo>
                  <a:lnTo>
                    <a:pt x="0" y="546386"/>
                  </a:lnTo>
                  <a:lnTo>
                    <a:pt x="153448" y="546386"/>
                  </a:lnTo>
                  <a:lnTo>
                    <a:pt x="306940" y="280588"/>
                  </a:lnTo>
                  <a:lnTo>
                    <a:pt x="153448" y="14776"/>
                  </a:lnTo>
                  <a:lnTo>
                    <a:pt x="0" y="147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AD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7" name="Rectangle 1110"/>
            <p:cNvSpPr/>
            <p:nvPr/>
          </p:nvSpPr>
          <p:spPr>
            <a:xfrm>
              <a:off x="164011" y="166911"/>
              <a:ext cx="198841" cy="2034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rgbClr val="2C588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r>
                <a:rPr lang="uk-UA" b="1" dirty="0" smtClean="0">
                  <a:solidFill>
                    <a:srgbClr val="2C58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uk-U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1111"/>
            <p:cNvSpPr/>
            <p:nvPr/>
          </p:nvSpPr>
          <p:spPr>
            <a:xfrm>
              <a:off x="1138622" y="203118"/>
              <a:ext cx="2514064" cy="203414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 dirty="0" smtClean="0">
                  <a:solidFill>
                    <a:srgbClr val="0066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КОМПЕНСАЦІЯ 50 % ВАРТОСТІ</a:t>
              </a:r>
              <a:endParaRPr lang="uk-UA" sz="900" dirty="0">
                <a:solidFill>
                  <a:srgbClr val="0066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" y="4033737"/>
            <a:ext cx="6038272" cy="8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2382</Words>
  <Application>Microsoft Office PowerPoint</Application>
  <PresentationFormat>Экран (4:3)</PresentationFormat>
  <Paragraphs>225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Bookman Old Style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472</cp:revision>
  <cp:lastPrinted>2021-05-13T08:59:17Z</cp:lastPrinted>
  <dcterms:created xsi:type="dcterms:W3CDTF">2010-02-23T11:30:32Z</dcterms:created>
  <dcterms:modified xsi:type="dcterms:W3CDTF">2021-05-27T14:28:07Z</dcterms:modified>
</cp:coreProperties>
</file>