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handoutMasterIdLst>
    <p:handoutMasterId r:id="rId60"/>
  </p:handoutMasterIdLst>
  <p:sldIdLst>
    <p:sldId id="352" r:id="rId2"/>
    <p:sldId id="415" r:id="rId3"/>
    <p:sldId id="351" r:id="rId4"/>
    <p:sldId id="349" r:id="rId5"/>
    <p:sldId id="376" r:id="rId6"/>
    <p:sldId id="350" r:id="rId7"/>
    <p:sldId id="388" r:id="rId8"/>
    <p:sldId id="401" r:id="rId9"/>
    <p:sldId id="346" r:id="rId10"/>
    <p:sldId id="403" r:id="rId11"/>
    <p:sldId id="347" r:id="rId12"/>
    <p:sldId id="394" r:id="rId13"/>
    <p:sldId id="398" r:id="rId14"/>
    <p:sldId id="393" r:id="rId15"/>
    <p:sldId id="406" r:id="rId16"/>
    <p:sldId id="369" r:id="rId17"/>
    <p:sldId id="355" r:id="rId18"/>
    <p:sldId id="396" r:id="rId19"/>
    <p:sldId id="358" r:id="rId20"/>
    <p:sldId id="359" r:id="rId21"/>
    <p:sldId id="360" r:id="rId22"/>
    <p:sldId id="365" r:id="rId23"/>
    <p:sldId id="366" r:id="rId24"/>
    <p:sldId id="371" r:id="rId25"/>
    <p:sldId id="356" r:id="rId26"/>
    <p:sldId id="357" r:id="rId27"/>
    <p:sldId id="414" r:id="rId28"/>
    <p:sldId id="361" r:id="rId29"/>
    <p:sldId id="362" r:id="rId30"/>
    <p:sldId id="363" r:id="rId31"/>
    <p:sldId id="364" r:id="rId32"/>
    <p:sldId id="397" r:id="rId33"/>
    <p:sldId id="404" r:id="rId34"/>
    <p:sldId id="370" r:id="rId35"/>
    <p:sldId id="372" r:id="rId36"/>
    <p:sldId id="402" r:id="rId37"/>
    <p:sldId id="378" r:id="rId38"/>
    <p:sldId id="374" r:id="rId39"/>
    <p:sldId id="405" r:id="rId40"/>
    <p:sldId id="377" r:id="rId41"/>
    <p:sldId id="379" r:id="rId42"/>
    <p:sldId id="380" r:id="rId43"/>
    <p:sldId id="381" r:id="rId44"/>
    <p:sldId id="383" r:id="rId45"/>
    <p:sldId id="386" r:id="rId46"/>
    <p:sldId id="385" r:id="rId47"/>
    <p:sldId id="387" r:id="rId48"/>
    <p:sldId id="409" r:id="rId49"/>
    <p:sldId id="389" r:id="rId50"/>
    <p:sldId id="390" r:id="rId51"/>
    <p:sldId id="392" r:id="rId52"/>
    <p:sldId id="391" r:id="rId53"/>
    <p:sldId id="410" r:id="rId54"/>
    <p:sldId id="411" r:id="rId55"/>
    <p:sldId id="399" r:id="rId56"/>
    <p:sldId id="412" r:id="rId57"/>
    <p:sldId id="413" r:id="rId5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3F8697"/>
    <a:srgbClr val="417F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765" autoAdjust="0"/>
    <p:restoredTop sz="97854" autoAdjust="0"/>
  </p:normalViewPr>
  <p:slideViewPr>
    <p:cSldViewPr>
      <p:cViewPr>
        <p:scale>
          <a:sx n="71" d="100"/>
          <a:sy n="71" d="100"/>
        </p:scale>
        <p:origin x="-1716" y="-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318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&#1044;&#1077;&#1084;&#1086;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Chervonograd\&#1057;&#1045;&#1040;_&#1086;&#1073;&#1088;&#1086;&#1073;&#1082;&#1072;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Chervonograd\&#1044;&#1077;&#1084;&#1086;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Chervonograd\&#1044;&#1077;&#1084;&#1086;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K:\Projects\OTG_Strategies\AMR_Lviv%20Region\&#1044;&#1077;&#1084;&#1086;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Chervonograd\&#1044;&#1077;&#1084;&#1086;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Chervonograd\&#1044;&#1077;&#1084;&#1086;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K:\Projects\OTG_Strategies\AMR_Lviv%20Region\&#1044;&#1077;&#1084;&#1086;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Chervonograd\&#1044;&#1077;&#1084;&#1086;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K:\Projects\OTG_Strategies\AMR_Lviv%20Region\&#1044;&#1077;&#1084;&#1086;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Chervonograd\&#1044;&#1077;&#1084;&#1086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Chervonograd\&#1044;&#1077;&#1084;&#1086;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Chervonograd\&#1044;&#1077;&#1084;&#1086;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Chervonograd\&#1044;&#1077;&#1084;&#1086;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Chervonograd\&#1044;&#1077;&#1084;&#1086;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Chervonograd\&#1044;&#1077;&#1084;&#1086;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Chervonograd\&#1044;&#1077;&#1084;&#1086;.xlsx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Chervonograd\&#1044;&#1077;&#1084;&#1086;.xlsx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Chervonograd\&#1044;&#1077;&#1084;&#1086;.xlsx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Chervonograd\&#1044;&#1077;&#1084;&#1086;.xlsx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Chervonograd\&#1044;&#1077;&#1084;&#1086;.xlsx" TargetMode="Externa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Chervonograd\&#1044;&#1077;&#1084;&#1086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&#1044;&#1077;&#1084;&#1086;.xlsx" TargetMode="Externa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Chervonograd\&#1044;&#1077;&#1084;&#1086;.xlsx" TargetMode="External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Chervonograd\&#1044;&#1077;&#1084;&#1086;.xlsx" TargetMode="External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Chervonograd\&#1044;&#1077;&#1084;&#1086;.xlsx" TargetMode="External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Chervonograd\&#1044;&#1077;&#1084;&#1086;.xlsx" TargetMode="External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Chervonograd\&#1044;&#1077;&#1084;&#1086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&#1044;&#1077;&#1084;&#1086;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&#1044;&#1077;&#1084;&#1086;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&#1044;&#1077;&#1084;&#1086;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&#1044;&#1077;&#1084;&#1086;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K:\Projects\OTG_Strategies\AMR_Lviv%20Region\&#1044;&#1077;&#1084;&#1086;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&#1044;&#1077;&#1084;&#1086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Sheet3!$B$3</c:f>
              <c:strCache>
                <c:ptCount val="1"/>
                <c:pt idx="0">
                  <c:v>Дрогобич</c:v>
                </c:pt>
              </c:strCache>
            </c:strRef>
          </c:tx>
          <c:marker>
            <c:symbol val="none"/>
          </c:marker>
          <c:cat>
            <c:strRef>
              <c:f>Sheet3!$C$2:$AC$2</c:f>
              <c:strCache>
                <c:ptCount val="27"/>
                <c:pt idx="0">
                  <c:v>17.01.1939</c:v>
                </c:pt>
                <c:pt idx="1">
                  <c:v>15.01.1959</c:v>
                </c:pt>
                <c:pt idx="2">
                  <c:v>15.01.1970</c:v>
                </c:pt>
                <c:pt idx="3">
                  <c:v>17.01.1979</c:v>
                </c:pt>
                <c:pt idx="4">
                  <c:v>12.01.1989</c:v>
                </c:pt>
                <c:pt idx="5">
                  <c:v>1992</c:v>
                </c:pt>
                <c:pt idx="6">
                  <c:v>1998</c:v>
                </c:pt>
                <c:pt idx="7">
                  <c:v>05.12.2001</c:v>
                </c:pt>
                <c:pt idx="8">
                  <c:v>2003'</c:v>
                </c:pt>
                <c:pt idx="9">
                  <c:v>2004'</c:v>
                </c:pt>
                <c:pt idx="10">
                  <c:v>2005'</c:v>
                </c:pt>
                <c:pt idx="11">
                  <c:v>2006'</c:v>
                </c:pt>
                <c:pt idx="12">
                  <c:v>2007'</c:v>
                </c:pt>
                <c:pt idx="13">
                  <c:v>2008'</c:v>
                </c:pt>
                <c:pt idx="14">
                  <c:v>2009'</c:v>
                </c:pt>
                <c:pt idx="15">
                  <c:v>2010'</c:v>
                </c:pt>
                <c:pt idx="16">
                  <c:v>2011'</c:v>
                </c:pt>
                <c:pt idx="17">
                  <c:v>2012'</c:v>
                </c:pt>
                <c:pt idx="18">
                  <c:v>2013'</c:v>
                </c:pt>
                <c:pt idx="19">
                  <c:v>2014'</c:v>
                </c:pt>
                <c:pt idx="20">
                  <c:v>2015'</c:v>
                </c:pt>
                <c:pt idx="21">
                  <c:v>2016'</c:v>
                </c:pt>
                <c:pt idx="22">
                  <c:v>2017'</c:v>
                </c:pt>
                <c:pt idx="23">
                  <c:v>2018'</c:v>
                </c:pt>
                <c:pt idx="24">
                  <c:v>2019'</c:v>
                </c:pt>
                <c:pt idx="25">
                  <c:v>2020'</c:v>
                </c:pt>
                <c:pt idx="26">
                  <c:v>2021'</c:v>
                </c:pt>
              </c:strCache>
            </c:strRef>
          </c:cat>
          <c:val>
            <c:numRef>
              <c:f>Sheet3!$C$3:$AC$3</c:f>
              <c:numCache>
                <c:formatCode>General</c:formatCode>
                <c:ptCount val="27"/>
                <c:pt idx="0">
                  <c:v>37.200000000000003</c:v>
                </c:pt>
                <c:pt idx="1">
                  <c:v>42.145000000000003</c:v>
                </c:pt>
                <c:pt idx="2">
                  <c:v>56.048000000000002</c:v>
                </c:pt>
                <c:pt idx="3">
                  <c:v>65.998000000000005</c:v>
                </c:pt>
                <c:pt idx="4">
                  <c:v>77.570999999999998</c:v>
                </c:pt>
                <c:pt idx="5">
                  <c:v>80.099999999999994</c:v>
                </c:pt>
                <c:pt idx="6">
                  <c:v>80.400000000000006</c:v>
                </c:pt>
                <c:pt idx="7">
                  <c:v>79.119</c:v>
                </c:pt>
                <c:pt idx="8">
                  <c:v>78.826999999999998</c:v>
                </c:pt>
                <c:pt idx="9">
                  <c:v>78.635999999999996</c:v>
                </c:pt>
                <c:pt idx="10">
                  <c:v>78.594999999999999</c:v>
                </c:pt>
                <c:pt idx="11">
                  <c:v>78.575999999999993</c:v>
                </c:pt>
                <c:pt idx="12">
                  <c:v>78.697000000000003</c:v>
                </c:pt>
                <c:pt idx="13">
                  <c:v>78.596000000000004</c:v>
                </c:pt>
                <c:pt idx="14">
                  <c:v>78.418000000000006</c:v>
                </c:pt>
                <c:pt idx="15">
                  <c:v>78.024000000000001</c:v>
                </c:pt>
                <c:pt idx="16">
                  <c:v>77.623999999999995</c:v>
                </c:pt>
                <c:pt idx="17">
                  <c:v>77.141999999999996</c:v>
                </c:pt>
                <c:pt idx="18">
                  <c:v>77.08</c:v>
                </c:pt>
                <c:pt idx="19">
                  <c:v>76.866</c:v>
                </c:pt>
                <c:pt idx="20">
                  <c:v>76.795000000000002</c:v>
                </c:pt>
                <c:pt idx="21">
                  <c:v>76.686000000000007</c:v>
                </c:pt>
                <c:pt idx="22">
                  <c:v>76.701999999999998</c:v>
                </c:pt>
                <c:pt idx="23">
                  <c:v>76.375</c:v>
                </c:pt>
                <c:pt idx="24">
                  <c:v>76.043999999999997</c:v>
                </c:pt>
                <c:pt idx="25">
                  <c:v>75.396000000000001</c:v>
                </c:pt>
                <c:pt idx="26">
                  <c:v>74.61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Sheet3!$B$4</c:f>
              <c:strCache>
                <c:ptCount val="1"/>
                <c:pt idx="0">
                  <c:v>Самбір</c:v>
                </c:pt>
              </c:strCache>
            </c:strRef>
          </c:tx>
          <c:marker>
            <c:symbol val="none"/>
          </c:marker>
          <c:cat>
            <c:strRef>
              <c:f>Sheet3!$C$2:$AC$2</c:f>
              <c:strCache>
                <c:ptCount val="27"/>
                <c:pt idx="0">
                  <c:v>17.01.1939</c:v>
                </c:pt>
                <c:pt idx="1">
                  <c:v>15.01.1959</c:v>
                </c:pt>
                <c:pt idx="2">
                  <c:v>15.01.1970</c:v>
                </c:pt>
                <c:pt idx="3">
                  <c:v>17.01.1979</c:v>
                </c:pt>
                <c:pt idx="4">
                  <c:v>12.01.1989</c:v>
                </c:pt>
                <c:pt idx="5">
                  <c:v>1992</c:v>
                </c:pt>
                <c:pt idx="6">
                  <c:v>1998</c:v>
                </c:pt>
                <c:pt idx="7">
                  <c:v>05.12.2001</c:v>
                </c:pt>
                <c:pt idx="8">
                  <c:v>2003'</c:v>
                </c:pt>
                <c:pt idx="9">
                  <c:v>2004'</c:v>
                </c:pt>
                <c:pt idx="10">
                  <c:v>2005'</c:v>
                </c:pt>
                <c:pt idx="11">
                  <c:v>2006'</c:v>
                </c:pt>
                <c:pt idx="12">
                  <c:v>2007'</c:v>
                </c:pt>
                <c:pt idx="13">
                  <c:v>2008'</c:v>
                </c:pt>
                <c:pt idx="14">
                  <c:v>2009'</c:v>
                </c:pt>
                <c:pt idx="15">
                  <c:v>2010'</c:v>
                </c:pt>
                <c:pt idx="16">
                  <c:v>2011'</c:v>
                </c:pt>
                <c:pt idx="17">
                  <c:v>2012'</c:v>
                </c:pt>
                <c:pt idx="18">
                  <c:v>2013'</c:v>
                </c:pt>
                <c:pt idx="19">
                  <c:v>2014'</c:v>
                </c:pt>
                <c:pt idx="20">
                  <c:v>2015'</c:v>
                </c:pt>
                <c:pt idx="21">
                  <c:v>2016'</c:v>
                </c:pt>
                <c:pt idx="22">
                  <c:v>2017'</c:v>
                </c:pt>
                <c:pt idx="23">
                  <c:v>2018'</c:v>
                </c:pt>
                <c:pt idx="24">
                  <c:v>2019'</c:v>
                </c:pt>
                <c:pt idx="25">
                  <c:v>2020'</c:v>
                </c:pt>
                <c:pt idx="26">
                  <c:v>2021'</c:v>
                </c:pt>
              </c:strCache>
            </c:strRef>
          </c:cat>
          <c:val>
            <c:numRef>
              <c:f>Sheet3!$C$4:$AC$4</c:f>
              <c:numCache>
                <c:formatCode>General</c:formatCode>
                <c:ptCount val="27"/>
                <c:pt idx="0">
                  <c:v>23.2</c:v>
                </c:pt>
                <c:pt idx="1">
                  <c:v>23.649000000000001</c:v>
                </c:pt>
                <c:pt idx="2">
                  <c:v>29.253</c:v>
                </c:pt>
                <c:pt idx="3">
                  <c:v>33.868000000000002</c:v>
                </c:pt>
                <c:pt idx="4">
                  <c:v>40.354999999999997</c:v>
                </c:pt>
                <c:pt idx="5">
                  <c:v>41.5</c:v>
                </c:pt>
                <c:pt idx="6">
                  <c:v>40.4</c:v>
                </c:pt>
                <c:pt idx="7">
                  <c:v>36.555999999999997</c:v>
                </c:pt>
                <c:pt idx="8">
                  <c:v>36.109000000000002</c:v>
                </c:pt>
                <c:pt idx="9">
                  <c:v>35.822000000000003</c:v>
                </c:pt>
                <c:pt idx="10">
                  <c:v>35.478999999999999</c:v>
                </c:pt>
                <c:pt idx="11">
                  <c:v>35.204999999999998</c:v>
                </c:pt>
                <c:pt idx="12">
                  <c:v>34.927</c:v>
                </c:pt>
                <c:pt idx="13">
                  <c:v>34.896999999999998</c:v>
                </c:pt>
                <c:pt idx="14">
                  <c:v>34.94</c:v>
                </c:pt>
                <c:pt idx="15">
                  <c:v>35.043999999999997</c:v>
                </c:pt>
                <c:pt idx="16">
                  <c:v>35.054000000000002</c:v>
                </c:pt>
                <c:pt idx="17">
                  <c:v>34.994999999999997</c:v>
                </c:pt>
                <c:pt idx="18">
                  <c:v>34.899000000000001</c:v>
                </c:pt>
                <c:pt idx="19">
                  <c:v>34.878999999999998</c:v>
                </c:pt>
                <c:pt idx="20">
                  <c:v>35.063000000000002</c:v>
                </c:pt>
                <c:pt idx="21">
                  <c:v>35.026000000000003</c:v>
                </c:pt>
                <c:pt idx="22">
                  <c:v>34.969000000000001</c:v>
                </c:pt>
                <c:pt idx="23">
                  <c:v>34.859000000000002</c:v>
                </c:pt>
                <c:pt idx="24">
                  <c:v>34.823</c:v>
                </c:pt>
                <c:pt idx="25">
                  <c:v>34.695</c:v>
                </c:pt>
                <c:pt idx="26">
                  <c:v>34.444000000000003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Sheet3!$B$5</c:f>
              <c:strCache>
                <c:ptCount val="1"/>
                <c:pt idx="0">
                  <c:v>Новий Розділ</c:v>
                </c:pt>
              </c:strCache>
            </c:strRef>
          </c:tx>
          <c:marker>
            <c:symbol val="none"/>
          </c:marker>
          <c:cat>
            <c:strRef>
              <c:f>Sheet3!$C$2:$AC$2</c:f>
              <c:strCache>
                <c:ptCount val="27"/>
                <c:pt idx="0">
                  <c:v>17.01.1939</c:v>
                </c:pt>
                <c:pt idx="1">
                  <c:v>15.01.1959</c:v>
                </c:pt>
                <c:pt idx="2">
                  <c:v>15.01.1970</c:v>
                </c:pt>
                <c:pt idx="3">
                  <c:v>17.01.1979</c:v>
                </c:pt>
                <c:pt idx="4">
                  <c:v>12.01.1989</c:v>
                </c:pt>
                <c:pt idx="5">
                  <c:v>1992</c:v>
                </c:pt>
                <c:pt idx="6">
                  <c:v>1998</c:v>
                </c:pt>
                <c:pt idx="7">
                  <c:v>05.12.2001</c:v>
                </c:pt>
                <c:pt idx="8">
                  <c:v>2003'</c:v>
                </c:pt>
                <c:pt idx="9">
                  <c:v>2004'</c:v>
                </c:pt>
                <c:pt idx="10">
                  <c:v>2005'</c:v>
                </c:pt>
                <c:pt idx="11">
                  <c:v>2006'</c:v>
                </c:pt>
                <c:pt idx="12">
                  <c:v>2007'</c:v>
                </c:pt>
                <c:pt idx="13">
                  <c:v>2008'</c:v>
                </c:pt>
                <c:pt idx="14">
                  <c:v>2009'</c:v>
                </c:pt>
                <c:pt idx="15">
                  <c:v>2010'</c:v>
                </c:pt>
                <c:pt idx="16">
                  <c:v>2011'</c:v>
                </c:pt>
                <c:pt idx="17">
                  <c:v>2012'</c:v>
                </c:pt>
                <c:pt idx="18">
                  <c:v>2013'</c:v>
                </c:pt>
                <c:pt idx="19">
                  <c:v>2014'</c:v>
                </c:pt>
                <c:pt idx="20">
                  <c:v>2015'</c:v>
                </c:pt>
                <c:pt idx="21">
                  <c:v>2016'</c:v>
                </c:pt>
                <c:pt idx="22">
                  <c:v>2017'</c:v>
                </c:pt>
                <c:pt idx="23">
                  <c:v>2018'</c:v>
                </c:pt>
                <c:pt idx="24">
                  <c:v>2019'</c:v>
                </c:pt>
                <c:pt idx="25">
                  <c:v>2020'</c:v>
                </c:pt>
                <c:pt idx="26">
                  <c:v>2021'</c:v>
                </c:pt>
              </c:strCache>
            </c:strRef>
          </c:cat>
          <c:val>
            <c:numRef>
              <c:f>Sheet3!$C$5:$AC$5</c:f>
              <c:numCache>
                <c:formatCode>General</c:formatCode>
                <c:ptCount val="27"/>
                <c:pt idx="1">
                  <c:v>2.7480000000000002</c:v>
                </c:pt>
                <c:pt idx="2">
                  <c:v>14.318</c:v>
                </c:pt>
                <c:pt idx="3">
                  <c:v>22.077000000000002</c:v>
                </c:pt>
                <c:pt idx="4">
                  <c:v>29.158999999999999</c:v>
                </c:pt>
                <c:pt idx="5">
                  <c:v>30.6</c:v>
                </c:pt>
                <c:pt idx="6">
                  <c:v>30</c:v>
                </c:pt>
                <c:pt idx="7">
                  <c:v>28.227</c:v>
                </c:pt>
                <c:pt idx="8">
                  <c:v>27.72</c:v>
                </c:pt>
                <c:pt idx="9">
                  <c:v>27.395</c:v>
                </c:pt>
                <c:pt idx="10">
                  <c:v>27.513999999999999</c:v>
                </c:pt>
                <c:pt idx="11">
                  <c:v>27.613</c:v>
                </c:pt>
                <c:pt idx="12">
                  <c:v>27.83</c:v>
                </c:pt>
                <c:pt idx="13">
                  <c:v>27.954000000000001</c:v>
                </c:pt>
                <c:pt idx="14">
                  <c:v>28.177</c:v>
                </c:pt>
                <c:pt idx="15">
                  <c:v>28.462</c:v>
                </c:pt>
                <c:pt idx="16">
                  <c:v>28.553999999999998</c:v>
                </c:pt>
                <c:pt idx="17">
                  <c:v>28.765000000000001</c:v>
                </c:pt>
                <c:pt idx="18">
                  <c:v>28.797000000000001</c:v>
                </c:pt>
                <c:pt idx="19">
                  <c:v>28.875</c:v>
                </c:pt>
                <c:pt idx="20">
                  <c:v>28.803000000000001</c:v>
                </c:pt>
                <c:pt idx="21">
                  <c:v>28.745999999999999</c:v>
                </c:pt>
                <c:pt idx="22">
                  <c:v>28.773</c:v>
                </c:pt>
                <c:pt idx="23">
                  <c:v>28.687000000000001</c:v>
                </c:pt>
                <c:pt idx="24">
                  <c:v>28.53</c:v>
                </c:pt>
                <c:pt idx="25">
                  <c:v>28.303999999999998</c:v>
                </c:pt>
                <c:pt idx="26">
                  <c:v>28.081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Sheet3!$B$6</c:f>
              <c:strCache>
                <c:ptCount val="1"/>
                <c:pt idx="0">
                  <c:v>Червоноград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strRef>
              <c:f>Sheet3!$C$2:$AC$2</c:f>
              <c:strCache>
                <c:ptCount val="27"/>
                <c:pt idx="0">
                  <c:v>17.01.1939</c:v>
                </c:pt>
                <c:pt idx="1">
                  <c:v>15.01.1959</c:v>
                </c:pt>
                <c:pt idx="2">
                  <c:v>15.01.1970</c:v>
                </c:pt>
                <c:pt idx="3">
                  <c:v>17.01.1979</c:v>
                </c:pt>
                <c:pt idx="4">
                  <c:v>12.01.1989</c:v>
                </c:pt>
                <c:pt idx="5">
                  <c:v>1992</c:v>
                </c:pt>
                <c:pt idx="6">
                  <c:v>1998</c:v>
                </c:pt>
                <c:pt idx="7">
                  <c:v>05.12.2001</c:v>
                </c:pt>
                <c:pt idx="8">
                  <c:v>2003'</c:v>
                </c:pt>
                <c:pt idx="9">
                  <c:v>2004'</c:v>
                </c:pt>
                <c:pt idx="10">
                  <c:v>2005'</c:v>
                </c:pt>
                <c:pt idx="11">
                  <c:v>2006'</c:v>
                </c:pt>
                <c:pt idx="12">
                  <c:v>2007'</c:v>
                </c:pt>
                <c:pt idx="13">
                  <c:v>2008'</c:v>
                </c:pt>
                <c:pt idx="14">
                  <c:v>2009'</c:v>
                </c:pt>
                <c:pt idx="15">
                  <c:v>2010'</c:v>
                </c:pt>
                <c:pt idx="16">
                  <c:v>2011'</c:v>
                </c:pt>
                <c:pt idx="17">
                  <c:v>2012'</c:v>
                </c:pt>
                <c:pt idx="18">
                  <c:v>2013'</c:v>
                </c:pt>
                <c:pt idx="19">
                  <c:v>2014'</c:v>
                </c:pt>
                <c:pt idx="20">
                  <c:v>2015'</c:v>
                </c:pt>
                <c:pt idx="21">
                  <c:v>2016'</c:v>
                </c:pt>
                <c:pt idx="22">
                  <c:v>2017'</c:v>
                </c:pt>
                <c:pt idx="23">
                  <c:v>2018'</c:v>
                </c:pt>
                <c:pt idx="24">
                  <c:v>2019'</c:v>
                </c:pt>
                <c:pt idx="25">
                  <c:v>2020'</c:v>
                </c:pt>
                <c:pt idx="26">
                  <c:v>2021'</c:v>
                </c:pt>
              </c:strCache>
            </c:strRef>
          </c:cat>
          <c:val>
            <c:numRef>
              <c:f>Sheet3!$C$6:$AC$6</c:f>
              <c:numCache>
                <c:formatCode>General</c:formatCode>
                <c:ptCount val="27"/>
                <c:pt idx="0">
                  <c:v>1.8</c:v>
                </c:pt>
                <c:pt idx="1">
                  <c:v>12.241</c:v>
                </c:pt>
                <c:pt idx="2">
                  <c:v>44.008000000000003</c:v>
                </c:pt>
                <c:pt idx="3">
                  <c:v>54.920999999999999</c:v>
                </c:pt>
                <c:pt idx="4">
                  <c:v>72.046999999999997</c:v>
                </c:pt>
                <c:pt idx="5">
                  <c:v>75.2</c:v>
                </c:pt>
                <c:pt idx="6">
                  <c:v>75.3</c:v>
                </c:pt>
                <c:pt idx="7">
                  <c:v>70.567999999999998</c:v>
                </c:pt>
                <c:pt idx="8">
                  <c:v>70.055999999999997</c:v>
                </c:pt>
                <c:pt idx="9">
                  <c:v>69.751000000000005</c:v>
                </c:pt>
                <c:pt idx="10">
                  <c:v>69.436000000000007</c:v>
                </c:pt>
                <c:pt idx="11">
                  <c:v>69.085999999999999</c:v>
                </c:pt>
                <c:pt idx="12">
                  <c:v>68.744</c:v>
                </c:pt>
                <c:pt idx="13">
                  <c:v>68.620999999999995</c:v>
                </c:pt>
                <c:pt idx="14">
                  <c:v>68.507999999999996</c:v>
                </c:pt>
                <c:pt idx="15">
                  <c:v>68.463999999999999</c:v>
                </c:pt>
                <c:pt idx="16">
                  <c:v>68.308000000000007</c:v>
                </c:pt>
                <c:pt idx="17">
                  <c:v>68.245999999999995</c:v>
                </c:pt>
                <c:pt idx="18">
                  <c:v>68</c:v>
                </c:pt>
                <c:pt idx="19">
                  <c:v>67.992999999999995</c:v>
                </c:pt>
                <c:pt idx="20">
                  <c:v>67.863</c:v>
                </c:pt>
                <c:pt idx="21">
                  <c:v>67.492000000000004</c:v>
                </c:pt>
                <c:pt idx="22">
                  <c:v>67.222999999999999</c:v>
                </c:pt>
                <c:pt idx="23">
                  <c:v>66.885999999999996</c:v>
                </c:pt>
                <c:pt idx="24">
                  <c:v>66.504000000000005</c:v>
                </c:pt>
                <c:pt idx="25">
                  <c:v>65.870999999999995</c:v>
                </c:pt>
                <c:pt idx="26">
                  <c:v>65.180000000000007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Sheet3!$B$7</c:f>
              <c:strCache>
                <c:ptCount val="1"/>
                <c:pt idx="0">
                  <c:v>Нововолинськ</c:v>
                </c:pt>
              </c:strCache>
            </c:strRef>
          </c:tx>
          <c:marker>
            <c:symbol val="none"/>
          </c:marker>
          <c:cat>
            <c:strRef>
              <c:f>Sheet3!$C$2:$AC$2</c:f>
              <c:strCache>
                <c:ptCount val="27"/>
                <c:pt idx="0">
                  <c:v>17.01.1939</c:v>
                </c:pt>
                <c:pt idx="1">
                  <c:v>15.01.1959</c:v>
                </c:pt>
                <c:pt idx="2">
                  <c:v>15.01.1970</c:v>
                </c:pt>
                <c:pt idx="3">
                  <c:v>17.01.1979</c:v>
                </c:pt>
                <c:pt idx="4">
                  <c:v>12.01.1989</c:v>
                </c:pt>
                <c:pt idx="5">
                  <c:v>1992</c:v>
                </c:pt>
                <c:pt idx="6">
                  <c:v>1998</c:v>
                </c:pt>
                <c:pt idx="7">
                  <c:v>05.12.2001</c:v>
                </c:pt>
                <c:pt idx="8">
                  <c:v>2003'</c:v>
                </c:pt>
                <c:pt idx="9">
                  <c:v>2004'</c:v>
                </c:pt>
                <c:pt idx="10">
                  <c:v>2005'</c:v>
                </c:pt>
                <c:pt idx="11">
                  <c:v>2006'</c:v>
                </c:pt>
                <c:pt idx="12">
                  <c:v>2007'</c:v>
                </c:pt>
                <c:pt idx="13">
                  <c:v>2008'</c:v>
                </c:pt>
                <c:pt idx="14">
                  <c:v>2009'</c:v>
                </c:pt>
                <c:pt idx="15">
                  <c:v>2010'</c:v>
                </c:pt>
                <c:pt idx="16">
                  <c:v>2011'</c:v>
                </c:pt>
                <c:pt idx="17">
                  <c:v>2012'</c:v>
                </c:pt>
                <c:pt idx="18">
                  <c:v>2013'</c:v>
                </c:pt>
                <c:pt idx="19">
                  <c:v>2014'</c:v>
                </c:pt>
                <c:pt idx="20">
                  <c:v>2015'</c:v>
                </c:pt>
                <c:pt idx="21">
                  <c:v>2016'</c:v>
                </c:pt>
                <c:pt idx="22">
                  <c:v>2017'</c:v>
                </c:pt>
                <c:pt idx="23">
                  <c:v>2018'</c:v>
                </c:pt>
                <c:pt idx="24">
                  <c:v>2019'</c:v>
                </c:pt>
                <c:pt idx="25">
                  <c:v>2020'</c:v>
                </c:pt>
                <c:pt idx="26">
                  <c:v>2021'</c:v>
                </c:pt>
              </c:strCache>
            </c:strRef>
          </c:cat>
          <c:val>
            <c:numRef>
              <c:f>Sheet3!$C$7:$AC$7</c:f>
              <c:numCache>
                <c:formatCode>General</c:formatCode>
                <c:ptCount val="27"/>
                <c:pt idx="1">
                  <c:v>23.895</c:v>
                </c:pt>
                <c:pt idx="2">
                  <c:v>41.186999999999998</c:v>
                </c:pt>
                <c:pt idx="3">
                  <c:v>46.006999999999998</c:v>
                </c:pt>
                <c:pt idx="4">
                  <c:v>55.170999999999999</c:v>
                </c:pt>
                <c:pt idx="5">
                  <c:v>56.9</c:v>
                </c:pt>
                <c:pt idx="6">
                  <c:v>54.8</c:v>
                </c:pt>
                <c:pt idx="7">
                  <c:v>53.838000000000001</c:v>
                </c:pt>
                <c:pt idx="8">
                  <c:v>53.454999999999998</c:v>
                </c:pt>
                <c:pt idx="9">
                  <c:v>53.322000000000003</c:v>
                </c:pt>
                <c:pt idx="10">
                  <c:v>53.189</c:v>
                </c:pt>
                <c:pt idx="11">
                  <c:v>52.811999999999998</c:v>
                </c:pt>
                <c:pt idx="12">
                  <c:v>52.637</c:v>
                </c:pt>
                <c:pt idx="13">
                  <c:v>52.561999999999998</c:v>
                </c:pt>
                <c:pt idx="14">
                  <c:v>52.756</c:v>
                </c:pt>
                <c:pt idx="15">
                  <c:v>52.905000000000001</c:v>
                </c:pt>
                <c:pt idx="16">
                  <c:v>53.052</c:v>
                </c:pt>
                <c:pt idx="17">
                  <c:v>53.179000000000002</c:v>
                </c:pt>
                <c:pt idx="18">
                  <c:v>53.198999999999998</c:v>
                </c:pt>
                <c:pt idx="19">
                  <c:v>53.298000000000002</c:v>
                </c:pt>
                <c:pt idx="20">
                  <c:v>53.249000000000002</c:v>
                </c:pt>
                <c:pt idx="21">
                  <c:v>52.97</c:v>
                </c:pt>
                <c:pt idx="22">
                  <c:v>52.624000000000002</c:v>
                </c:pt>
                <c:pt idx="23">
                  <c:v>52.188000000000002</c:v>
                </c:pt>
                <c:pt idx="24">
                  <c:v>51.564</c:v>
                </c:pt>
                <c:pt idx="25">
                  <c:v>51.01</c:v>
                </c:pt>
                <c:pt idx="26">
                  <c:v>50.417000000000002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6188544"/>
        <c:axId val="67150400"/>
      </c:lineChart>
      <c:catAx>
        <c:axId val="86188544"/>
        <c:scaling>
          <c:orientation val="minMax"/>
        </c:scaling>
        <c:delete val="0"/>
        <c:axPos val="b"/>
        <c:majorTickMark val="out"/>
        <c:minorTickMark val="none"/>
        <c:tickLblPos val="nextTo"/>
        <c:crossAx val="67150400"/>
        <c:crosses val="autoZero"/>
        <c:auto val="1"/>
        <c:lblAlgn val="ctr"/>
        <c:lblOffset val="100"/>
        <c:noMultiLvlLbl val="0"/>
      </c:catAx>
      <c:valAx>
        <c:axId val="671504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uk-UA"/>
          </a:p>
        </c:txPr>
        <c:crossAx val="86188544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400" baseline="0"/>
          </a:pPr>
          <a:endParaRPr lang="uk-UA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'Демографія зайнятість'!$B$120</c:f>
              <c:strCache>
                <c:ptCount val="1"/>
                <c:pt idx="0">
                  <c:v>Червоноградська міська рада</c:v>
                </c:pt>
              </c:strCache>
            </c:strRef>
          </c:tx>
          <c:spPr>
            <a:ln w="76200"/>
          </c:spPr>
          <c:marker>
            <c:symbol val="none"/>
          </c:marker>
          <c:cat>
            <c:numRef>
              <c:f>'Демографія зайнятість'!$C$119:$O$119</c:f>
              <c:numCache>
                <c:formatCode>General</c:formatCode>
                <c:ptCount val="1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</c:numCache>
            </c:numRef>
          </c:cat>
          <c:val>
            <c:numRef>
              <c:f>'Демографія зайнятість'!$C$120:$O$120</c:f>
              <c:numCache>
                <c:formatCode>0.00</c:formatCode>
                <c:ptCount val="13"/>
                <c:pt idx="0">
                  <c:v>82.066999999999993</c:v>
                </c:pt>
                <c:pt idx="1">
                  <c:v>81.671000000000006</c:v>
                </c:pt>
                <c:pt idx="2">
                  <c:v>81.356999999999999</c:v>
                </c:pt>
                <c:pt idx="3">
                  <c:v>80.930000000000007</c:v>
                </c:pt>
                <c:pt idx="4">
                  <c:v>80.421000000000006</c:v>
                </c:pt>
                <c:pt idx="5">
                  <c:v>78.775999999999996</c:v>
                </c:pt>
                <c:pt idx="6">
                  <c:v>78.807133333333297</c:v>
                </c:pt>
                <c:pt idx="7">
                  <c:v>78.217647619047597</c:v>
                </c:pt>
                <c:pt idx="8">
                  <c:v>77.628161904761896</c:v>
                </c:pt>
                <c:pt idx="9">
                  <c:v>77.038676190476195</c:v>
                </c:pt>
                <c:pt idx="10">
                  <c:v>76.449190476190495</c:v>
                </c:pt>
                <c:pt idx="11">
                  <c:v>75.859704761904794</c:v>
                </c:pt>
                <c:pt idx="12">
                  <c:v>75.270219047619094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/>
        <c:marker val="1"/>
        <c:smooth val="0"/>
        <c:axId val="1354752"/>
        <c:axId val="83877184"/>
      </c:lineChart>
      <c:catAx>
        <c:axId val="1354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83877184"/>
        <c:crosses val="autoZero"/>
        <c:auto val="1"/>
        <c:lblAlgn val="ctr"/>
        <c:lblOffset val="100"/>
        <c:noMultiLvlLbl val="0"/>
      </c:catAx>
      <c:valAx>
        <c:axId val="83877184"/>
        <c:scaling>
          <c:orientation val="minMax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crossAx val="1354752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500" baseline="0"/>
      </a:pPr>
      <a:endParaRPr lang="uk-UA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1"/>
          <c:tx>
            <c:strRef>
              <c:f>'Демографія зайнятість'!$B$88</c:f>
              <c:strCache>
                <c:ptCount val="1"/>
                <c:pt idx="0">
                  <c:v>Червоноград (міськрада)</c:v>
                </c:pt>
              </c:strCache>
            </c:strRef>
          </c:tx>
          <c:spPr>
            <a:ln w="76200"/>
          </c:spPr>
          <c:marker>
            <c:symbol val="none"/>
          </c:marker>
          <c:cat>
            <c:numRef>
              <c:f>'Демографія зайнятість'!$C$86:$J$86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'Демографія зайнятість'!$C$88:$J$88</c:f>
              <c:numCache>
                <c:formatCode>General</c:formatCode>
                <c:ptCount val="8"/>
                <c:pt idx="0">
                  <c:v>16248</c:v>
                </c:pt>
                <c:pt idx="1">
                  <c:v>15770</c:v>
                </c:pt>
                <c:pt idx="2">
                  <c:v>14421</c:v>
                </c:pt>
                <c:pt idx="3">
                  <c:v>14599</c:v>
                </c:pt>
                <c:pt idx="4">
                  <c:v>13552</c:v>
                </c:pt>
                <c:pt idx="5">
                  <c:v>12579</c:v>
                </c:pt>
                <c:pt idx="6">
                  <c:v>12062</c:v>
                </c:pt>
                <c:pt idx="7">
                  <c:v>11166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'Демографія зайнятість'!$B$89</c:f>
              <c:strCache>
                <c:ptCount val="1"/>
                <c:pt idx="0">
                  <c:v>м. Самбір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'Демографія зайнятість'!$C$86:$J$86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'Демографія зайнятість'!$C$89:$J$89</c:f>
              <c:numCache>
                <c:formatCode>General</c:formatCode>
                <c:ptCount val="8"/>
                <c:pt idx="0">
                  <c:v>8730</c:v>
                </c:pt>
                <c:pt idx="1">
                  <c:v>8509</c:v>
                </c:pt>
                <c:pt idx="2">
                  <c:v>7706</c:v>
                </c:pt>
                <c:pt idx="3">
                  <c:v>7801</c:v>
                </c:pt>
                <c:pt idx="4">
                  <c:v>6919</c:v>
                </c:pt>
                <c:pt idx="5">
                  <c:v>6312</c:v>
                </c:pt>
                <c:pt idx="6">
                  <c:v>6135</c:v>
                </c:pt>
                <c:pt idx="7">
                  <c:v>6228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'Демографія зайнятість'!$B$90</c:f>
              <c:strCache>
                <c:ptCount val="1"/>
                <c:pt idx="0">
                  <c:v>Дрогобич (міськрада)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'Демографія зайнятість'!$C$86:$J$86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'Демографія зайнятість'!$C$90:$J$90</c:f>
              <c:numCache>
                <c:formatCode>General</c:formatCode>
                <c:ptCount val="8"/>
                <c:pt idx="0">
                  <c:v>18521</c:v>
                </c:pt>
                <c:pt idx="1">
                  <c:v>17697</c:v>
                </c:pt>
                <c:pt idx="2">
                  <c:v>16205</c:v>
                </c:pt>
                <c:pt idx="3">
                  <c:v>16424</c:v>
                </c:pt>
                <c:pt idx="4">
                  <c:v>16350</c:v>
                </c:pt>
                <c:pt idx="5">
                  <c:v>14904</c:v>
                </c:pt>
                <c:pt idx="6">
                  <c:v>14118</c:v>
                </c:pt>
                <c:pt idx="7">
                  <c:v>11692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8712704"/>
        <c:axId val="88972032"/>
      </c:lineChart>
      <c:lineChart>
        <c:grouping val="standard"/>
        <c:varyColors val="0"/>
        <c:ser>
          <c:idx val="0"/>
          <c:order val="0"/>
          <c:tx>
            <c:strRef>
              <c:f>'Демографія зайнятість'!$B$87</c:f>
              <c:strCache>
                <c:ptCount val="1"/>
                <c:pt idx="0">
                  <c:v>Львівська область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'Демографія зайнятість'!$C$86:$J$86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'Демографія зайнятість'!$C$87:$J$87</c:f>
              <c:numCache>
                <c:formatCode>General</c:formatCode>
                <c:ptCount val="8"/>
                <c:pt idx="0">
                  <c:v>516382</c:v>
                </c:pt>
                <c:pt idx="1">
                  <c:v>502710</c:v>
                </c:pt>
                <c:pt idx="2">
                  <c:v>483064</c:v>
                </c:pt>
                <c:pt idx="3">
                  <c:v>473867</c:v>
                </c:pt>
                <c:pt idx="4">
                  <c:v>467109</c:v>
                </c:pt>
                <c:pt idx="5">
                  <c:v>474083</c:v>
                </c:pt>
                <c:pt idx="6">
                  <c:v>471596</c:v>
                </c:pt>
                <c:pt idx="7">
                  <c:v>470747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8714240"/>
        <c:axId val="88972608"/>
      </c:lineChart>
      <c:catAx>
        <c:axId val="88712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88972032"/>
        <c:crosses val="autoZero"/>
        <c:auto val="1"/>
        <c:lblAlgn val="ctr"/>
        <c:lblOffset val="100"/>
        <c:noMultiLvlLbl val="0"/>
      </c:catAx>
      <c:valAx>
        <c:axId val="88972032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88712704"/>
        <c:crosses val="autoZero"/>
        <c:crossBetween val="between"/>
      </c:valAx>
      <c:valAx>
        <c:axId val="88972608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88714240"/>
        <c:crosses val="max"/>
        <c:crossBetween val="between"/>
      </c:valAx>
      <c:catAx>
        <c:axId val="8871424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8972608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 baseline="0"/>
      </a:pPr>
      <a:endParaRPr lang="uk-UA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'Демографія зайнятість'!$B$102</c:f>
              <c:strCache>
                <c:ptCount val="1"/>
                <c:pt idx="0">
                  <c:v>Червоноград (міськрада)</c:v>
                </c:pt>
              </c:strCache>
            </c:strRef>
          </c:tx>
          <c:spPr>
            <a:ln w="63500"/>
          </c:spPr>
          <c:marker>
            <c:symbol val="none"/>
          </c:marker>
          <c:cat>
            <c:numRef>
              <c:f>'Демографія зайнятість'!$C$101:$Q$101</c:f>
              <c:numCache>
                <c:formatCode>General</c:formatCode>
                <c:ptCount val="1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  <c:pt idx="12">
                  <c:v>2025</c:v>
                </c:pt>
                <c:pt idx="13">
                  <c:v>2026</c:v>
                </c:pt>
                <c:pt idx="14">
                  <c:v>2027</c:v>
                </c:pt>
              </c:numCache>
            </c:numRef>
          </c:cat>
          <c:val>
            <c:numRef>
              <c:f>'Демографія зайнятість'!$C$102:$Q$102</c:f>
              <c:numCache>
                <c:formatCode>General</c:formatCode>
                <c:ptCount val="15"/>
                <c:pt idx="0">
                  <c:v>16248</c:v>
                </c:pt>
                <c:pt idx="1">
                  <c:v>15770</c:v>
                </c:pt>
                <c:pt idx="2">
                  <c:v>14421</c:v>
                </c:pt>
                <c:pt idx="3">
                  <c:v>14599</c:v>
                </c:pt>
                <c:pt idx="4">
                  <c:v>13552</c:v>
                </c:pt>
                <c:pt idx="5">
                  <c:v>12579</c:v>
                </c:pt>
                <c:pt idx="6">
                  <c:v>12062</c:v>
                </c:pt>
                <c:pt idx="7">
                  <c:v>11166</c:v>
                </c:pt>
                <c:pt idx="8">
                  <c:v>10548.535714285699</c:v>
                </c:pt>
                <c:pt idx="9">
                  <c:v>9826.0714285714294</c:v>
                </c:pt>
                <c:pt idx="10">
                  <c:v>9103.6071428571395</c:v>
                </c:pt>
                <c:pt idx="11">
                  <c:v>8381.1428571428605</c:v>
                </c:pt>
                <c:pt idx="12">
                  <c:v>7658.6785714285697</c:v>
                </c:pt>
                <c:pt idx="13">
                  <c:v>6936.2142857142899</c:v>
                </c:pt>
                <c:pt idx="14">
                  <c:v>6213.75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9142784"/>
        <c:axId val="88803008"/>
      </c:lineChart>
      <c:catAx>
        <c:axId val="891427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88803008"/>
        <c:crosses val="autoZero"/>
        <c:auto val="1"/>
        <c:lblAlgn val="ctr"/>
        <c:lblOffset val="100"/>
        <c:noMultiLvlLbl val="0"/>
      </c:catAx>
      <c:valAx>
        <c:axId val="888030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9142784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 baseline="0"/>
      </a:pPr>
      <a:endParaRPr lang="uk-UA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'Демографія зайнятість'!$B$78</c:f>
              <c:strCache>
                <c:ptCount val="1"/>
                <c:pt idx="0">
                  <c:v>Дрогобич (міськрада)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'Демографія зайнятість'!$C$77:$J$77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'Демографія зайнятість'!$C$78:$J$78</c:f>
              <c:numCache>
                <c:formatCode>General</c:formatCode>
                <c:ptCount val="8"/>
                <c:pt idx="0">
                  <c:v>2295.88</c:v>
                </c:pt>
                <c:pt idx="1">
                  <c:v>2470.9499999999998</c:v>
                </c:pt>
                <c:pt idx="2">
                  <c:v>2953.49</c:v>
                </c:pt>
                <c:pt idx="3">
                  <c:v>3548.97</c:v>
                </c:pt>
                <c:pt idx="4">
                  <c:v>5188.79</c:v>
                </c:pt>
                <c:pt idx="5">
                  <c:v>6291.12</c:v>
                </c:pt>
                <c:pt idx="6">
                  <c:v>7385.23</c:v>
                </c:pt>
                <c:pt idx="7">
                  <c:v>9232.18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'Демографія зайнятість'!$B$79</c:f>
              <c:strCache>
                <c:ptCount val="1"/>
                <c:pt idx="0">
                  <c:v>м. Самбір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'Демографія зайнятість'!$C$77:$J$77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'Демографія зайнятість'!$C$79:$J$79</c:f>
              <c:numCache>
                <c:formatCode>General</c:formatCode>
                <c:ptCount val="8"/>
                <c:pt idx="0">
                  <c:v>2425.02</c:v>
                </c:pt>
                <c:pt idx="1">
                  <c:v>2638.74</c:v>
                </c:pt>
                <c:pt idx="2">
                  <c:v>3393.8</c:v>
                </c:pt>
                <c:pt idx="3">
                  <c:v>4006.49</c:v>
                </c:pt>
                <c:pt idx="4">
                  <c:v>5580.03</c:v>
                </c:pt>
                <c:pt idx="5">
                  <c:v>7092.59</c:v>
                </c:pt>
                <c:pt idx="6">
                  <c:v>7993.85</c:v>
                </c:pt>
                <c:pt idx="7">
                  <c:v>8765.51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'Демографія зайнятість'!$B$80</c:f>
              <c:strCache>
                <c:ptCount val="1"/>
                <c:pt idx="0">
                  <c:v>Червоноград (міськрада)</c:v>
                </c:pt>
              </c:strCache>
            </c:strRef>
          </c:tx>
          <c:spPr>
            <a:ln w="76200"/>
          </c:spPr>
          <c:marker>
            <c:symbol val="none"/>
          </c:marker>
          <c:cat>
            <c:numRef>
              <c:f>'Демографія зайнятість'!$C$77:$J$77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'Демографія зайнятість'!$C$80:$J$80</c:f>
              <c:numCache>
                <c:formatCode>General</c:formatCode>
                <c:ptCount val="8"/>
                <c:pt idx="0">
                  <c:v>3191.51</c:v>
                </c:pt>
                <c:pt idx="1">
                  <c:v>3328.44</c:v>
                </c:pt>
                <c:pt idx="2">
                  <c:v>3720.11</c:v>
                </c:pt>
                <c:pt idx="3">
                  <c:v>4328.28</c:v>
                </c:pt>
                <c:pt idx="4">
                  <c:v>6062.09</c:v>
                </c:pt>
                <c:pt idx="5">
                  <c:v>8175.31</c:v>
                </c:pt>
                <c:pt idx="6">
                  <c:v>9278.32</c:v>
                </c:pt>
                <c:pt idx="7">
                  <c:v>10210.469999999999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'Демографія зайнятість'!$B$81</c:f>
              <c:strCache>
                <c:ptCount val="1"/>
                <c:pt idx="0">
                  <c:v>Львівська область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'Демографія зайнятість'!$C$77:$J$77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'Демографія зайнятість'!$C$81:$J$81</c:f>
              <c:numCache>
                <c:formatCode>0.00</c:formatCode>
                <c:ptCount val="8"/>
                <c:pt idx="0">
                  <c:v>2789</c:v>
                </c:pt>
                <c:pt idx="1">
                  <c:v>2961</c:v>
                </c:pt>
                <c:pt idx="2">
                  <c:v>3646</c:v>
                </c:pt>
                <c:pt idx="3">
                  <c:v>4559</c:v>
                </c:pt>
                <c:pt idx="4">
                  <c:v>6391</c:v>
                </c:pt>
                <c:pt idx="5">
                  <c:v>8001</c:v>
                </c:pt>
                <c:pt idx="6">
                  <c:v>9271</c:v>
                </c:pt>
                <c:pt idx="7">
                  <c:v>10299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9144832"/>
        <c:axId val="88805312"/>
      </c:lineChart>
      <c:catAx>
        <c:axId val="89144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88805312"/>
        <c:crosses val="autoZero"/>
        <c:auto val="1"/>
        <c:lblAlgn val="ctr"/>
        <c:lblOffset val="100"/>
        <c:noMultiLvlLbl val="0"/>
      </c:catAx>
      <c:valAx>
        <c:axId val="88805312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89144832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 baseline="0"/>
      </a:pPr>
      <a:endParaRPr lang="uk-UA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1"/>
          <c:tx>
            <c:strRef>
              <c:f>'Демографія зайнятість'!$B$95</c:f>
              <c:strCache>
                <c:ptCount val="1"/>
                <c:pt idx="0">
                  <c:v>Дрогобич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'Демографія зайнятість'!$C$93:$I$93</c:f>
              <c:numCache>
                <c:formatCode>General</c:formatCod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numCache>
            </c:numRef>
          </c:cat>
          <c:val>
            <c:numRef>
              <c:f>'Демографія зайнятість'!$C$95:$I$95</c:f>
              <c:numCache>
                <c:formatCode>General</c:formatCode>
                <c:ptCount val="7"/>
                <c:pt idx="0">
                  <c:v>9412</c:v>
                </c:pt>
                <c:pt idx="1">
                  <c:v>8729</c:v>
                </c:pt>
                <c:pt idx="2">
                  <c:v>8473</c:v>
                </c:pt>
                <c:pt idx="3">
                  <c:v>7034</c:v>
                </c:pt>
                <c:pt idx="4">
                  <c:v>7449</c:v>
                </c:pt>
                <c:pt idx="5">
                  <c:v>8457</c:v>
                </c:pt>
                <c:pt idx="6">
                  <c:v>8099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'Демографія зайнятість'!$B$96</c:f>
              <c:strCache>
                <c:ptCount val="1"/>
                <c:pt idx="0">
                  <c:v>Самбір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'Демографія зайнятість'!$C$93:$I$93</c:f>
              <c:numCache>
                <c:formatCode>General</c:formatCod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numCache>
            </c:numRef>
          </c:cat>
          <c:val>
            <c:numRef>
              <c:f>'Демографія зайнятість'!$C$96:$I$96</c:f>
              <c:numCache>
                <c:formatCode>General</c:formatCode>
                <c:ptCount val="7"/>
                <c:pt idx="0">
                  <c:v>2674</c:v>
                </c:pt>
                <c:pt idx="1">
                  <c:v>2480</c:v>
                </c:pt>
                <c:pt idx="2">
                  <c:v>2387</c:v>
                </c:pt>
                <c:pt idx="3">
                  <c:v>2283</c:v>
                </c:pt>
                <c:pt idx="4">
                  <c:v>2283</c:v>
                </c:pt>
                <c:pt idx="5">
                  <c:v>2313</c:v>
                </c:pt>
                <c:pt idx="6">
                  <c:v>2469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'Демографія зайнятість'!$B$97</c:f>
              <c:strCache>
                <c:ptCount val="1"/>
                <c:pt idx="0">
                  <c:v>Червоноград</c:v>
                </c:pt>
              </c:strCache>
            </c:strRef>
          </c:tx>
          <c:spPr>
            <a:ln w="76200"/>
          </c:spPr>
          <c:marker>
            <c:symbol val="none"/>
          </c:marker>
          <c:cat>
            <c:numRef>
              <c:f>'Демографія зайнятість'!$C$93:$I$93</c:f>
              <c:numCache>
                <c:formatCode>General</c:formatCod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numCache>
            </c:numRef>
          </c:cat>
          <c:val>
            <c:numRef>
              <c:f>'Демографія зайнятість'!$C$97:$I$97</c:f>
              <c:numCache>
                <c:formatCode>General</c:formatCode>
                <c:ptCount val="7"/>
                <c:pt idx="0">
                  <c:v>7282</c:v>
                </c:pt>
                <c:pt idx="1">
                  <c:v>6874</c:v>
                </c:pt>
                <c:pt idx="2">
                  <c:v>6656</c:v>
                </c:pt>
                <c:pt idx="3">
                  <c:v>6482</c:v>
                </c:pt>
                <c:pt idx="4">
                  <c:v>6687</c:v>
                </c:pt>
                <c:pt idx="5">
                  <c:v>7213</c:v>
                </c:pt>
                <c:pt idx="6">
                  <c:v>7012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9283072"/>
        <c:axId val="88807616"/>
      </c:lineChart>
      <c:lineChart>
        <c:grouping val="standard"/>
        <c:varyColors val="0"/>
        <c:ser>
          <c:idx val="0"/>
          <c:order val="0"/>
          <c:tx>
            <c:strRef>
              <c:f>'Демографія зайнятість'!$B$94</c:f>
              <c:strCache>
                <c:ptCount val="1"/>
                <c:pt idx="0">
                  <c:v>Львівська область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'Демографія зайнятість'!$C$93:$I$93</c:f>
              <c:numCache>
                <c:formatCode>General</c:formatCod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numCache>
            </c:numRef>
          </c:cat>
          <c:val>
            <c:numRef>
              <c:f>'Демографія зайнятість'!$C$94:$I$94</c:f>
              <c:numCache>
                <c:formatCode>General</c:formatCode>
                <c:ptCount val="7"/>
                <c:pt idx="0">
                  <c:v>356316</c:v>
                </c:pt>
                <c:pt idx="1">
                  <c:v>345450</c:v>
                </c:pt>
                <c:pt idx="2">
                  <c:v>331630</c:v>
                </c:pt>
                <c:pt idx="3">
                  <c:v>282249</c:v>
                </c:pt>
                <c:pt idx="4">
                  <c:v>296392</c:v>
                </c:pt>
                <c:pt idx="5">
                  <c:v>327677</c:v>
                </c:pt>
                <c:pt idx="6">
                  <c:v>353092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0255360"/>
        <c:axId val="88808192"/>
      </c:lineChart>
      <c:catAx>
        <c:axId val="89283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88807616"/>
        <c:crosses val="autoZero"/>
        <c:auto val="1"/>
        <c:lblAlgn val="ctr"/>
        <c:lblOffset val="100"/>
        <c:noMultiLvlLbl val="0"/>
      </c:catAx>
      <c:valAx>
        <c:axId val="88807616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89283072"/>
        <c:crosses val="autoZero"/>
        <c:crossBetween val="between"/>
      </c:valAx>
      <c:valAx>
        <c:axId val="88808192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90255360"/>
        <c:crosses val="max"/>
        <c:crossBetween val="between"/>
      </c:valAx>
      <c:catAx>
        <c:axId val="902553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8808192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 baseline="0"/>
      </a:pPr>
      <a:endParaRPr lang="uk-UA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Економіка!$B$3</c:f>
              <c:strCache>
                <c:ptCount val="1"/>
                <c:pt idx="0">
                  <c:v>Червоноградська МР</c:v>
                </c:pt>
              </c:strCache>
            </c:strRef>
          </c:tx>
          <c:spPr>
            <a:ln w="50800"/>
          </c:spPr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Економіка!$C$2:$H$2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Економіка!$C$3:$H$3</c:f>
              <c:numCache>
                <c:formatCode>General</c:formatCode>
                <c:ptCount val="6"/>
                <c:pt idx="0">
                  <c:v>2242</c:v>
                </c:pt>
                <c:pt idx="1">
                  <c:v>1856</c:v>
                </c:pt>
                <c:pt idx="2">
                  <c:v>1563</c:v>
                </c:pt>
                <c:pt idx="3">
                  <c:v>1192</c:v>
                </c:pt>
                <c:pt idx="4">
                  <c:v>1111</c:v>
                </c:pt>
                <c:pt idx="5">
                  <c:v>2133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0258944"/>
        <c:axId val="88843392"/>
      </c:lineChart>
      <c:catAx>
        <c:axId val="902589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88843392"/>
        <c:crosses val="autoZero"/>
        <c:auto val="1"/>
        <c:lblAlgn val="ctr"/>
        <c:lblOffset val="100"/>
        <c:noMultiLvlLbl val="0"/>
      </c:catAx>
      <c:valAx>
        <c:axId val="888433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0258944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 baseline="0"/>
      </a:pPr>
      <a:endParaRPr lang="uk-UA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3200"/>
            </a:pPr>
            <a:r>
              <a:rPr lang="uk-UA" sz="3000" dirty="0" smtClean="0"/>
              <a:t>Структура зайнятості, %, 2019 р.</a:t>
            </a:r>
            <a:endParaRPr lang="uk-UA" sz="3000" dirty="0"/>
          </a:p>
        </c:rich>
      </c:tx>
      <c:layout>
        <c:manualLayout>
          <c:xMode val="edge"/>
          <c:yMode val="edge"/>
          <c:x val="6.1601208428421306E-4"/>
          <c:y val="2.5925922145534828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'Демографія зайнятість'!$C$31</c:f>
              <c:strCache>
                <c:ptCount val="1"/>
                <c:pt idx="0">
                  <c:v>Зайнятість, %</c:v>
                </c:pt>
              </c:strCache>
            </c:strRef>
          </c:tx>
          <c:dLbls>
            <c:txPr>
              <a:bodyPr/>
              <a:lstStyle/>
              <a:p>
                <a:pPr>
                  <a:defRPr sz="1400" baseline="0"/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'Демографія зайнятість'!$B$32:$B$44</c:f>
              <c:strCache>
                <c:ptCount val="13"/>
                <c:pt idx="0">
                  <c:v>Сільське господарство, мисливство, лісове та рибне господарство</c:v>
                </c:pt>
                <c:pt idx="1">
                  <c:v>Промисловість</c:v>
                </c:pt>
                <c:pt idx="2">
                  <c:v>Будівництво</c:v>
                </c:pt>
                <c:pt idx="3">
                  <c:v>Оптова й роздрібна торгівля; торгівля транспортними засобами; послуги з їх ремонту.</c:v>
                </c:pt>
                <c:pt idx="4">
                  <c:v>Готелі та ресторани</c:v>
                </c:pt>
                <c:pt idx="5">
                  <c:v>Транспорт і зв'язок</c:v>
                </c:pt>
                <c:pt idx="6">
                  <c:v>Фінансова діяльність</c:v>
                </c:pt>
                <c:pt idx="7">
                  <c:v>Операції з нерухомістю, здавання під найом та послуги юридичним особам</c:v>
                </c:pt>
                <c:pt idx="8">
                  <c:v>Державне управління</c:v>
                </c:pt>
                <c:pt idx="9">
                  <c:v>Освіта</c:v>
                </c:pt>
                <c:pt idx="10">
                  <c:v>Охорона здоров’я та соціальна допомога</c:v>
                </c:pt>
                <c:pt idx="11">
                  <c:v>Колективні, громадські та особисті послуги</c:v>
                </c:pt>
                <c:pt idx="12">
                  <c:v>Інші види діяльності</c:v>
                </c:pt>
              </c:strCache>
            </c:strRef>
          </c:cat>
          <c:val>
            <c:numRef>
              <c:f>'Демографія зайнятість'!$C$32:$C$44</c:f>
              <c:numCache>
                <c:formatCode>General</c:formatCode>
                <c:ptCount val="13"/>
                <c:pt idx="0">
                  <c:v>5</c:v>
                </c:pt>
                <c:pt idx="1">
                  <c:v>18</c:v>
                </c:pt>
                <c:pt idx="2">
                  <c:v>5</c:v>
                </c:pt>
                <c:pt idx="3">
                  <c:v>18</c:v>
                </c:pt>
                <c:pt idx="4">
                  <c:v>5</c:v>
                </c:pt>
                <c:pt idx="5">
                  <c:v>6</c:v>
                </c:pt>
                <c:pt idx="6">
                  <c:v>3</c:v>
                </c:pt>
                <c:pt idx="7">
                  <c:v>3</c:v>
                </c:pt>
                <c:pt idx="8">
                  <c:v>5</c:v>
                </c:pt>
                <c:pt idx="9">
                  <c:v>9.6</c:v>
                </c:pt>
                <c:pt idx="10">
                  <c:v>7</c:v>
                </c:pt>
                <c:pt idx="11">
                  <c:v>1</c:v>
                </c:pt>
                <c:pt idx="12">
                  <c:v>14.4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585764170953482"/>
          <c:y val="2.4508745332641392E-2"/>
          <c:w val="0.33818744910096638"/>
          <c:h val="0.95665850734055013"/>
        </c:manualLayout>
      </c:layout>
      <c:overlay val="0"/>
      <c:txPr>
        <a:bodyPr/>
        <a:lstStyle/>
        <a:p>
          <a:pPr>
            <a:defRPr sz="1200" baseline="0"/>
          </a:pPr>
          <a:endParaRPr lang="uk-UA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spPr>
            <a:ln>
              <a:noFill/>
            </a:ln>
          </c:spPr>
          <c:dLbls>
            <c:txPr>
              <a:bodyPr/>
              <a:lstStyle/>
              <a:p>
                <a:pPr>
                  <a:defRPr sz="1400" baseline="0"/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Sheet1!$B$2:$B$14</c:f>
              <c:strCache>
                <c:ptCount val="13"/>
                <c:pt idx="0">
                  <c:v>Сільське господарство, мисливство, лісове та рибне господарство</c:v>
                </c:pt>
                <c:pt idx="1">
                  <c:v>Промисловість</c:v>
                </c:pt>
                <c:pt idx="2">
                  <c:v>Будівництво</c:v>
                </c:pt>
                <c:pt idx="3">
                  <c:v>Оптова й роздрібна торгівля; торгівля транспортними засобами; послуги з їх ремонту.</c:v>
                </c:pt>
                <c:pt idx="4">
                  <c:v>Готелі та ресторани</c:v>
                </c:pt>
                <c:pt idx="5">
                  <c:v>Транспорт і зв'язок</c:v>
                </c:pt>
                <c:pt idx="6">
                  <c:v>Фінансова діяльність</c:v>
                </c:pt>
                <c:pt idx="7">
                  <c:v>Операції з нерухомістю, здавання під найом та послуги юридичним особам</c:v>
                </c:pt>
                <c:pt idx="8">
                  <c:v>Державне управління</c:v>
                </c:pt>
                <c:pt idx="9">
                  <c:v>Освіта</c:v>
                </c:pt>
                <c:pt idx="10">
                  <c:v>Охорона здоров’я та соціальна допомога</c:v>
                </c:pt>
                <c:pt idx="11">
                  <c:v>Колективні, громадські та особисті послуги</c:v>
                </c:pt>
                <c:pt idx="12">
                  <c:v>Інші види діяльності</c:v>
                </c:pt>
              </c:strCache>
            </c:strRef>
          </c:cat>
          <c:val>
            <c:numRef>
              <c:f>Sheet1!$C$2:$C$14</c:f>
              <c:numCache>
                <c:formatCode>General</c:formatCode>
                <c:ptCount val="13"/>
                <c:pt idx="0">
                  <c:v>6</c:v>
                </c:pt>
                <c:pt idx="1">
                  <c:v>13</c:v>
                </c:pt>
                <c:pt idx="2">
                  <c:v>4</c:v>
                </c:pt>
                <c:pt idx="3">
                  <c:v>19</c:v>
                </c:pt>
                <c:pt idx="4">
                  <c:v>6</c:v>
                </c:pt>
                <c:pt idx="5">
                  <c:v>6</c:v>
                </c:pt>
                <c:pt idx="6">
                  <c:v>3</c:v>
                </c:pt>
                <c:pt idx="7">
                  <c:v>3</c:v>
                </c:pt>
                <c:pt idx="8">
                  <c:v>6</c:v>
                </c:pt>
                <c:pt idx="9">
                  <c:v>10</c:v>
                </c:pt>
                <c:pt idx="10">
                  <c:v>8</c:v>
                </c:pt>
                <c:pt idx="11">
                  <c:v>1</c:v>
                </c:pt>
                <c:pt idx="12">
                  <c:v>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4719779996763416"/>
          <c:y val="0.13873798820514061"/>
          <c:w val="0.33941308222236161"/>
          <c:h val="0.86126201179485939"/>
        </c:manualLayout>
      </c:layout>
      <c:overlay val="0"/>
      <c:txPr>
        <a:bodyPr/>
        <a:lstStyle/>
        <a:p>
          <a:pPr>
            <a:defRPr sz="1200" baseline="0"/>
          </a:pPr>
          <a:endParaRPr lang="uk-UA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'Демографія зайнятість'!$C$31</c:f>
              <c:strCache>
                <c:ptCount val="1"/>
                <c:pt idx="0">
                  <c:v>Зайнятість, %</c:v>
                </c:pt>
              </c:strCache>
            </c:strRef>
          </c:tx>
          <c:dLbls>
            <c:txPr>
              <a:bodyPr/>
              <a:lstStyle/>
              <a:p>
                <a:pPr>
                  <a:defRPr sz="1400" baseline="0"/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'Демографія зайнятість'!$B$32:$B$44</c:f>
              <c:strCache>
                <c:ptCount val="13"/>
                <c:pt idx="0">
                  <c:v>Сільське господарство, мисливство, лісове та рибне господарство</c:v>
                </c:pt>
                <c:pt idx="1">
                  <c:v>Промисловість</c:v>
                </c:pt>
                <c:pt idx="2">
                  <c:v>Будівництво</c:v>
                </c:pt>
                <c:pt idx="3">
                  <c:v>Оптова й роздрібна торгівля; торгівля транспортними засобами; послуги з їх ремонту.</c:v>
                </c:pt>
                <c:pt idx="4">
                  <c:v>Готелі та ресторани</c:v>
                </c:pt>
                <c:pt idx="5">
                  <c:v>Транспорт і зв'язок</c:v>
                </c:pt>
                <c:pt idx="6">
                  <c:v>Фінансова діяльність</c:v>
                </c:pt>
                <c:pt idx="7">
                  <c:v>Операції з нерухомістю, здавання під найом та послуги юридичним особам</c:v>
                </c:pt>
                <c:pt idx="8">
                  <c:v>Державне управління</c:v>
                </c:pt>
                <c:pt idx="9">
                  <c:v>Освіта</c:v>
                </c:pt>
                <c:pt idx="10">
                  <c:v>Охорона здоров’я та соціальна допомога</c:v>
                </c:pt>
                <c:pt idx="11">
                  <c:v>Колективні, громадські та особисті послуги</c:v>
                </c:pt>
                <c:pt idx="12">
                  <c:v>Інші види діяльності</c:v>
                </c:pt>
              </c:strCache>
            </c:strRef>
          </c:cat>
          <c:val>
            <c:numRef>
              <c:f>'Демографія зайнятість'!$C$32:$C$44</c:f>
              <c:numCache>
                <c:formatCode>General</c:formatCode>
                <c:ptCount val="13"/>
                <c:pt idx="0">
                  <c:v>5</c:v>
                </c:pt>
                <c:pt idx="1">
                  <c:v>18</c:v>
                </c:pt>
                <c:pt idx="2">
                  <c:v>5</c:v>
                </c:pt>
                <c:pt idx="3">
                  <c:v>18</c:v>
                </c:pt>
                <c:pt idx="4">
                  <c:v>5</c:v>
                </c:pt>
                <c:pt idx="5">
                  <c:v>6</c:v>
                </c:pt>
                <c:pt idx="6">
                  <c:v>3</c:v>
                </c:pt>
                <c:pt idx="7">
                  <c:v>3</c:v>
                </c:pt>
                <c:pt idx="8">
                  <c:v>5</c:v>
                </c:pt>
                <c:pt idx="9">
                  <c:v>9.6</c:v>
                </c:pt>
                <c:pt idx="10">
                  <c:v>7</c:v>
                </c:pt>
                <c:pt idx="11">
                  <c:v>1</c:v>
                </c:pt>
                <c:pt idx="12">
                  <c:v>14.4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585764170953482"/>
          <c:y val="9.2845084014406887E-2"/>
          <c:w val="0.33818744910096638"/>
          <c:h val="0.90715491598559317"/>
        </c:manualLayout>
      </c:layout>
      <c:overlay val="0"/>
      <c:txPr>
        <a:bodyPr/>
        <a:lstStyle/>
        <a:p>
          <a:pPr>
            <a:defRPr sz="1200" baseline="0"/>
          </a:pPr>
          <a:endParaRPr lang="uk-UA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Економіка!$B$7</c:f>
              <c:strCache>
                <c:ptCount val="1"/>
                <c:pt idx="0">
                  <c:v>Червоноградська МР</c:v>
                </c:pt>
              </c:strCache>
            </c:strRef>
          </c:tx>
          <c:spPr>
            <a:ln w="76200"/>
          </c:spPr>
          <c:marker>
            <c:symbol val="none"/>
          </c:marker>
          <c:cat>
            <c:numRef>
              <c:f>Економіка!$C$6:$G$6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Економіка!$C$7:$G$7</c:f>
              <c:numCache>
                <c:formatCode>General</c:formatCode>
                <c:ptCount val="5"/>
                <c:pt idx="0">
                  <c:v>43</c:v>
                </c:pt>
                <c:pt idx="1">
                  <c:v>36</c:v>
                </c:pt>
                <c:pt idx="2">
                  <c:v>41</c:v>
                </c:pt>
                <c:pt idx="3">
                  <c:v>42</c:v>
                </c:pt>
                <c:pt idx="4">
                  <c:v>44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Економіка!$B$8</c:f>
              <c:strCache>
                <c:ptCount val="1"/>
                <c:pt idx="0">
                  <c:v>Львіська область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Економіка!$C$6:$G$6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Економіка!$C$8:$G$8</c:f>
              <c:numCache>
                <c:formatCode>General</c:formatCode>
                <c:ptCount val="5"/>
                <c:pt idx="0">
                  <c:v>70</c:v>
                </c:pt>
                <c:pt idx="1">
                  <c:v>58</c:v>
                </c:pt>
                <c:pt idx="2">
                  <c:v>68</c:v>
                </c:pt>
                <c:pt idx="3">
                  <c:v>72</c:v>
                </c:pt>
                <c:pt idx="4">
                  <c:v>77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0961408"/>
        <c:axId val="91258880"/>
      </c:lineChart>
      <c:catAx>
        <c:axId val="909614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uk-UA"/>
          </a:p>
        </c:txPr>
        <c:crossAx val="91258880"/>
        <c:crosses val="autoZero"/>
        <c:auto val="1"/>
        <c:lblAlgn val="ctr"/>
        <c:lblOffset val="100"/>
        <c:noMultiLvlLbl val="0"/>
      </c:catAx>
      <c:valAx>
        <c:axId val="912588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uk-UA"/>
          </a:p>
        </c:txPr>
        <c:crossAx val="90961408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 baseline="0"/>
          </a:pPr>
          <a:endParaRPr lang="uk-UA"/>
        </a:p>
      </c:txPr>
    </c:legend>
    <c:plotVisOnly val="1"/>
    <c:dispBlanksAs val="zero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'Демографія зайнятість'!$B$3</c:f>
              <c:strCache>
                <c:ptCount val="1"/>
                <c:pt idx="0">
                  <c:v>в т.ч. м.Червоноград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'Демографія зайнятість'!$C$2:$H$2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'Демографія зайнятість'!$C$3:$H$3</c:f>
              <c:numCache>
                <c:formatCode>General</c:formatCode>
                <c:ptCount val="6"/>
                <c:pt idx="0">
                  <c:v>67.863</c:v>
                </c:pt>
                <c:pt idx="1">
                  <c:v>67.492000000000004</c:v>
                </c:pt>
                <c:pt idx="2">
                  <c:v>67.221999999999994</c:v>
                </c:pt>
                <c:pt idx="3">
                  <c:v>66.885999999999996</c:v>
                </c:pt>
                <c:pt idx="4">
                  <c:v>66.504000000000005</c:v>
                </c:pt>
                <c:pt idx="5">
                  <c:v>65.870999999999995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'Демографія зайнятість'!$B$4</c:f>
              <c:strCache>
                <c:ptCount val="1"/>
                <c:pt idx="0">
                  <c:v>в т.ч. смт. Гірник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'Демографія зайнятість'!$C$2:$H$2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'Демографія зайнятість'!$C$4:$H$4</c:f>
              <c:numCache>
                <c:formatCode>General</c:formatCode>
                <c:ptCount val="6"/>
                <c:pt idx="0">
                  <c:v>2.2869999999999999</c:v>
                </c:pt>
                <c:pt idx="1">
                  <c:v>2.9140000000000001</c:v>
                </c:pt>
                <c:pt idx="2">
                  <c:v>2.9169999999999998</c:v>
                </c:pt>
                <c:pt idx="3">
                  <c:v>2.91</c:v>
                </c:pt>
                <c:pt idx="4">
                  <c:v>2.859</c:v>
                </c:pt>
                <c:pt idx="5">
                  <c:v>2.82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'Демографія зайнятість'!$B$5</c:f>
              <c:strCache>
                <c:ptCount val="1"/>
                <c:pt idx="0">
                  <c:v>в т.ч. м.Соснівка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'Демографія зайнятість'!$C$2:$H$2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'Демографія зайнятість'!$C$5:$H$5</c:f>
              <c:numCache>
                <c:formatCode>General</c:formatCode>
                <c:ptCount val="6"/>
                <c:pt idx="0">
                  <c:v>11.317</c:v>
                </c:pt>
                <c:pt idx="1">
                  <c:v>11.265000000000001</c:v>
                </c:pt>
                <c:pt idx="2">
                  <c:v>11.218</c:v>
                </c:pt>
                <c:pt idx="3">
                  <c:v>11.134</c:v>
                </c:pt>
                <c:pt idx="4">
                  <c:v>11.058</c:v>
                </c:pt>
                <c:pt idx="5">
                  <c:v>10.085000000000001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'Демографія зайнятість'!$B$6</c:f>
              <c:strCache>
                <c:ptCount val="1"/>
                <c:pt idx="0">
                  <c:v>Червоноградська міська рада</c:v>
                </c:pt>
              </c:strCache>
            </c:strRef>
          </c:tx>
          <c:spPr>
            <a:ln w="76200"/>
          </c:spPr>
          <c:marker>
            <c:symbol val="none"/>
          </c:marker>
          <c:cat>
            <c:numRef>
              <c:f>'Демографія зайнятість'!$C$2:$H$2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'Демографія зайнятість'!$C$6:$H$6</c:f>
              <c:numCache>
                <c:formatCode>General</c:formatCode>
                <c:ptCount val="6"/>
                <c:pt idx="0">
                  <c:v>82.066999999999993</c:v>
                </c:pt>
                <c:pt idx="1">
                  <c:v>81.671000000000006</c:v>
                </c:pt>
                <c:pt idx="2">
                  <c:v>81.356999999999999</c:v>
                </c:pt>
                <c:pt idx="3">
                  <c:v>80.930000000000007</c:v>
                </c:pt>
                <c:pt idx="4">
                  <c:v>80.421000000000006</c:v>
                </c:pt>
                <c:pt idx="5">
                  <c:v>78.775999999999996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6191616"/>
        <c:axId val="67152704"/>
      </c:lineChart>
      <c:lineChart>
        <c:grouping val="standard"/>
        <c:varyColors val="0"/>
        <c:ser>
          <c:idx val="4"/>
          <c:order val="4"/>
          <c:tx>
            <c:strRef>
              <c:f>'Демографія зайнятість'!$B$7</c:f>
              <c:strCache>
                <c:ptCount val="1"/>
                <c:pt idx="0">
                  <c:v>Львівська область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'Демографія зайнятість'!$C$2:$H$2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'Демографія зайнятість'!$C$7:$H$7</c:f>
              <c:numCache>
                <c:formatCode>General</c:formatCode>
                <c:ptCount val="6"/>
                <c:pt idx="0">
                  <c:v>2537.799</c:v>
                </c:pt>
                <c:pt idx="1">
                  <c:v>2534.174</c:v>
                </c:pt>
                <c:pt idx="2">
                  <c:v>2534.027</c:v>
                </c:pt>
                <c:pt idx="3">
                  <c:v>2529.6080000000002</c:v>
                </c:pt>
                <c:pt idx="4">
                  <c:v>2522.0210000000002</c:v>
                </c:pt>
                <c:pt idx="5">
                  <c:v>2512.0839999999998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8903680"/>
        <c:axId val="67153280"/>
      </c:lineChart>
      <c:catAx>
        <c:axId val="86191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67152704"/>
        <c:crosses val="autoZero"/>
        <c:auto val="1"/>
        <c:lblAlgn val="ctr"/>
        <c:lblOffset val="100"/>
        <c:noMultiLvlLbl val="0"/>
      </c:catAx>
      <c:valAx>
        <c:axId val="6715270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86191616"/>
        <c:crosses val="autoZero"/>
        <c:crossBetween val="between"/>
      </c:valAx>
      <c:valAx>
        <c:axId val="67153280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88903680"/>
        <c:crosses val="max"/>
        <c:crossBetween val="between"/>
      </c:valAx>
      <c:catAx>
        <c:axId val="889036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7153280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 baseline="0"/>
      </a:pPr>
      <a:endParaRPr lang="uk-UA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Економіка!$B$14</c:f>
              <c:strCache>
                <c:ptCount val="1"/>
                <c:pt idx="0">
                  <c:v>Усі суб'єкти ЄДРПОУ: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Економіка!$C$13:$H$13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Економіка!$C$14:$H$14</c:f>
              <c:numCache>
                <c:formatCode>General</c:formatCode>
                <c:ptCount val="6"/>
                <c:pt idx="0">
                  <c:v>1090</c:v>
                </c:pt>
                <c:pt idx="1">
                  <c:v>1122</c:v>
                </c:pt>
                <c:pt idx="2">
                  <c:v>1184</c:v>
                </c:pt>
                <c:pt idx="3">
                  <c:v>1221</c:v>
                </c:pt>
                <c:pt idx="4">
                  <c:v>1245</c:v>
                </c:pt>
                <c:pt idx="5">
                  <c:v>1268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Економіка!$B$15</c:f>
              <c:strCache>
                <c:ptCount val="1"/>
                <c:pt idx="0">
                  <c:v>з них СПД - юридичні особи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Економіка!$C$13:$H$13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Економіка!$C$15:$H$15</c:f>
              <c:numCache>
                <c:formatCode>General</c:formatCode>
                <c:ptCount val="6"/>
                <c:pt idx="0">
                  <c:v>38</c:v>
                </c:pt>
                <c:pt idx="1">
                  <c:v>66</c:v>
                </c:pt>
                <c:pt idx="2">
                  <c:v>50</c:v>
                </c:pt>
                <c:pt idx="3">
                  <c:v>47</c:v>
                </c:pt>
                <c:pt idx="4">
                  <c:v>36</c:v>
                </c:pt>
                <c:pt idx="5">
                  <c:v>34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0963456"/>
        <c:axId val="91261184"/>
      </c:lineChart>
      <c:catAx>
        <c:axId val="909634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uk-UA"/>
          </a:p>
        </c:txPr>
        <c:crossAx val="91261184"/>
        <c:crosses val="autoZero"/>
        <c:auto val="1"/>
        <c:lblAlgn val="ctr"/>
        <c:lblOffset val="100"/>
        <c:noMultiLvlLbl val="0"/>
      </c:catAx>
      <c:valAx>
        <c:axId val="912611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uk-UA"/>
          </a:p>
        </c:txPr>
        <c:crossAx val="90963456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 baseline="0"/>
          </a:pPr>
          <a:endParaRPr lang="uk-UA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Економіка!$B$20</c:f>
              <c:strCache>
                <c:ptCount val="1"/>
                <c:pt idx="0">
                  <c:v>Усі суб'єкти ЄДРПОУ: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Економіка!$C$19:$H$19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Економіка!$C$20:$H$20</c:f>
              <c:numCache>
                <c:formatCode>General</c:formatCode>
                <c:ptCount val="6"/>
                <c:pt idx="0">
                  <c:v>1090</c:v>
                </c:pt>
                <c:pt idx="1">
                  <c:v>1122</c:v>
                </c:pt>
                <c:pt idx="2">
                  <c:v>1184</c:v>
                </c:pt>
                <c:pt idx="3">
                  <c:v>1221</c:v>
                </c:pt>
                <c:pt idx="4">
                  <c:v>1245</c:v>
                </c:pt>
                <c:pt idx="5">
                  <c:v>1268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Економіка!$B$21</c:f>
              <c:strCache>
                <c:ptCount val="1"/>
                <c:pt idx="0">
                  <c:v>з них малі підприємства 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Економіка!$C$19:$H$19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Економіка!$C$21:$H$21</c:f>
              <c:numCache>
                <c:formatCode>General</c:formatCode>
                <c:ptCount val="6"/>
                <c:pt idx="0">
                  <c:v>350</c:v>
                </c:pt>
                <c:pt idx="1">
                  <c:v>297</c:v>
                </c:pt>
                <c:pt idx="2">
                  <c:v>330</c:v>
                </c:pt>
                <c:pt idx="3">
                  <c:v>343</c:v>
                </c:pt>
                <c:pt idx="4">
                  <c:v>350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1170304"/>
        <c:axId val="91263488"/>
      </c:lineChart>
      <c:catAx>
        <c:axId val="911703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uk-UA"/>
          </a:p>
        </c:txPr>
        <c:crossAx val="91263488"/>
        <c:crosses val="autoZero"/>
        <c:auto val="1"/>
        <c:lblAlgn val="ctr"/>
        <c:lblOffset val="100"/>
        <c:noMultiLvlLbl val="0"/>
      </c:catAx>
      <c:valAx>
        <c:axId val="912634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uk-UA"/>
          </a:p>
        </c:txPr>
        <c:crossAx val="91170304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 baseline="0"/>
          </a:pPr>
          <a:endParaRPr lang="uk-UA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Економіка!$B$42</c:f>
              <c:strCache>
                <c:ptCount val="1"/>
                <c:pt idx="0">
                  <c:v>Львівська область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Економіка!$C$41:$J$41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Економіка!$C$42:$J$42</c:f>
              <c:numCache>
                <c:formatCode>General</c:formatCode>
                <c:ptCount val="8"/>
                <c:pt idx="0">
                  <c:v>74</c:v>
                </c:pt>
                <c:pt idx="1">
                  <c:v>73</c:v>
                </c:pt>
                <c:pt idx="2">
                  <c:v>73</c:v>
                </c:pt>
                <c:pt idx="3">
                  <c:v>62</c:v>
                </c:pt>
                <c:pt idx="4">
                  <c:v>71</c:v>
                </c:pt>
                <c:pt idx="5">
                  <c:v>76</c:v>
                </c:pt>
                <c:pt idx="6">
                  <c:v>81</c:v>
                </c:pt>
                <c:pt idx="7">
                  <c:v>83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Економіка!$B$43</c:f>
              <c:strCache>
                <c:ptCount val="1"/>
                <c:pt idx="0">
                  <c:v>Червоноградська МР</c:v>
                </c:pt>
              </c:strCache>
            </c:strRef>
          </c:tx>
          <c:spPr>
            <a:ln w="76200"/>
          </c:spPr>
          <c:marker>
            <c:symbol val="none"/>
          </c:marker>
          <c:cat>
            <c:numRef>
              <c:f>Економіка!$C$41:$J$41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Економіка!$C$43:$J$43</c:f>
              <c:numCache>
                <c:formatCode>General</c:formatCode>
                <c:ptCount val="8"/>
                <c:pt idx="0">
                  <c:v>43</c:v>
                </c:pt>
                <c:pt idx="1">
                  <c:v>45</c:v>
                </c:pt>
                <c:pt idx="2">
                  <c:v>45</c:v>
                </c:pt>
                <c:pt idx="3">
                  <c:v>45</c:v>
                </c:pt>
                <c:pt idx="4">
                  <c:v>39</c:v>
                </c:pt>
                <c:pt idx="5">
                  <c:v>43</c:v>
                </c:pt>
                <c:pt idx="6">
                  <c:v>45</c:v>
                </c:pt>
                <c:pt idx="7">
                  <c:v>47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Економіка!$B$44</c:f>
              <c:strCache>
                <c:ptCount val="1"/>
                <c:pt idx="0">
                  <c:v>м. Самбір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Економіка!$C$41:$J$41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Економіка!$C$44:$J$44</c:f>
              <c:numCache>
                <c:formatCode>General</c:formatCode>
                <c:ptCount val="8"/>
                <c:pt idx="0">
                  <c:v>60</c:v>
                </c:pt>
                <c:pt idx="1">
                  <c:v>61</c:v>
                </c:pt>
                <c:pt idx="2">
                  <c:v>61</c:v>
                </c:pt>
                <c:pt idx="3">
                  <c:v>60</c:v>
                </c:pt>
                <c:pt idx="4">
                  <c:v>52</c:v>
                </c:pt>
                <c:pt idx="5">
                  <c:v>56</c:v>
                </c:pt>
                <c:pt idx="6">
                  <c:v>56</c:v>
                </c:pt>
                <c:pt idx="7">
                  <c:v>56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Економіка!$B$45</c:f>
              <c:strCache>
                <c:ptCount val="1"/>
                <c:pt idx="0">
                  <c:v>Дрогобич (міськрада)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Економіка!$C$41:$J$41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Економіка!$C$45:$J$45</c:f>
              <c:numCache>
                <c:formatCode>General</c:formatCode>
                <c:ptCount val="8"/>
                <c:pt idx="0">
                  <c:v>60</c:v>
                </c:pt>
                <c:pt idx="1">
                  <c:v>66</c:v>
                </c:pt>
                <c:pt idx="2">
                  <c:v>61</c:v>
                </c:pt>
                <c:pt idx="3">
                  <c:v>61</c:v>
                </c:pt>
                <c:pt idx="4">
                  <c:v>50</c:v>
                </c:pt>
                <c:pt idx="5">
                  <c:v>53</c:v>
                </c:pt>
                <c:pt idx="6">
                  <c:v>56</c:v>
                </c:pt>
                <c:pt idx="7">
                  <c:v>58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1172352"/>
        <c:axId val="91265792"/>
      </c:lineChart>
      <c:catAx>
        <c:axId val="91172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91265792"/>
        <c:crosses val="autoZero"/>
        <c:auto val="1"/>
        <c:lblAlgn val="ctr"/>
        <c:lblOffset val="100"/>
        <c:noMultiLvlLbl val="0"/>
      </c:catAx>
      <c:valAx>
        <c:axId val="91265792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uk-UA"/>
          </a:p>
        </c:txPr>
        <c:crossAx val="91172352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400" baseline="0"/>
            </a:pPr>
            <a:endParaRPr lang="uk-UA"/>
          </a:p>
        </c:txPr>
      </c:dTable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1"/>
          <c:tx>
            <c:strRef>
              <c:f>Економіка!$B$70</c:f>
              <c:strCache>
                <c:ptCount val="1"/>
                <c:pt idx="0">
                  <c:v>Червоноградська МР</c:v>
                </c:pt>
              </c:strCache>
            </c:strRef>
          </c:tx>
          <c:spPr>
            <a:ln w="76200"/>
          </c:spPr>
          <c:marker>
            <c:symbol val="none"/>
          </c:marker>
          <c:cat>
            <c:numRef>
              <c:f>Економіка!$C$68:$J$68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Економіка!$C$70:$J$70</c:f>
              <c:numCache>
                <c:formatCode>General</c:formatCode>
                <c:ptCount val="8"/>
                <c:pt idx="0">
                  <c:v>7816</c:v>
                </c:pt>
                <c:pt idx="1">
                  <c:v>7159</c:v>
                </c:pt>
                <c:pt idx="2">
                  <c:v>6754</c:v>
                </c:pt>
                <c:pt idx="3">
                  <c:v>6497</c:v>
                </c:pt>
                <c:pt idx="4">
                  <c:v>6373</c:v>
                </c:pt>
                <c:pt idx="5">
                  <c:v>6558</c:v>
                </c:pt>
                <c:pt idx="6">
                  <c:v>7117</c:v>
                </c:pt>
                <c:pt idx="7">
                  <c:v>7096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Економіка!$B$71</c:f>
              <c:strCache>
                <c:ptCount val="1"/>
                <c:pt idx="0">
                  <c:v>м. Самбір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Економіка!$C$68:$J$68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Економіка!$C$71:$J$71</c:f>
              <c:numCache>
                <c:formatCode>General</c:formatCode>
                <c:ptCount val="8"/>
                <c:pt idx="0">
                  <c:v>2823</c:v>
                </c:pt>
                <c:pt idx="1">
                  <c:v>2622</c:v>
                </c:pt>
                <c:pt idx="2">
                  <c:v>2372</c:v>
                </c:pt>
                <c:pt idx="3">
                  <c:v>2289</c:v>
                </c:pt>
                <c:pt idx="4">
                  <c:v>2210</c:v>
                </c:pt>
                <c:pt idx="5">
                  <c:v>2164</c:v>
                </c:pt>
                <c:pt idx="6">
                  <c:v>2253</c:v>
                </c:pt>
                <c:pt idx="7">
                  <c:v>3171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Економіка!$B$72</c:f>
              <c:strCache>
                <c:ptCount val="1"/>
                <c:pt idx="0">
                  <c:v>Дрогобич (міськрада)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Економіка!$C$68:$J$68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Економіка!$C$72:$J$72</c:f>
              <c:numCache>
                <c:formatCode>General</c:formatCode>
                <c:ptCount val="8"/>
                <c:pt idx="0">
                  <c:v>10084</c:v>
                </c:pt>
                <c:pt idx="1">
                  <c:v>9214</c:v>
                </c:pt>
                <c:pt idx="2">
                  <c:v>8523</c:v>
                </c:pt>
                <c:pt idx="3">
                  <c:v>8252</c:v>
                </c:pt>
                <c:pt idx="4">
                  <c:v>6919</c:v>
                </c:pt>
                <c:pt idx="5">
                  <c:v>7306</c:v>
                </c:pt>
                <c:pt idx="6">
                  <c:v>8323</c:v>
                </c:pt>
                <c:pt idx="7">
                  <c:v>7916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1723776"/>
        <c:axId val="91759744"/>
      </c:lineChart>
      <c:lineChart>
        <c:grouping val="standard"/>
        <c:varyColors val="0"/>
        <c:ser>
          <c:idx val="0"/>
          <c:order val="0"/>
          <c:tx>
            <c:strRef>
              <c:f>Економіка!$B$69</c:f>
              <c:strCache>
                <c:ptCount val="1"/>
                <c:pt idx="0">
                  <c:v>Львівська область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Економіка!$C$68:$J$68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Економіка!$C$69:$J$69</c:f>
              <c:numCache>
                <c:formatCode>General</c:formatCode>
                <c:ptCount val="8"/>
                <c:pt idx="0">
                  <c:v>350143</c:v>
                </c:pt>
                <c:pt idx="1">
                  <c:v>338741</c:v>
                </c:pt>
                <c:pt idx="2">
                  <c:v>324911</c:v>
                </c:pt>
                <c:pt idx="3">
                  <c:v>278155</c:v>
                </c:pt>
                <c:pt idx="4">
                  <c:v>291181</c:v>
                </c:pt>
                <c:pt idx="5">
                  <c:v>323247</c:v>
                </c:pt>
                <c:pt idx="6">
                  <c:v>354890</c:v>
                </c:pt>
                <c:pt idx="7">
                  <c:v>346648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1725312"/>
        <c:axId val="91760320"/>
      </c:lineChart>
      <c:catAx>
        <c:axId val="91723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91759744"/>
        <c:crosses val="autoZero"/>
        <c:auto val="1"/>
        <c:lblAlgn val="ctr"/>
        <c:lblOffset val="100"/>
        <c:noMultiLvlLbl val="0"/>
      </c:catAx>
      <c:valAx>
        <c:axId val="9175974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91723776"/>
        <c:crosses val="autoZero"/>
        <c:crossBetween val="between"/>
      </c:valAx>
      <c:valAx>
        <c:axId val="91760320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91725312"/>
        <c:crosses val="max"/>
        <c:crossBetween val="between"/>
      </c:valAx>
      <c:catAx>
        <c:axId val="917253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1760320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 baseline="0"/>
      </a:pPr>
      <a:endParaRPr lang="uk-UA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Економіка!$B$62</c:f>
              <c:strCache>
                <c:ptCount val="1"/>
                <c:pt idx="0">
                  <c:v>Львівська область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Економіка!$C$61:$J$61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Економіка!$C$62:$J$62</c:f>
              <c:numCache>
                <c:formatCode>General</c:formatCode>
                <c:ptCount val="8"/>
                <c:pt idx="0">
                  <c:v>70</c:v>
                </c:pt>
                <c:pt idx="1">
                  <c:v>70</c:v>
                </c:pt>
                <c:pt idx="2">
                  <c:v>70</c:v>
                </c:pt>
                <c:pt idx="3">
                  <c:v>58</c:v>
                </c:pt>
                <c:pt idx="4">
                  <c:v>68</c:v>
                </c:pt>
                <c:pt idx="5">
                  <c:v>72</c:v>
                </c:pt>
                <c:pt idx="6">
                  <c:v>77</c:v>
                </c:pt>
                <c:pt idx="7">
                  <c:v>79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Економіка!$B$63</c:f>
              <c:strCache>
                <c:ptCount val="1"/>
                <c:pt idx="0">
                  <c:v>Червоноградська МР</c:v>
                </c:pt>
              </c:strCache>
            </c:strRef>
          </c:tx>
          <c:spPr>
            <a:ln w="76200"/>
          </c:spPr>
          <c:marker>
            <c:symbol val="none"/>
          </c:marker>
          <c:cat>
            <c:numRef>
              <c:f>Економіка!$C$61:$J$61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Економіка!$C$63:$J$63</c:f>
              <c:numCache>
                <c:formatCode>General</c:formatCode>
                <c:ptCount val="8"/>
                <c:pt idx="0">
                  <c:v>40</c:v>
                </c:pt>
                <c:pt idx="1">
                  <c:v>42</c:v>
                </c:pt>
                <c:pt idx="2">
                  <c:v>42</c:v>
                </c:pt>
                <c:pt idx="3">
                  <c:v>43</c:v>
                </c:pt>
                <c:pt idx="4">
                  <c:v>36</c:v>
                </c:pt>
                <c:pt idx="5">
                  <c:v>41</c:v>
                </c:pt>
                <c:pt idx="6">
                  <c:v>42</c:v>
                </c:pt>
                <c:pt idx="7">
                  <c:v>44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Економіка!$B$64</c:f>
              <c:strCache>
                <c:ptCount val="1"/>
                <c:pt idx="0">
                  <c:v>м. Самбір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Економіка!$C$61:$J$61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Економіка!$C$64:$J$64</c:f>
              <c:numCache>
                <c:formatCode>General</c:formatCode>
                <c:ptCount val="8"/>
                <c:pt idx="0">
                  <c:v>56</c:v>
                </c:pt>
                <c:pt idx="1">
                  <c:v>58</c:v>
                </c:pt>
                <c:pt idx="2">
                  <c:v>57</c:v>
                </c:pt>
                <c:pt idx="3">
                  <c:v>57</c:v>
                </c:pt>
                <c:pt idx="4">
                  <c:v>48</c:v>
                </c:pt>
                <c:pt idx="5">
                  <c:v>53</c:v>
                </c:pt>
                <c:pt idx="6">
                  <c:v>52</c:v>
                </c:pt>
                <c:pt idx="7">
                  <c:v>52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Економіка!$B$65</c:f>
              <c:strCache>
                <c:ptCount val="1"/>
                <c:pt idx="0">
                  <c:v>Дрогобич (міськрада)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Економіка!$C$61:$J$61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Економіка!$C$65:$J$65</c:f>
              <c:numCache>
                <c:formatCode>General</c:formatCode>
                <c:ptCount val="8"/>
                <c:pt idx="0">
                  <c:v>57</c:v>
                </c:pt>
                <c:pt idx="1">
                  <c:v>63</c:v>
                </c:pt>
                <c:pt idx="2">
                  <c:v>58</c:v>
                </c:pt>
                <c:pt idx="3">
                  <c:v>58</c:v>
                </c:pt>
                <c:pt idx="4">
                  <c:v>48</c:v>
                </c:pt>
                <c:pt idx="5">
                  <c:v>51</c:v>
                </c:pt>
                <c:pt idx="6">
                  <c:v>53</c:v>
                </c:pt>
                <c:pt idx="7">
                  <c:v>54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9255808"/>
        <c:axId val="91762624"/>
      </c:lineChart>
      <c:catAx>
        <c:axId val="99255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91762624"/>
        <c:crosses val="autoZero"/>
        <c:auto val="1"/>
        <c:lblAlgn val="ctr"/>
        <c:lblOffset val="100"/>
        <c:noMultiLvlLbl val="0"/>
      </c:catAx>
      <c:valAx>
        <c:axId val="9176262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uk-UA"/>
          </a:p>
        </c:txPr>
        <c:crossAx val="9925580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400" baseline="0"/>
            </a:pPr>
            <a:endParaRPr lang="uk-UA"/>
          </a:p>
        </c:txPr>
      </c:dTable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1"/>
          <c:tx>
            <c:strRef>
              <c:f>Економіка!$B$77</c:f>
              <c:strCache>
                <c:ptCount val="1"/>
                <c:pt idx="0">
                  <c:v>Червоноградська МР</c:v>
                </c:pt>
              </c:strCache>
            </c:strRef>
          </c:tx>
          <c:spPr>
            <a:ln w="76200"/>
          </c:spPr>
          <c:marker>
            <c:symbol val="none"/>
          </c:marker>
          <c:cat>
            <c:numRef>
              <c:f>Економіка!$C$75:$J$75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Економіка!$C$77:$J$77</c:f>
              <c:numCache>
                <c:formatCode>General</c:formatCode>
                <c:ptCount val="8"/>
                <c:pt idx="0">
                  <c:v>2228</c:v>
                </c:pt>
                <c:pt idx="1">
                  <c:v>2106</c:v>
                </c:pt>
                <c:pt idx="2">
                  <c:v>1942</c:v>
                </c:pt>
                <c:pt idx="3">
                  <c:v>1711</c:v>
                </c:pt>
                <c:pt idx="4">
                  <c:v>1629</c:v>
                </c:pt>
                <c:pt idx="5">
                  <c:v>1879</c:v>
                </c:pt>
                <c:pt idx="6">
                  <c:v>1877</c:v>
                </c:pt>
                <c:pt idx="7">
                  <c:v>1867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Економіка!$B$78</c:f>
              <c:strCache>
                <c:ptCount val="1"/>
                <c:pt idx="0">
                  <c:v>м. Самбір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Економіка!$C$75:$J$75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Економіка!$C$78:$J$78</c:f>
              <c:numCache>
                <c:formatCode>General</c:formatCode>
                <c:ptCount val="8"/>
                <c:pt idx="0">
                  <c:v>1081</c:v>
                </c:pt>
                <c:pt idx="1">
                  <c:v>1007</c:v>
                </c:pt>
                <c:pt idx="2">
                  <c:v>877</c:v>
                </c:pt>
                <c:pt idx="3">
                  <c:v>839</c:v>
                </c:pt>
                <c:pt idx="4">
                  <c:v>754</c:v>
                </c:pt>
                <c:pt idx="5">
                  <c:v>739</c:v>
                </c:pt>
                <c:pt idx="6">
                  <c:v>666</c:v>
                </c:pt>
                <c:pt idx="7">
                  <c:v>730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Економіка!$B$79</c:f>
              <c:strCache>
                <c:ptCount val="1"/>
                <c:pt idx="0">
                  <c:v>Дрогобич (міськрада)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Економіка!$C$75:$J$75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Економіка!$C$79:$J$79</c:f>
              <c:numCache>
                <c:formatCode>General</c:formatCode>
                <c:ptCount val="8"/>
                <c:pt idx="0">
                  <c:v>3534</c:v>
                </c:pt>
                <c:pt idx="1">
                  <c:v>3054</c:v>
                </c:pt>
                <c:pt idx="2">
                  <c:v>2808</c:v>
                </c:pt>
                <c:pt idx="3">
                  <c:v>2493</c:v>
                </c:pt>
                <c:pt idx="4">
                  <c:v>2290</c:v>
                </c:pt>
                <c:pt idx="5">
                  <c:v>2283</c:v>
                </c:pt>
                <c:pt idx="6">
                  <c:v>2449</c:v>
                </c:pt>
                <c:pt idx="7">
                  <c:v>2275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9332608"/>
        <c:axId val="91764928"/>
      </c:lineChart>
      <c:lineChart>
        <c:grouping val="standard"/>
        <c:varyColors val="0"/>
        <c:ser>
          <c:idx val="0"/>
          <c:order val="0"/>
          <c:tx>
            <c:strRef>
              <c:f>Економіка!$B$76</c:f>
              <c:strCache>
                <c:ptCount val="1"/>
                <c:pt idx="0">
                  <c:v>Львівська область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Економіка!$C$75:$J$75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Економіка!$C$76:$J$76</c:f>
              <c:numCache>
                <c:formatCode>General</c:formatCode>
                <c:ptCount val="8"/>
                <c:pt idx="0">
                  <c:v>97481</c:v>
                </c:pt>
                <c:pt idx="1">
                  <c:v>93086</c:v>
                </c:pt>
                <c:pt idx="2">
                  <c:v>89937</c:v>
                </c:pt>
                <c:pt idx="3">
                  <c:v>89368</c:v>
                </c:pt>
                <c:pt idx="4">
                  <c:v>93413</c:v>
                </c:pt>
                <c:pt idx="5">
                  <c:v>93753</c:v>
                </c:pt>
                <c:pt idx="6">
                  <c:v>99508</c:v>
                </c:pt>
                <c:pt idx="7">
                  <c:v>100155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9334144"/>
        <c:axId val="91765504"/>
      </c:lineChart>
      <c:catAx>
        <c:axId val="99332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91764928"/>
        <c:crosses val="autoZero"/>
        <c:auto val="1"/>
        <c:lblAlgn val="ctr"/>
        <c:lblOffset val="100"/>
        <c:noMultiLvlLbl val="0"/>
      </c:catAx>
      <c:valAx>
        <c:axId val="91764928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99332608"/>
        <c:crosses val="autoZero"/>
        <c:crossBetween val="between"/>
      </c:valAx>
      <c:valAx>
        <c:axId val="91765504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99334144"/>
        <c:crosses val="max"/>
        <c:crossBetween val="between"/>
      </c:valAx>
      <c:catAx>
        <c:axId val="993341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1765504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 baseline="0"/>
      </a:pPr>
      <a:endParaRPr lang="uk-UA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Jobs!$B$2</c:f>
              <c:strCache>
                <c:ptCount val="1"/>
                <c:pt idx="0">
                  <c:v>Середньооблікова чисельність працівників у 2020 р.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Jobs!$A$3:$A$16</c:f>
              <c:strCache>
                <c:ptCount val="14"/>
                <c:pt idx="0">
                  <c:v>ТОВ «Епіцентр К»</c:v>
                </c:pt>
                <c:pt idx="1">
                  <c:v>ПП «ЗАСТАВА»</c:v>
                </c:pt>
                <c:pt idx="2">
                  <c:v>ТОВ «АТБ-маркет»</c:v>
                </c:pt>
                <c:pt idx="3">
                  <c:v>СП «Київ-Захід» у формі ТзОВ</c:v>
                </c:pt>
                <c:pt idx="4">
                  <c:v>ТДВ «Червоноградський завод металоконструкцій»</c:v>
                </c:pt>
                <c:pt idx="5">
                  <c:v>ТОВ «Дюна-Веста»</c:v>
                </c:pt>
                <c:pt idx="6">
                  <c:v>Приватне акціонерне товариство «ВАТ КАЛИНА»</c:v>
                </c:pt>
                <c:pt idx="7">
                  <c:v>Приватне акціонерне товариство «Шахта «Надія»</c:v>
                </c:pt>
                <c:pt idx="8">
                  <c:v>ПАТ «Львівська вугільна компанія»</c:v>
                </c:pt>
                <c:pt idx="9">
                  <c:v>ВП «Шахта «Великомостівська» ДП «Львівугілля»</c:v>
                </c:pt>
                <c:pt idx="10">
                  <c:v>ВП «Шахта Червоноградська» ДП «Львівугілля»</c:v>
                </c:pt>
                <c:pt idx="11">
                  <c:v>ВП «Шахта «Межирічанська» ДП «Львівугілля»</c:v>
                </c:pt>
                <c:pt idx="12">
                  <c:v>ВП «Шахта «Відродження» ДП «Львівугілля»</c:v>
                </c:pt>
                <c:pt idx="13">
                  <c:v>ВП «Шахта «Лісова» ДП «Львівугілля»</c:v>
                </c:pt>
              </c:strCache>
            </c:strRef>
          </c:cat>
          <c:val>
            <c:numRef>
              <c:f>Jobs!$B$3:$B$16</c:f>
              <c:numCache>
                <c:formatCode>General</c:formatCode>
                <c:ptCount val="14"/>
                <c:pt idx="0">
                  <c:v>59</c:v>
                </c:pt>
                <c:pt idx="1">
                  <c:v>85</c:v>
                </c:pt>
                <c:pt idx="2">
                  <c:v>170</c:v>
                </c:pt>
                <c:pt idx="3">
                  <c:v>171</c:v>
                </c:pt>
                <c:pt idx="4">
                  <c:v>296</c:v>
                </c:pt>
                <c:pt idx="5">
                  <c:v>428</c:v>
                </c:pt>
                <c:pt idx="6">
                  <c:v>436</c:v>
                </c:pt>
                <c:pt idx="7">
                  <c:v>590</c:v>
                </c:pt>
                <c:pt idx="8">
                  <c:v>701</c:v>
                </c:pt>
                <c:pt idx="9">
                  <c:v>856</c:v>
                </c:pt>
                <c:pt idx="10">
                  <c:v>988</c:v>
                </c:pt>
                <c:pt idx="11">
                  <c:v>1003</c:v>
                </c:pt>
                <c:pt idx="12">
                  <c:v>1040</c:v>
                </c:pt>
                <c:pt idx="13">
                  <c:v>1040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1476480"/>
        <c:axId val="91391104"/>
      </c:barChart>
      <c:catAx>
        <c:axId val="91476480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600" baseline="0"/>
            </a:pPr>
            <a:endParaRPr lang="uk-UA"/>
          </a:p>
        </c:txPr>
        <c:crossAx val="91391104"/>
        <c:crosses val="autoZero"/>
        <c:auto val="1"/>
        <c:lblAlgn val="ctr"/>
        <c:lblOffset val="100"/>
        <c:noMultiLvlLbl val="0"/>
      </c:catAx>
      <c:valAx>
        <c:axId val="91391104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91476480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 baseline="0"/>
      </a:pPr>
      <a:endParaRPr lang="uk-UA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1"/>
          <c:order val="1"/>
          <c:tx>
            <c:strRef>
              <c:f>Економіка!$B$50</c:f>
              <c:strCache>
                <c:ptCount val="1"/>
                <c:pt idx="0">
                  <c:v>Червоноградська МР</c:v>
                </c:pt>
              </c:strCache>
            </c:strRef>
          </c:tx>
          <c:spPr>
            <a:ln w="76200"/>
          </c:spPr>
          <c:marker>
            <c:symbol val="none"/>
          </c:marker>
          <c:cat>
            <c:numRef>
              <c:f>Економіка!$C$48:$J$48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Економіка!$C$50:$J$50</c:f>
              <c:numCache>
                <c:formatCode>General</c:formatCode>
                <c:ptCount val="8"/>
                <c:pt idx="0">
                  <c:v>2219.6999999999998</c:v>
                </c:pt>
                <c:pt idx="1">
                  <c:v>1771.2</c:v>
                </c:pt>
                <c:pt idx="2">
                  <c:v>1804.4</c:v>
                </c:pt>
                <c:pt idx="3">
                  <c:v>2580.5</c:v>
                </c:pt>
                <c:pt idx="4">
                  <c:v>2709.6</c:v>
                </c:pt>
                <c:pt idx="5">
                  <c:v>3452.9</c:v>
                </c:pt>
                <c:pt idx="6">
                  <c:v>3908.7</c:v>
                </c:pt>
                <c:pt idx="7">
                  <c:v>4067.4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Економіка!$B$51</c:f>
              <c:strCache>
                <c:ptCount val="1"/>
                <c:pt idx="0">
                  <c:v>м. Самбір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Економіка!$C$48:$J$48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Економіка!$C$51:$J$51</c:f>
              <c:numCache>
                <c:formatCode>General</c:formatCode>
                <c:ptCount val="8"/>
                <c:pt idx="0">
                  <c:v>367.9</c:v>
                </c:pt>
                <c:pt idx="1">
                  <c:v>386.2</c:v>
                </c:pt>
                <c:pt idx="2">
                  <c:v>432.4</c:v>
                </c:pt>
                <c:pt idx="3">
                  <c:v>629.4</c:v>
                </c:pt>
                <c:pt idx="4">
                  <c:v>884.6</c:v>
                </c:pt>
                <c:pt idx="5">
                  <c:v>979.5</c:v>
                </c:pt>
                <c:pt idx="6">
                  <c:v>1112.3</c:v>
                </c:pt>
                <c:pt idx="7">
                  <c:v>1167.7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Економіка!$B$52</c:f>
              <c:strCache>
                <c:ptCount val="1"/>
                <c:pt idx="0">
                  <c:v>Дрогобич (міськрада)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Економіка!$C$48:$J$48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Економіка!$C$52:$J$52</c:f>
              <c:numCache>
                <c:formatCode>General</c:formatCode>
                <c:ptCount val="8"/>
                <c:pt idx="0">
                  <c:v>4285.5</c:v>
                </c:pt>
                <c:pt idx="1">
                  <c:v>4726.5</c:v>
                </c:pt>
                <c:pt idx="2">
                  <c:v>5276.8</c:v>
                </c:pt>
                <c:pt idx="3">
                  <c:v>4541.8</c:v>
                </c:pt>
                <c:pt idx="4">
                  <c:v>3049.4</c:v>
                </c:pt>
                <c:pt idx="5">
                  <c:v>3839.3</c:v>
                </c:pt>
                <c:pt idx="6">
                  <c:v>4164.6000000000004</c:v>
                </c:pt>
                <c:pt idx="7">
                  <c:v>17684.099999999999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1478528"/>
        <c:axId val="91393408"/>
      </c:lineChart>
      <c:lineChart>
        <c:grouping val="standard"/>
        <c:varyColors val="0"/>
        <c:ser>
          <c:idx val="0"/>
          <c:order val="0"/>
          <c:tx>
            <c:strRef>
              <c:f>Економіка!$B$49</c:f>
              <c:strCache>
                <c:ptCount val="1"/>
                <c:pt idx="0">
                  <c:v>Львівська область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Економіка!$C$48:$J$48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Економіка!$C$49:$J$49</c:f>
              <c:numCache>
                <c:formatCode>General</c:formatCode>
                <c:ptCount val="8"/>
                <c:pt idx="0">
                  <c:v>131081.60000000001</c:v>
                </c:pt>
                <c:pt idx="1">
                  <c:v>149707.9</c:v>
                </c:pt>
                <c:pt idx="2">
                  <c:v>183102.3</c:v>
                </c:pt>
                <c:pt idx="3">
                  <c:v>204777.8</c:v>
                </c:pt>
                <c:pt idx="4">
                  <c:v>262305.2</c:v>
                </c:pt>
                <c:pt idx="5">
                  <c:v>350762.5</c:v>
                </c:pt>
                <c:pt idx="6">
                  <c:v>406547.6</c:v>
                </c:pt>
                <c:pt idx="7">
                  <c:v>423019.2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1479552"/>
        <c:axId val="91393984"/>
      </c:lineChart>
      <c:catAx>
        <c:axId val="914785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1393408"/>
        <c:crosses val="autoZero"/>
        <c:auto val="1"/>
        <c:lblAlgn val="ctr"/>
        <c:lblOffset val="100"/>
        <c:noMultiLvlLbl val="0"/>
      </c:catAx>
      <c:valAx>
        <c:axId val="913934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1478528"/>
        <c:crosses val="autoZero"/>
        <c:crossBetween val="between"/>
      </c:valAx>
      <c:valAx>
        <c:axId val="91393984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91479552"/>
        <c:crosses val="max"/>
        <c:crossBetween val="between"/>
      </c:valAx>
      <c:catAx>
        <c:axId val="914795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1393984"/>
        <c:crosses val="autoZero"/>
        <c:auto val="1"/>
        <c:lblAlgn val="ctr"/>
        <c:lblOffset val="100"/>
        <c:noMultiLvlLbl val="0"/>
      </c:catAx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400" baseline="0"/>
      </a:pPr>
      <a:endParaRPr lang="uk-UA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1"/>
          <c:order val="1"/>
          <c:tx>
            <c:strRef>
              <c:f>Економіка!$B$57</c:f>
              <c:strCache>
                <c:ptCount val="1"/>
                <c:pt idx="0">
                  <c:v>Червоноградська МР</c:v>
                </c:pt>
              </c:strCache>
            </c:strRef>
          </c:tx>
          <c:spPr>
            <a:ln w="76200"/>
          </c:spPr>
          <c:marker>
            <c:symbol val="none"/>
          </c:marker>
          <c:cat>
            <c:numRef>
              <c:f>Економіка!$C$55:$J$55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Економіка!$C$57:$J$57</c:f>
              <c:numCache>
                <c:formatCode>General</c:formatCode>
                <c:ptCount val="8"/>
                <c:pt idx="0">
                  <c:v>669.9</c:v>
                </c:pt>
                <c:pt idx="1">
                  <c:v>816.6</c:v>
                </c:pt>
                <c:pt idx="2">
                  <c:v>807.2</c:v>
                </c:pt>
                <c:pt idx="3">
                  <c:v>792.8</c:v>
                </c:pt>
                <c:pt idx="4">
                  <c:v>787</c:v>
                </c:pt>
                <c:pt idx="5">
                  <c:v>1195.2</c:v>
                </c:pt>
                <c:pt idx="6">
                  <c:v>1664.3</c:v>
                </c:pt>
                <c:pt idx="7">
                  <c:v>1699.5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Економіка!$B$58</c:f>
              <c:strCache>
                <c:ptCount val="1"/>
                <c:pt idx="0">
                  <c:v>м. Самбір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Економіка!$C$55:$J$55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Економіка!$C$58:$J$58</c:f>
              <c:numCache>
                <c:formatCode>General</c:formatCode>
                <c:ptCount val="8"/>
                <c:pt idx="0">
                  <c:v>126.2</c:v>
                </c:pt>
                <c:pt idx="1">
                  <c:v>137.80000000000001</c:v>
                </c:pt>
                <c:pt idx="2">
                  <c:v>150.69999999999999</c:v>
                </c:pt>
                <c:pt idx="3">
                  <c:v>258.3</c:v>
                </c:pt>
                <c:pt idx="4">
                  <c:v>147.5</c:v>
                </c:pt>
                <c:pt idx="5">
                  <c:v>225</c:v>
                </c:pt>
                <c:pt idx="6">
                  <c:v>462</c:v>
                </c:pt>
                <c:pt idx="7">
                  <c:v>429.7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Економіка!$B$59</c:f>
              <c:strCache>
                <c:ptCount val="1"/>
                <c:pt idx="0">
                  <c:v>Дрогобич (міськрада)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Економіка!$C$55:$J$55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Економіка!$C$59:$J$59</c:f>
              <c:numCache>
                <c:formatCode>General</c:formatCode>
                <c:ptCount val="8"/>
                <c:pt idx="0">
                  <c:v>422.5</c:v>
                </c:pt>
                <c:pt idx="1">
                  <c:v>480.2</c:v>
                </c:pt>
                <c:pt idx="2">
                  <c:v>446.9</c:v>
                </c:pt>
                <c:pt idx="3">
                  <c:v>572.70000000000005</c:v>
                </c:pt>
                <c:pt idx="4">
                  <c:v>928.3</c:v>
                </c:pt>
                <c:pt idx="5">
                  <c:v>814.6</c:v>
                </c:pt>
                <c:pt idx="6">
                  <c:v>1129.4000000000001</c:v>
                </c:pt>
                <c:pt idx="7">
                  <c:v>1199.5999999999999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1575808"/>
        <c:axId val="91396288"/>
      </c:lineChart>
      <c:lineChart>
        <c:grouping val="standard"/>
        <c:varyColors val="0"/>
        <c:ser>
          <c:idx val="0"/>
          <c:order val="0"/>
          <c:tx>
            <c:strRef>
              <c:f>Економіка!$B$56</c:f>
              <c:strCache>
                <c:ptCount val="1"/>
                <c:pt idx="0">
                  <c:v>Львівська область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Економіка!$C$55:$J$55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Економіка!$C$56:$J$56</c:f>
              <c:numCache>
                <c:formatCode>General</c:formatCode>
                <c:ptCount val="8"/>
                <c:pt idx="0">
                  <c:v>26017.7</c:v>
                </c:pt>
                <c:pt idx="1">
                  <c:v>31141.7</c:v>
                </c:pt>
                <c:pt idx="2">
                  <c:v>47259.9</c:v>
                </c:pt>
                <c:pt idx="3">
                  <c:v>55048.1</c:v>
                </c:pt>
                <c:pt idx="4">
                  <c:v>71756.3</c:v>
                </c:pt>
                <c:pt idx="5">
                  <c:v>89809.3</c:v>
                </c:pt>
                <c:pt idx="6">
                  <c:v>101778.3</c:v>
                </c:pt>
                <c:pt idx="7">
                  <c:v>113814.1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1577344"/>
        <c:axId val="91396864"/>
      </c:lineChart>
      <c:catAx>
        <c:axId val="915758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1396288"/>
        <c:crosses val="autoZero"/>
        <c:auto val="1"/>
        <c:lblAlgn val="ctr"/>
        <c:lblOffset val="100"/>
        <c:noMultiLvlLbl val="0"/>
      </c:catAx>
      <c:valAx>
        <c:axId val="913962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1575808"/>
        <c:crosses val="autoZero"/>
        <c:crossBetween val="between"/>
      </c:valAx>
      <c:valAx>
        <c:axId val="91396864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91577344"/>
        <c:crosses val="max"/>
        <c:crossBetween val="between"/>
      </c:valAx>
      <c:catAx>
        <c:axId val="915773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1396864"/>
        <c:crosses val="autoZero"/>
        <c:auto val="1"/>
        <c:lblAlgn val="ctr"/>
        <c:lblOffset val="100"/>
        <c:noMultiLvlLbl val="0"/>
      </c:catAx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400" baseline="0"/>
      </a:pPr>
      <a:endParaRPr lang="uk-UA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1"/>
          <c:order val="1"/>
          <c:tx>
            <c:strRef>
              <c:f>Економіка!$B$84</c:f>
              <c:strCache>
                <c:ptCount val="1"/>
                <c:pt idx="0">
                  <c:v>Будівництво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Економіка!$C$82:$H$82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Економіка!$C$84:$H$84</c:f>
              <c:numCache>
                <c:formatCode>General</c:formatCode>
                <c:ptCount val="6"/>
                <c:pt idx="0">
                  <c:v>39.966999999999999</c:v>
                </c:pt>
                <c:pt idx="1">
                  <c:v>62.540999999999997</c:v>
                </c:pt>
                <c:pt idx="2">
                  <c:v>89.716999999999999</c:v>
                </c:pt>
                <c:pt idx="3">
                  <c:v>89.040999999999997</c:v>
                </c:pt>
                <c:pt idx="4">
                  <c:v>105.621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Економіка!$B$85</c:f>
              <c:strCache>
                <c:ptCount val="1"/>
                <c:pt idx="0">
                  <c:v>Роздрібний товарооборот підприємств роздрібної торгівлі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Економіка!$C$82:$H$82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Економіка!$C$85:$H$85</c:f>
              <c:numCache>
                <c:formatCode>General</c:formatCode>
                <c:ptCount val="6"/>
                <c:pt idx="0">
                  <c:v>960.4</c:v>
                </c:pt>
                <c:pt idx="1">
                  <c:v>1020.9</c:v>
                </c:pt>
                <c:pt idx="2">
                  <c:v>1170.5999999999999</c:v>
                </c:pt>
                <c:pt idx="3">
                  <c:v>1244.5</c:v>
                </c:pt>
                <c:pt idx="4">
                  <c:v>1395.7</c:v>
                </c:pt>
                <c:pt idx="5">
                  <c:v>1460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Економіка!$B$86</c:f>
              <c:strCache>
                <c:ptCount val="1"/>
                <c:pt idx="0">
                  <c:v>Оптовий товарооборот підприємств оптової торгівлі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Економіка!$C$82:$H$82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Економіка!$C$86:$H$86</c:f>
              <c:numCache>
                <c:formatCode>General</c:formatCode>
                <c:ptCount val="6"/>
                <c:pt idx="1">
                  <c:v>520.5</c:v>
                </c:pt>
                <c:pt idx="2">
                  <c:v>754.5</c:v>
                </c:pt>
                <c:pt idx="3">
                  <c:v>1156.0999999999999</c:v>
                </c:pt>
                <c:pt idx="4">
                  <c:v>711.8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9725312"/>
        <c:axId val="99624064"/>
      </c:lineChart>
      <c:lineChart>
        <c:grouping val="standard"/>
        <c:varyColors val="0"/>
        <c:ser>
          <c:idx val="0"/>
          <c:order val="0"/>
          <c:tx>
            <c:strRef>
              <c:f>Економіка!$B$83</c:f>
              <c:strCache>
                <c:ptCount val="1"/>
                <c:pt idx="0">
                  <c:v>Промисловість</c:v>
                </c:pt>
              </c:strCache>
            </c:strRef>
          </c:tx>
          <c:spPr>
            <a:ln w="76200"/>
          </c:spPr>
          <c:marker>
            <c:symbol val="none"/>
          </c:marker>
          <c:cat>
            <c:numRef>
              <c:f>Економіка!$C$82:$H$82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Економіка!$C$83:$H$83</c:f>
              <c:numCache>
                <c:formatCode>General</c:formatCode>
                <c:ptCount val="6"/>
                <c:pt idx="0">
                  <c:v>1005.9450000000001</c:v>
                </c:pt>
                <c:pt idx="1">
                  <c:v>1336.1835000000001</c:v>
                </c:pt>
                <c:pt idx="2">
                  <c:v>1468.4549999999999</c:v>
                </c:pt>
                <c:pt idx="3">
                  <c:v>1719.7329999999999</c:v>
                </c:pt>
                <c:pt idx="4">
                  <c:v>1679.8046999999999</c:v>
                </c:pt>
                <c:pt idx="5">
                  <c:v>1929.1548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9726848"/>
        <c:axId val="99624640"/>
      </c:lineChart>
      <c:catAx>
        <c:axId val="99725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9624064"/>
        <c:crosses val="autoZero"/>
        <c:auto val="1"/>
        <c:lblAlgn val="ctr"/>
        <c:lblOffset val="100"/>
        <c:noMultiLvlLbl val="0"/>
      </c:catAx>
      <c:valAx>
        <c:axId val="996240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9725312"/>
        <c:crosses val="autoZero"/>
        <c:crossBetween val="between"/>
      </c:valAx>
      <c:valAx>
        <c:axId val="99624640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99726848"/>
        <c:crosses val="max"/>
        <c:crossBetween val="between"/>
      </c:valAx>
      <c:catAx>
        <c:axId val="997268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9624640"/>
        <c:crosses val="autoZero"/>
        <c:auto val="1"/>
        <c:lblAlgn val="ctr"/>
        <c:lblOffset val="100"/>
        <c:noMultiLvlLbl val="0"/>
      </c:catAx>
    </c:plotArea>
    <c:legend>
      <c:legendPos val="r"/>
      <c:layout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400" baseline="0"/>
      </a:pPr>
      <a:endParaRPr lang="uk-UA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'Демографія зайнятість'!$B$12</c:f>
              <c:strCache>
                <c:ptCount val="1"/>
                <c:pt idx="0">
                  <c:v>Народжені (живонароджені)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'Демографія зайнятість'!$C$11:$G$11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'Демографія зайнятість'!$C$12:$G$12</c:f>
              <c:numCache>
                <c:formatCode>General</c:formatCode>
                <c:ptCount val="5"/>
                <c:pt idx="0">
                  <c:v>825</c:v>
                </c:pt>
                <c:pt idx="1">
                  <c:v>783</c:v>
                </c:pt>
                <c:pt idx="2">
                  <c:v>668</c:v>
                </c:pt>
                <c:pt idx="3">
                  <c:v>592</c:v>
                </c:pt>
                <c:pt idx="4">
                  <c:v>588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'Демографія зайнятість'!$B$13</c:f>
              <c:strCache>
                <c:ptCount val="1"/>
                <c:pt idx="0">
                  <c:v>Померлі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'Демографія зайнятість'!$C$11:$G$11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'Демографія зайнятість'!$C$13:$G$13</c:f>
              <c:numCache>
                <c:formatCode>General</c:formatCode>
                <c:ptCount val="5"/>
                <c:pt idx="0">
                  <c:v>999</c:v>
                </c:pt>
                <c:pt idx="1">
                  <c:v>975</c:v>
                </c:pt>
                <c:pt idx="2">
                  <c:v>944</c:v>
                </c:pt>
                <c:pt idx="3">
                  <c:v>1017</c:v>
                </c:pt>
                <c:pt idx="4">
                  <c:v>1038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'Демографія зайнятість'!$B$14</c:f>
              <c:strCache>
                <c:ptCount val="1"/>
                <c:pt idx="0">
                  <c:v>Природний приріст</c:v>
                </c:pt>
              </c:strCache>
            </c:strRef>
          </c:tx>
          <c:spPr>
            <a:ln w="76200"/>
          </c:spPr>
          <c:marker>
            <c:symbol val="none"/>
          </c:marker>
          <c:cat>
            <c:numRef>
              <c:f>'Демографія зайнятість'!$C$11:$G$11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'Демографія зайнятість'!$C$14:$G$14</c:f>
              <c:numCache>
                <c:formatCode>General</c:formatCode>
                <c:ptCount val="5"/>
                <c:pt idx="0">
                  <c:v>-174</c:v>
                </c:pt>
                <c:pt idx="1">
                  <c:v>-192</c:v>
                </c:pt>
                <c:pt idx="2">
                  <c:v>-276</c:v>
                </c:pt>
                <c:pt idx="3">
                  <c:v>-425</c:v>
                </c:pt>
                <c:pt idx="4">
                  <c:v>-450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7830528"/>
        <c:axId val="67156160"/>
      </c:lineChart>
      <c:catAx>
        <c:axId val="878305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7156160"/>
        <c:crosses val="autoZero"/>
        <c:auto val="1"/>
        <c:lblAlgn val="ctr"/>
        <c:lblOffset val="100"/>
        <c:noMultiLvlLbl val="0"/>
      </c:catAx>
      <c:valAx>
        <c:axId val="671561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7830528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400" baseline="0"/>
      </a:pPr>
      <a:endParaRPr lang="uk-UA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Економіка!$B$25</c:f>
              <c:strCache>
                <c:ptCount val="1"/>
                <c:pt idx="0">
                  <c:v>Промисловість, у т.ч.:</c:v>
                </c:pt>
              </c:strCache>
            </c:strRef>
          </c:tx>
          <c:spPr>
            <a:ln w="76200"/>
          </c:spPr>
          <c:marker>
            <c:symbol val="none"/>
          </c:marker>
          <c:cat>
            <c:numRef>
              <c:f>Економіка!$C$24:$H$24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Економіка!$C$25:$H$25</c:f>
              <c:numCache>
                <c:formatCode>General</c:formatCode>
                <c:ptCount val="6"/>
                <c:pt idx="0">
                  <c:v>1005945.2</c:v>
                </c:pt>
                <c:pt idx="1">
                  <c:v>1336183.5</c:v>
                </c:pt>
                <c:pt idx="2">
                  <c:v>1468455.4</c:v>
                </c:pt>
                <c:pt idx="3">
                  <c:v>1719733</c:v>
                </c:pt>
                <c:pt idx="4">
                  <c:v>1679804.7</c:v>
                </c:pt>
                <c:pt idx="5">
                  <c:v>1929154.8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Економіка!$B$26</c:f>
              <c:strCache>
                <c:ptCount val="1"/>
                <c:pt idx="0">
                  <c:v>добувна промисловість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Економіка!$C$24:$H$24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Економіка!$C$26:$H$26</c:f>
              <c:numCache>
                <c:formatCode>General</c:formatCode>
                <c:ptCount val="6"/>
                <c:pt idx="0">
                  <c:v>383408</c:v>
                </c:pt>
                <c:pt idx="1">
                  <c:v>434431</c:v>
                </c:pt>
                <c:pt idx="2">
                  <c:v>532949.69999999995</c:v>
                </c:pt>
                <c:pt idx="3">
                  <c:v>631013</c:v>
                </c:pt>
                <c:pt idx="4">
                  <c:v>603318</c:v>
                </c:pt>
                <c:pt idx="5">
                  <c:v>683495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Економіка!$B$27</c:f>
              <c:strCache>
                <c:ptCount val="1"/>
                <c:pt idx="0">
                  <c:v>обробна промисловість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Економіка!$C$24:$H$24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Економіка!$C$27:$H$27</c:f>
              <c:numCache>
                <c:formatCode>General</c:formatCode>
                <c:ptCount val="6"/>
                <c:pt idx="0">
                  <c:v>496448.1</c:v>
                </c:pt>
                <c:pt idx="1">
                  <c:v>583389.30000000005</c:v>
                </c:pt>
                <c:pt idx="2">
                  <c:v>794148.4</c:v>
                </c:pt>
                <c:pt idx="3">
                  <c:v>922848.9</c:v>
                </c:pt>
                <c:pt idx="4">
                  <c:v>907244.1</c:v>
                </c:pt>
                <c:pt idx="5">
                  <c:v>1075769.7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Економіка!$B$28</c:f>
              <c:strCache>
                <c:ptCount val="1"/>
                <c:pt idx="0">
                  <c:v>постачання електроенергії, газу, пари та кондиційованого повітря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Економіка!$C$24:$H$24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Економіка!$C$28:$H$28</c:f>
              <c:numCache>
                <c:formatCode>General</c:formatCode>
                <c:ptCount val="6"/>
                <c:pt idx="0">
                  <c:v>85320.7</c:v>
                </c:pt>
                <c:pt idx="1">
                  <c:v>85915.1</c:v>
                </c:pt>
                <c:pt idx="2">
                  <c:v>100050.1</c:v>
                </c:pt>
                <c:pt idx="3">
                  <c:v>120076.4</c:v>
                </c:pt>
                <c:pt idx="4">
                  <c:v>115680.8</c:v>
                </c:pt>
                <c:pt idx="5">
                  <c:v>108388.7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Економіка!$B$29</c:f>
              <c:strCache>
                <c:ptCount val="1"/>
                <c:pt idx="0">
                  <c:v>водопостачання, каналізація та поводження з відходами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Економіка!$C$24:$H$24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Економіка!$C$29:$H$29</c:f>
              <c:numCache>
                <c:formatCode>General</c:formatCode>
                <c:ptCount val="6"/>
                <c:pt idx="0">
                  <c:v>27345.4</c:v>
                </c:pt>
                <c:pt idx="1">
                  <c:v>32448.1</c:v>
                </c:pt>
                <c:pt idx="2">
                  <c:v>41307.199999999997</c:v>
                </c:pt>
                <c:pt idx="3">
                  <c:v>45794.7</c:v>
                </c:pt>
                <c:pt idx="4">
                  <c:v>53561.8</c:v>
                </c:pt>
                <c:pt idx="5">
                  <c:v>61501.4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9728896"/>
        <c:axId val="99626944"/>
      </c:lineChart>
      <c:catAx>
        <c:axId val="997288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9626944"/>
        <c:crosses val="autoZero"/>
        <c:auto val="1"/>
        <c:lblAlgn val="ctr"/>
        <c:lblOffset val="100"/>
        <c:noMultiLvlLbl val="0"/>
      </c:catAx>
      <c:valAx>
        <c:axId val="996269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972889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400" baseline="0"/>
      </a:pPr>
      <a:endParaRPr lang="uk-UA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Економіка!$B$90</c:f>
              <c:strCache>
                <c:ptCount val="1"/>
                <c:pt idx="0">
                  <c:v>  Експорт товарів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Економіка!$C$89:$J$89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Економіка!$C$90:$J$90</c:f>
              <c:numCache>
                <c:formatCode>General</c:formatCode>
                <c:ptCount val="8"/>
                <c:pt idx="0">
                  <c:v>34076.800000000003</c:v>
                </c:pt>
                <c:pt idx="1">
                  <c:v>31539.9</c:v>
                </c:pt>
                <c:pt idx="2">
                  <c:v>32685.1</c:v>
                </c:pt>
                <c:pt idx="3">
                  <c:v>27371.7</c:v>
                </c:pt>
                <c:pt idx="4">
                  <c:v>22830.400000000001</c:v>
                </c:pt>
                <c:pt idx="5">
                  <c:v>25952</c:v>
                </c:pt>
                <c:pt idx="6">
                  <c:v>28144.7</c:v>
                </c:pt>
                <c:pt idx="7">
                  <c:v>34911.199999999997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Економіка!$B$91</c:f>
              <c:strCache>
                <c:ptCount val="1"/>
                <c:pt idx="0">
                  <c:v>  Імпорт товарів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Економіка!$C$89:$J$89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Економіка!$C$91:$J$91</c:f>
              <c:numCache>
                <c:formatCode>General</c:formatCode>
                <c:ptCount val="8"/>
                <c:pt idx="0">
                  <c:v>84687.1</c:v>
                </c:pt>
                <c:pt idx="1">
                  <c:v>126072.8</c:v>
                </c:pt>
                <c:pt idx="2">
                  <c:v>61755.199999999997</c:v>
                </c:pt>
                <c:pt idx="3">
                  <c:v>33560</c:v>
                </c:pt>
                <c:pt idx="4">
                  <c:v>22994.6</c:v>
                </c:pt>
                <c:pt idx="5">
                  <c:v>24976.6</c:v>
                </c:pt>
                <c:pt idx="6">
                  <c:v>25266.5</c:v>
                </c:pt>
                <c:pt idx="7">
                  <c:v>37452.5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0337152"/>
        <c:axId val="99629248"/>
      </c:lineChart>
      <c:lineChart>
        <c:grouping val="stacked"/>
        <c:varyColors val="0"/>
        <c:ser>
          <c:idx val="2"/>
          <c:order val="2"/>
          <c:tx>
            <c:strRef>
              <c:f>Економіка!$B$92</c:f>
              <c:strCache>
                <c:ptCount val="1"/>
                <c:pt idx="0">
                  <c:v>  Сальдо зовнішньої торгівлі товарами</c:v>
                </c:pt>
              </c:strCache>
            </c:strRef>
          </c:tx>
          <c:spPr>
            <a:ln w="76200"/>
          </c:spPr>
          <c:marker>
            <c:symbol val="none"/>
          </c:marker>
          <c:cat>
            <c:numRef>
              <c:f>Економіка!$C$89:$J$89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Економіка!$C$92:$J$92</c:f>
              <c:numCache>
                <c:formatCode>General</c:formatCode>
                <c:ptCount val="8"/>
                <c:pt idx="0">
                  <c:v>-50610.3</c:v>
                </c:pt>
                <c:pt idx="1">
                  <c:v>-94532.9</c:v>
                </c:pt>
                <c:pt idx="2">
                  <c:v>-29070.1</c:v>
                </c:pt>
                <c:pt idx="3">
                  <c:v>-6188.2</c:v>
                </c:pt>
                <c:pt idx="4">
                  <c:v>-164.2</c:v>
                </c:pt>
                <c:pt idx="5">
                  <c:v>975.4</c:v>
                </c:pt>
                <c:pt idx="6">
                  <c:v>2878.2</c:v>
                </c:pt>
                <c:pt idx="7">
                  <c:v>-2541.3000000000002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0338688"/>
        <c:axId val="99629824"/>
      </c:lineChart>
      <c:catAx>
        <c:axId val="100337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9629248"/>
        <c:crosses val="autoZero"/>
        <c:auto val="1"/>
        <c:lblAlgn val="ctr"/>
        <c:lblOffset val="100"/>
        <c:noMultiLvlLbl val="0"/>
      </c:catAx>
      <c:valAx>
        <c:axId val="996292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0337152"/>
        <c:crosses val="autoZero"/>
        <c:crossBetween val="between"/>
      </c:valAx>
      <c:valAx>
        <c:axId val="99629824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100338688"/>
        <c:crosses val="max"/>
        <c:crossBetween val="between"/>
      </c:valAx>
      <c:catAx>
        <c:axId val="1003386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9629824"/>
        <c:crosses val="autoZero"/>
        <c:auto val="1"/>
        <c:lblAlgn val="ctr"/>
        <c:lblOffset val="100"/>
        <c:noMultiLvlLbl val="0"/>
      </c:catAx>
    </c:plotArea>
    <c:legend>
      <c:legendPos val="b"/>
      <c:layout/>
      <c:overlay val="0"/>
    </c:legend>
    <c:plotVisOnly val="1"/>
    <c:dispBlanksAs val="zero"/>
    <c:showDLblsOverMax val="0"/>
  </c:chart>
  <c:spPr>
    <a:ln>
      <a:noFill/>
    </a:ln>
  </c:spPr>
  <c:txPr>
    <a:bodyPr/>
    <a:lstStyle/>
    <a:p>
      <a:pPr>
        <a:defRPr sz="1600" baseline="0"/>
      </a:pPr>
      <a:endParaRPr lang="uk-UA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1"/>
          <c:order val="1"/>
          <c:tx>
            <c:strRef>
              <c:f>Економіка!$B$97</c:f>
              <c:strCache>
                <c:ptCount val="1"/>
                <c:pt idx="0">
                  <c:v>Червоноград МР</c:v>
                </c:pt>
              </c:strCache>
            </c:strRef>
          </c:tx>
          <c:spPr>
            <a:ln w="76200"/>
          </c:spPr>
          <c:marker>
            <c:symbol val="none"/>
          </c:marker>
          <c:cat>
            <c:numRef>
              <c:f>Економіка!$C$95:$J$95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Економіка!$C$97:$J$97</c:f>
              <c:numCache>
                <c:formatCode>General</c:formatCode>
                <c:ptCount val="8"/>
                <c:pt idx="0">
                  <c:v>34076.800000000003</c:v>
                </c:pt>
                <c:pt idx="1">
                  <c:v>31539.9</c:v>
                </c:pt>
                <c:pt idx="2">
                  <c:v>32685.1</c:v>
                </c:pt>
                <c:pt idx="3">
                  <c:v>27371.7</c:v>
                </c:pt>
                <c:pt idx="4">
                  <c:v>22830.400000000001</c:v>
                </c:pt>
                <c:pt idx="5">
                  <c:v>25952</c:v>
                </c:pt>
                <c:pt idx="6">
                  <c:v>28144.7</c:v>
                </c:pt>
                <c:pt idx="7">
                  <c:v>34911.199999999997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Економіка!$B$98</c:f>
              <c:strCache>
                <c:ptCount val="1"/>
                <c:pt idx="0">
                  <c:v>Дрогобич МР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Економіка!$C$95:$J$95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Економіка!$C$98:$J$98</c:f>
              <c:numCache>
                <c:formatCode>General</c:formatCode>
                <c:ptCount val="8"/>
                <c:pt idx="0">
                  <c:v>73928.100000000006</c:v>
                </c:pt>
                <c:pt idx="1">
                  <c:v>22730</c:v>
                </c:pt>
                <c:pt idx="2">
                  <c:v>25887</c:v>
                </c:pt>
                <c:pt idx="3">
                  <c:v>22157.1</c:v>
                </c:pt>
                <c:pt idx="4">
                  <c:v>18175.599999999999</c:v>
                </c:pt>
                <c:pt idx="5">
                  <c:v>21338.7</c:v>
                </c:pt>
                <c:pt idx="6">
                  <c:v>20007.900000000001</c:v>
                </c:pt>
                <c:pt idx="7">
                  <c:v>32961.5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Економіка!$B$99</c:f>
              <c:strCache>
                <c:ptCount val="1"/>
                <c:pt idx="0">
                  <c:v>м. Самбір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Економіка!$C$95:$J$95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Економіка!$C$99:$J$99</c:f>
              <c:numCache>
                <c:formatCode>General</c:formatCode>
                <c:ptCount val="8"/>
                <c:pt idx="0">
                  <c:v>7587.9</c:v>
                </c:pt>
                <c:pt idx="1">
                  <c:v>12901.1</c:v>
                </c:pt>
                <c:pt idx="2">
                  <c:v>11212.4</c:v>
                </c:pt>
                <c:pt idx="3">
                  <c:v>11157.1</c:v>
                </c:pt>
                <c:pt idx="4">
                  <c:v>7770.3</c:v>
                </c:pt>
                <c:pt idx="5">
                  <c:v>7712.7</c:v>
                </c:pt>
                <c:pt idx="6">
                  <c:v>12966.5</c:v>
                </c:pt>
                <c:pt idx="7">
                  <c:v>13133.9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0450816"/>
        <c:axId val="100476032"/>
      </c:lineChart>
      <c:lineChart>
        <c:grouping val="standard"/>
        <c:varyColors val="0"/>
        <c:ser>
          <c:idx val="0"/>
          <c:order val="0"/>
          <c:tx>
            <c:strRef>
              <c:f>Економіка!$B$96</c:f>
              <c:strCache>
                <c:ptCount val="1"/>
                <c:pt idx="0">
                  <c:v>Львівська область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Економіка!$C$95:$J$95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Економіка!$C$96:$J$96</c:f>
              <c:numCache>
                <c:formatCode>General</c:formatCode>
                <c:ptCount val="8"/>
                <c:pt idx="0">
                  <c:v>1201931.1000000001</c:v>
                </c:pt>
                <c:pt idx="1">
                  <c:v>1343535.6</c:v>
                </c:pt>
                <c:pt idx="2">
                  <c:v>1290869.3</c:v>
                </c:pt>
                <c:pt idx="3">
                  <c:v>1305077.7</c:v>
                </c:pt>
                <c:pt idx="4">
                  <c:v>1206324.8</c:v>
                </c:pt>
                <c:pt idx="5">
                  <c:v>1275566.1000000001</c:v>
                </c:pt>
                <c:pt idx="6">
                  <c:v>1585154.1</c:v>
                </c:pt>
                <c:pt idx="7">
                  <c:v>1895635.5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0452352"/>
        <c:axId val="100476608"/>
      </c:lineChart>
      <c:catAx>
        <c:axId val="1004508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0476032"/>
        <c:crosses val="autoZero"/>
        <c:auto val="1"/>
        <c:lblAlgn val="ctr"/>
        <c:lblOffset val="100"/>
        <c:noMultiLvlLbl val="0"/>
      </c:catAx>
      <c:valAx>
        <c:axId val="1004760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0450816"/>
        <c:crosses val="autoZero"/>
        <c:crossBetween val="between"/>
      </c:valAx>
      <c:valAx>
        <c:axId val="100476608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100452352"/>
        <c:crosses val="max"/>
        <c:crossBetween val="between"/>
      </c:valAx>
      <c:catAx>
        <c:axId val="1004523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0476608"/>
        <c:crosses val="autoZero"/>
        <c:auto val="1"/>
        <c:lblAlgn val="ctr"/>
        <c:lblOffset val="100"/>
        <c:noMultiLvlLbl val="0"/>
      </c:catAx>
    </c:plotArea>
    <c:legend>
      <c:legendPos val="b"/>
      <c:layout/>
      <c:overlay val="0"/>
    </c:legend>
    <c:plotVisOnly val="1"/>
    <c:dispBlanksAs val="zero"/>
    <c:showDLblsOverMax val="0"/>
  </c:chart>
  <c:spPr>
    <a:ln>
      <a:noFill/>
    </a:ln>
  </c:spPr>
  <c:txPr>
    <a:bodyPr/>
    <a:lstStyle/>
    <a:p>
      <a:pPr>
        <a:defRPr sz="1600" baseline="0"/>
      </a:pPr>
      <a:endParaRPr lang="uk-UA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Бюджет!$B$3</c:f>
              <c:strCache>
                <c:ptCount val="1"/>
              </c:strCache>
            </c:strRef>
          </c:tx>
          <c:invertIfNegative val="0"/>
          <c:cat>
            <c:strRef>
              <c:f>Бюджет!$C$2:$F$2</c:f>
              <c:strCache>
                <c:ptCount val="4"/>
                <c:pt idx="0">
                  <c:v>2018 (сумарно)</c:v>
                </c:pt>
                <c:pt idx="1">
                  <c:v>2019 (сумарно)</c:v>
                </c:pt>
                <c:pt idx="2">
                  <c:v>2020 (сумарно)</c:v>
                </c:pt>
                <c:pt idx="3">
                  <c:v>2021 (прогноз)</c:v>
                </c:pt>
              </c:strCache>
            </c:strRef>
          </c:cat>
          <c:val>
            <c:numRef>
              <c:f>Бюджет!$C$3:$F$3</c:f>
              <c:numCache>
                <c:formatCode>General</c:formatCode>
                <c:ptCount val="4"/>
              </c:numCache>
            </c:numRef>
          </c:val>
        </c:ser>
        <c:ser>
          <c:idx val="1"/>
          <c:order val="1"/>
          <c:tx>
            <c:strRef>
              <c:f>Бюджет!$B$4</c:f>
              <c:strCache>
                <c:ptCount val="1"/>
                <c:pt idx="0">
                  <c:v>Прибутковий податок з громадян/ Податок з доходів фізичних осіб</c:v>
                </c:pt>
              </c:strCache>
            </c:strRef>
          </c:tx>
          <c:invertIfNegative val="0"/>
          <c:cat>
            <c:strRef>
              <c:f>Бюджет!$C$2:$F$2</c:f>
              <c:strCache>
                <c:ptCount val="4"/>
                <c:pt idx="0">
                  <c:v>2018 (сумарно)</c:v>
                </c:pt>
                <c:pt idx="1">
                  <c:v>2019 (сумарно)</c:v>
                </c:pt>
                <c:pt idx="2">
                  <c:v>2020 (сумарно)</c:v>
                </c:pt>
                <c:pt idx="3">
                  <c:v>2021 (прогноз)</c:v>
                </c:pt>
              </c:strCache>
            </c:strRef>
          </c:cat>
          <c:val>
            <c:numRef>
              <c:f>Бюджет!$C$4:$F$4</c:f>
              <c:numCache>
                <c:formatCode>General</c:formatCode>
                <c:ptCount val="4"/>
                <c:pt idx="0">
                  <c:v>254.9</c:v>
                </c:pt>
                <c:pt idx="1">
                  <c:v>286.60000000000002</c:v>
                </c:pt>
                <c:pt idx="2">
                  <c:v>314.7</c:v>
                </c:pt>
                <c:pt idx="3">
                  <c:v>315.8</c:v>
                </c:pt>
              </c:numCache>
            </c:numRef>
          </c:val>
        </c:ser>
        <c:ser>
          <c:idx val="2"/>
          <c:order val="2"/>
          <c:tx>
            <c:strRef>
              <c:f>Бюджет!$B$5</c:f>
              <c:strCache>
                <c:ptCount val="1"/>
                <c:pt idx="0">
                  <c:v>Єдиний податок(крім с/г виробників)</c:v>
                </c:pt>
              </c:strCache>
            </c:strRef>
          </c:tx>
          <c:invertIfNegative val="0"/>
          <c:cat>
            <c:strRef>
              <c:f>Бюджет!$C$2:$F$2</c:f>
              <c:strCache>
                <c:ptCount val="4"/>
                <c:pt idx="0">
                  <c:v>2018 (сумарно)</c:v>
                </c:pt>
                <c:pt idx="1">
                  <c:v>2019 (сумарно)</c:v>
                </c:pt>
                <c:pt idx="2">
                  <c:v>2020 (сумарно)</c:v>
                </c:pt>
                <c:pt idx="3">
                  <c:v>2021 (прогноз)</c:v>
                </c:pt>
              </c:strCache>
            </c:strRef>
          </c:cat>
          <c:val>
            <c:numRef>
              <c:f>Бюджет!$C$5:$F$5</c:f>
              <c:numCache>
                <c:formatCode>General</c:formatCode>
                <c:ptCount val="4"/>
                <c:pt idx="0">
                  <c:v>44.8</c:v>
                </c:pt>
                <c:pt idx="1">
                  <c:v>55.2</c:v>
                </c:pt>
                <c:pt idx="2">
                  <c:v>63.2</c:v>
                </c:pt>
                <c:pt idx="3">
                  <c:v>64.5</c:v>
                </c:pt>
              </c:numCache>
            </c:numRef>
          </c:val>
        </c:ser>
        <c:ser>
          <c:idx val="3"/>
          <c:order val="3"/>
          <c:tx>
            <c:strRef>
              <c:f>Бюджет!$B$6</c:f>
              <c:strCache>
                <c:ptCount val="1"/>
                <c:pt idx="0">
                  <c:v>Єдиний податок від с/г виробників</c:v>
                </c:pt>
              </c:strCache>
            </c:strRef>
          </c:tx>
          <c:invertIfNegative val="0"/>
          <c:cat>
            <c:strRef>
              <c:f>Бюджет!$C$2:$F$2</c:f>
              <c:strCache>
                <c:ptCount val="4"/>
                <c:pt idx="0">
                  <c:v>2018 (сумарно)</c:v>
                </c:pt>
                <c:pt idx="1">
                  <c:v>2019 (сумарно)</c:v>
                </c:pt>
                <c:pt idx="2">
                  <c:v>2020 (сумарно)</c:v>
                </c:pt>
                <c:pt idx="3">
                  <c:v>2021 (прогноз)</c:v>
                </c:pt>
              </c:strCache>
            </c:strRef>
          </c:cat>
          <c:val>
            <c:numRef>
              <c:f>Бюджет!$C$6:$F$6</c:f>
              <c:numCache>
                <c:formatCode>General</c:formatCode>
                <c:ptCount val="4"/>
                <c:pt idx="0">
                  <c:v>0.7</c:v>
                </c:pt>
                <c:pt idx="1">
                  <c:v>0.6</c:v>
                </c:pt>
                <c:pt idx="2">
                  <c:v>0.6</c:v>
                </c:pt>
                <c:pt idx="3">
                  <c:v>0.5</c:v>
                </c:pt>
              </c:numCache>
            </c:numRef>
          </c:val>
        </c:ser>
        <c:ser>
          <c:idx val="4"/>
          <c:order val="4"/>
          <c:tx>
            <c:strRef>
              <c:f>Бюджет!$B$7</c:f>
              <c:strCache>
                <c:ptCount val="1"/>
                <c:pt idx="0">
                  <c:v>Доходи від відчуження нерухомості та землі</c:v>
                </c:pt>
              </c:strCache>
            </c:strRef>
          </c:tx>
          <c:invertIfNegative val="0"/>
          <c:cat>
            <c:strRef>
              <c:f>Бюджет!$C$2:$F$2</c:f>
              <c:strCache>
                <c:ptCount val="4"/>
                <c:pt idx="0">
                  <c:v>2018 (сумарно)</c:v>
                </c:pt>
                <c:pt idx="1">
                  <c:v>2019 (сумарно)</c:v>
                </c:pt>
                <c:pt idx="2">
                  <c:v>2020 (сумарно)</c:v>
                </c:pt>
                <c:pt idx="3">
                  <c:v>2021 (прогноз)</c:v>
                </c:pt>
              </c:strCache>
            </c:strRef>
          </c:cat>
          <c:val>
            <c:numRef>
              <c:f>Бюджет!$C$7:$F$7</c:f>
              <c:numCache>
                <c:formatCode>General</c:formatCode>
                <c:ptCount val="4"/>
                <c:pt idx="0">
                  <c:v>4.9000000000000004</c:v>
                </c:pt>
                <c:pt idx="1">
                  <c:v>9.5</c:v>
                </c:pt>
                <c:pt idx="2">
                  <c:v>4.5999999999999996</c:v>
                </c:pt>
                <c:pt idx="3">
                  <c:v>5.9</c:v>
                </c:pt>
              </c:numCache>
            </c:numRef>
          </c:val>
        </c:ser>
        <c:ser>
          <c:idx val="5"/>
          <c:order val="5"/>
          <c:tx>
            <c:strRef>
              <c:f>Бюджет!$B$8</c:f>
              <c:strCache>
                <c:ptCount val="1"/>
                <c:pt idx="0">
                  <c:v>Податок на прибуток підприємств комунальної власності</c:v>
                </c:pt>
              </c:strCache>
            </c:strRef>
          </c:tx>
          <c:invertIfNegative val="0"/>
          <c:cat>
            <c:strRef>
              <c:f>Бюджет!$C$2:$F$2</c:f>
              <c:strCache>
                <c:ptCount val="4"/>
                <c:pt idx="0">
                  <c:v>2018 (сумарно)</c:v>
                </c:pt>
                <c:pt idx="1">
                  <c:v>2019 (сумарно)</c:v>
                </c:pt>
                <c:pt idx="2">
                  <c:v>2020 (сумарно)</c:v>
                </c:pt>
                <c:pt idx="3">
                  <c:v>2021 (прогноз)</c:v>
                </c:pt>
              </c:strCache>
            </c:strRef>
          </c:cat>
          <c:val>
            <c:numRef>
              <c:f>Бюджет!$C$8:$F$8</c:f>
              <c:numCache>
                <c:formatCode>General</c:formatCode>
                <c:ptCount val="4"/>
                <c:pt idx="0">
                  <c:v>0.2</c:v>
                </c:pt>
                <c:pt idx="1">
                  <c:v>0.3</c:v>
                </c:pt>
                <c:pt idx="2">
                  <c:v>0.2</c:v>
                </c:pt>
                <c:pt idx="3">
                  <c:v>0.1</c:v>
                </c:pt>
              </c:numCache>
            </c:numRef>
          </c:val>
        </c:ser>
        <c:ser>
          <c:idx val="6"/>
          <c:order val="6"/>
          <c:tx>
            <c:strRef>
              <c:f>Бюджет!$B$9</c:f>
              <c:strCache>
                <c:ptCount val="1"/>
                <c:pt idx="0">
                  <c:v>Плата за землю</c:v>
                </c:pt>
              </c:strCache>
            </c:strRef>
          </c:tx>
          <c:invertIfNegative val="0"/>
          <c:cat>
            <c:strRef>
              <c:f>Бюджет!$C$2:$F$2</c:f>
              <c:strCache>
                <c:ptCount val="4"/>
                <c:pt idx="0">
                  <c:v>2018 (сумарно)</c:v>
                </c:pt>
                <c:pt idx="1">
                  <c:v>2019 (сумарно)</c:v>
                </c:pt>
                <c:pt idx="2">
                  <c:v>2020 (сумарно)</c:v>
                </c:pt>
                <c:pt idx="3">
                  <c:v>2021 (прогноз)</c:v>
                </c:pt>
              </c:strCache>
            </c:strRef>
          </c:cat>
          <c:val>
            <c:numRef>
              <c:f>Бюджет!$C$9:$F$9</c:f>
              <c:numCache>
                <c:formatCode>General</c:formatCode>
                <c:ptCount val="4"/>
                <c:pt idx="0">
                  <c:v>21.4</c:v>
                </c:pt>
                <c:pt idx="1">
                  <c:v>23.9</c:v>
                </c:pt>
                <c:pt idx="2">
                  <c:v>20.9</c:v>
                </c:pt>
                <c:pt idx="3">
                  <c:v>21.2</c:v>
                </c:pt>
              </c:numCache>
            </c:numRef>
          </c:val>
        </c:ser>
        <c:ser>
          <c:idx val="7"/>
          <c:order val="7"/>
          <c:tx>
            <c:strRef>
              <c:f>Бюджет!$B$10</c:f>
              <c:strCache>
                <c:ptCount val="1"/>
                <c:pt idx="0">
                  <c:v>Податок на нерухомість</c:v>
                </c:pt>
              </c:strCache>
            </c:strRef>
          </c:tx>
          <c:invertIfNegative val="0"/>
          <c:cat>
            <c:strRef>
              <c:f>Бюджет!$C$2:$F$2</c:f>
              <c:strCache>
                <c:ptCount val="4"/>
                <c:pt idx="0">
                  <c:v>2018 (сумарно)</c:v>
                </c:pt>
                <c:pt idx="1">
                  <c:v>2019 (сумарно)</c:v>
                </c:pt>
                <c:pt idx="2">
                  <c:v>2020 (сумарно)</c:v>
                </c:pt>
                <c:pt idx="3">
                  <c:v>2021 (прогноз)</c:v>
                </c:pt>
              </c:strCache>
            </c:strRef>
          </c:cat>
          <c:val>
            <c:numRef>
              <c:f>Бюджет!$C$10:$F$10</c:f>
              <c:numCache>
                <c:formatCode>General</c:formatCode>
                <c:ptCount val="4"/>
                <c:pt idx="0">
                  <c:v>5.5</c:v>
                </c:pt>
                <c:pt idx="1">
                  <c:v>8.1</c:v>
                </c:pt>
                <c:pt idx="2">
                  <c:v>10.3</c:v>
                </c:pt>
                <c:pt idx="3">
                  <c:v>11.1</c:v>
                </c:pt>
              </c:numCache>
            </c:numRef>
          </c:val>
        </c:ser>
        <c:ser>
          <c:idx val="8"/>
          <c:order val="8"/>
          <c:tx>
            <c:strRef>
              <c:f>Бюджет!$B$11</c:f>
              <c:strCache>
                <c:ptCount val="1"/>
                <c:pt idx="0">
                  <c:v>Акцизний збір (податок)</c:v>
                </c:pt>
              </c:strCache>
            </c:strRef>
          </c:tx>
          <c:invertIfNegative val="0"/>
          <c:cat>
            <c:strRef>
              <c:f>Бюджет!$C$2:$F$2</c:f>
              <c:strCache>
                <c:ptCount val="4"/>
                <c:pt idx="0">
                  <c:v>2018 (сумарно)</c:v>
                </c:pt>
                <c:pt idx="1">
                  <c:v>2019 (сумарно)</c:v>
                </c:pt>
                <c:pt idx="2">
                  <c:v>2020 (сумарно)</c:v>
                </c:pt>
                <c:pt idx="3">
                  <c:v>2021 (прогноз)</c:v>
                </c:pt>
              </c:strCache>
            </c:strRef>
          </c:cat>
          <c:val>
            <c:numRef>
              <c:f>Бюджет!$C$11:$F$11</c:f>
              <c:numCache>
                <c:formatCode>General</c:formatCode>
                <c:ptCount val="4"/>
                <c:pt idx="0">
                  <c:v>24.4</c:v>
                </c:pt>
                <c:pt idx="1">
                  <c:v>26</c:v>
                </c:pt>
                <c:pt idx="2">
                  <c:v>27</c:v>
                </c:pt>
                <c:pt idx="3">
                  <c:v>22.5</c:v>
                </c:pt>
              </c:numCache>
            </c:numRef>
          </c:val>
        </c:ser>
        <c:ser>
          <c:idx val="9"/>
          <c:order val="9"/>
          <c:tx>
            <c:strRef>
              <c:f>Бюджет!$B$12</c:f>
              <c:strCache>
                <c:ptCount val="1"/>
                <c:pt idx="0">
                  <c:v>Інші місцеві податки та збори</c:v>
                </c:pt>
              </c:strCache>
            </c:strRef>
          </c:tx>
          <c:invertIfNegative val="0"/>
          <c:cat>
            <c:strRef>
              <c:f>Бюджет!$C$2:$F$2</c:f>
              <c:strCache>
                <c:ptCount val="4"/>
                <c:pt idx="0">
                  <c:v>2018 (сумарно)</c:v>
                </c:pt>
                <c:pt idx="1">
                  <c:v>2019 (сумарно)</c:v>
                </c:pt>
                <c:pt idx="2">
                  <c:v>2020 (сумарно)</c:v>
                </c:pt>
                <c:pt idx="3">
                  <c:v>2021 (прогноз)</c:v>
                </c:pt>
              </c:strCache>
            </c:strRef>
          </c:cat>
          <c:val>
            <c:numRef>
              <c:f>Бюджет!$C$12:$F$12</c:f>
              <c:numCache>
                <c:formatCode>General</c:formatCode>
                <c:ptCount val="4"/>
                <c:pt idx="0">
                  <c:v>0.4</c:v>
                </c:pt>
                <c:pt idx="1">
                  <c:v>0.4</c:v>
                </c:pt>
                <c:pt idx="2">
                  <c:v>0.3</c:v>
                </c:pt>
                <c:pt idx="3">
                  <c:v>0.3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0598272"/>
        <c:axId val="100478912"/>
      </c:barChart>
      <c:catAx>
        <c:axId val="10059827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uk-UA"/>
          </a:p>
        </c:txPr>
        <c:crossAx val="100478912"/>
        <c:crosses val="autoZero"/>
        <c:auto val="1"/>
        <c:lblAlgn val="ctr"/>
        <c:lblOffset val="100"/>
        <c:noMultiLvlLbl val="0"/>
      </c:catAx>
      <c:valAx>
        <c:axId val="1004789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uk-UA"/>
          </a:p>
        </c:txPr>
        <c:crossAx val="10059827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5654448512044283"/>
          <c:y val="0.27544707565444237"/>
          <c:w val="0.34152998116905875"/>
          <c:h val="0.65058067457697333"/>
        </c:manualLayout>
      </c:layout>
      <c:overlay val="0"/>
      <c:txPr>
        <a:bodyPr/>
        <a:lstStyle/>
        <a:p>
          <a:pPr>
            <a:defRPr sz="1400" baseline="0"/>
          </a:pPr>
          <a:endParaRPr lang="uk-UA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Бюджет!$B$17:$B$26</c:f>
              <c:strCache>
                <c:ptCount val="10"/>
                <c:pt idx="0">
                  <c:v>Оплата праці і нарахування на заробітну плату </c:v>
                </c:pt>
                <c:pt idx="1">
                  <c:v>Предмети, матеріали, обладнання та інвентар</c:v>
                </c:pt>
                <c:pt idx="2">
                  <c:v>Медикаменти, продукти харчування</c:v>
                </c:pt>
                <c:pt idx="3">
                  <c:v>Оплата послуг (крім комунальних)</c:v>
                </c:pt>
                <c:pt idx="4">
                  <c:v>Видатки на відрядження</c:v>
                </c:pt>
                <c:pt idx="5">
                  <c:v>Оплата комунальних послуг та енергоносіїв</c:v>
                </c:pt>
                <c:pt idx="6">
                  <c:v>Дослідження і розробки, окремі заходи по реалізації державних (регіональних) програм </c:v>
                </c:pt>
                <c:pt idx="7">
                  <c:v>Поточні трансферти</c:v>
                </c:pt>
                <c:pt idx="8">
                  <c:v>Соціальне забезпечення </c:v>
                </c:pt>
                <c:pt idx="9">
                  <c:v>Капітальні видатки</c:v>
                </c:pt>
              </c:strCache>
            </c:strRef>
          </c:cat>
          <c:val>
            <c:numRef>
              <c:f>Бюджет!$C$17:$C$26</c:f>
              <c:numCache>
                <c:formatCode>General</c:formatCode>
                <c:ptCount val="10"/>
                <c:pt idx="0">
                  <c:v>458.6</c:v>
                </c:pt>
                <c:pt idx="1">
                  <c:v>5.5</c:v>
                </c:pt>
                <c:pt idx="2">
                  <c:v>13.7</c:v>
                </c:pt>
                <c:pt idx="3">
                  <c:v>8.1999999999999993</c:v>
                </c:pt>
                <c:pt idx="4">
                  <c:v>0.4</c:v>
                </c:pt>
                <c:pt idx="5">
                  <c:v>34.5</c:v>
                </c:pt>
                <c:pt idx="6">
                  <c:v>4</c:v>
                </c:pt>
                <c:pt idx="7">
                  <c:v>104.4</c:v>
                </c:pt>
                <c:pt idx="8">
                  <c:v>5.3</c:v>
                </c:pt>
                <c:pt idx="9">
                  <c:v>58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333333333333333"/>
          <c:y val="0"/>
          <c:w val="0.33888888888888891"/>
          <c:h val="1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600" baseline="0"/>
      </a:pPr>
      <a:endParaRPr lang="uk-UA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'Демографія зайнятість'!$B$16</c:f>
              <c:strCache>
                <c:ptCount val="1"/>
                <c:pt idx="0">
                  <c:v>Прибулі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'Демографія зайнятість'!$C$15:$G$15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'Демографія зайнятість'!$C$16:$G$16</c:f>
              <c:numCache>
                <c:formatCode>General</c:formatCode>
                <c:ptCount val="5"/>
                <c:pt idx="0">
                  <c:v>656</c:v>
                </c:pt>
                <c:pt idx="1">
                  <c:v>686</c:v>
                </c:pt>
                <c:pt idx="2">
                  <c:v>709</c:v>
                </c:pt>
                <c:pt idx="3">
                  <c:v>921</c:v>
                </c:pt>
                <c:pt idx="4">
                  <c:v>839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'Демографія зайнятість'!$B$17</c:f>
              <c:strCache>
                <c:ptCount val="1"/>
                <c:pt idx="0">
                  <c:v>Вибулі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'Демографія зайнятість'!$C$15:$G$15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'Демографія зайнятість'!$C$17:$G$17</c:f>
              <c:numCache>
                <c:formatCode>General</c:formatCode>
                <c:ptCount val="5"/>
                <c:pt idx="0">
                  <c:v>878</c:v>
                </c:pt>
                <c:pt idx="1">
                  <c:v>808</c:v>
                </c:pt>
                <c:pt idx="2">
                  <c:v>860</c:v>
                </c:pt>
                <c:pt idx="3">
                  <c:v>1005</c:v>
                </c:pt>
                <c:pt idx="4">
                  <c:v>1128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'Демографія зайнятість'!$B$18</c:f>
              <c:strCache>
                <c:ptCount val="1"/>
                <c:pt idx="0">
                  <c:v>Сальдо міграції</c:v>
                </c:pt>
              </c:strCache>
            </c:strRef>
          </c:tx>
          <c:spPr>
            <a:ln w="76200"/>
          </c:spPr>
          <c:marker>
            <c:symbol val="none"/>
          </c:marker>
          <c:cat>
            <c:numRef>
              <c:f>'Демографія зайнятість'!$C$15:$G$15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'Демографія зайнятість'!$C$18:$G$18</c:f>
              <c:numCache>
                <c:formatCode>General</c:formatCode>
                <c:ptCount val="5"/>
                <c:pt idx="0">
                  <c:v>-222</c:v>
                </c:pt>
                <c:pt idx="1">
                  <c:v>-122</c:v>
                </c:pt>
                <c:pt idx="2">
                  <c:v>-151</c:v>
                </c:pt>
                <c:pt idx="3">
                  <c:v>-84</c:v>
                </c:pt>
                <c:pt idx="4">
                  <c:v>-289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7834112"/>
        <c:axId val="88941120"/>
      </c:lineChart>
      <c:catAx>
        <c:axId val="87834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uk-UA"/>
          </a:p>
        </c:txPr>
        <c:crossAx val="88941120"/>
        <c:crosses val="autoZero"/>
        <c:auto val="1"/>
        <c:lblAlgn val="ctr"/>
        <c:lblOffset val="100"/>
        <c:noMultiLvlLbl val="0"/>
      </c:catAx>
      <c:valAx>
        <c:axId val="88941120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uk-UA"/>
          </a:p>
        </c:txPr>
        <c:crossAx val="87834112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400" baseline="0"/>
          </a:pPr>
          <a:endParaRPr lang="uk-UA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'Демографія зайнятість'!$B$22</c:f>
              <c:strCache>
                <c:ptCount val="1"/>
                <c:pt idx="0">
                  <c:v>Молодше за працездатний (0-14 років)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'Демографія зайнятість'!$C$21:$H$21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'Демографія зайнятість'!$C$22:$H$22</c:f>
              <c:numCache>
                <c:formatCode>General</c:formatCode>
                <c:ptCount val="6"/>
                <c:pt idx="0">
                  <c:v>12.3</c:v>
                </c:pt>
                <c:pt idx="1">
                  <c:v>12.4</c:v>
                </c:pt>
                <c:pt idx="2">
                  <c:v>12.6</c:v>
                </c:pt>
                <c:pt idx="3">
                  <c:v>12.6</c:v>
                </c:pt>
                <c:pt idx="4">
                  <c:v>12.6</c:v>
                </c:pt>
                <c:pt idx="5">
                  <c:v>10.7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'Демографія зайнятість'!$B$23</c:f>
              <c:strCache>
                <c:ptCount val="1"/>
                <c:pt idx="0">
                  <c:v>Працездатне (15-64 роки)</c:v>
                </c:pt>
              </c:strCache>
            </c:strRef>
          </c:tx>
          <c:spPr>
            <a:ln w="76200"/>
          </c:spPr>
          <c:marker>
            <c:symbol val="none"/>
          </c:marker>
          <c:cat>
            <c:numRef>
              <c:f>'Демографія зайнятість'!$C$21:$H$21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'Демографія зайнятість'!$C$23:$H$23</c:f>
              <c:numCache>
                <c:formatCode>General</c:formatCode>
                <c:ptCount val="6"/>
                <c:pt idx="0">
                  <c:v>58.2</c:v>
                </c:pt>
                <c:pt idx="1">
                  <c:v>58</c:v>
                </c:pt>
                <c:pt idx="2">
                  <c:v>57.6</c:v>
                </c:pt>
                <c:pt idx="3">
                  <c:v>57.2</c:v>
                </c:pt>
                <c:pt idx="4">
                  <c:v>50.9</c:v>
                </c:pt>
                <c:pt idx="5">
                  <c:v>48.6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'Демографія зайнятість'!$B$24</c:f>
              <c:strCache>
                <c:ptCount val="1"/>
                <c:pt idx="0">
                  <c:v>Старше за працездатний (65 і старше)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'Демографія зайнятість'!$C$21:$H$21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'Демографія зайнятість'!$C$24:$H$24</c:f>
              <c:numCache>
                <c:formatCode>General</c:formatCode>
                <c:ptCount val="6"/>
                <c:pt idx="0">
                  <c:v>11.3</c:v>
                </c:pt>
                <c:pt idx="1">
                  <c:v>11.1</c:v>
                </c:pt>
                <c:pt idx="2">
                  <c:v>10.9</c:v>
                </c:pt>
                <c:pt idx="3">
                  <c:v>10.9</c:v>
                </c:pt>
                <c:pt idx="4">
                  <c:v>10.7</c:v>
                </c:pt>
                <c:pt idx="5">
                  <c:v>9.1999999999999993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8907264"/>
        <c:axId val="88943424"/>
      </c:lineChart>
      <c:catAx>
        <c:axId val="88907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uk-UA"/>
          </a:p>
        </c:txPr>
        <c:crossAx val="88943424"/>
        <c:crosses val="autoZero"/>
        <c:auto val="1"/>
        <c:lblAlgn val="ctr"/>
        <c:lblOffset val="100"/>
        <c:noMultiLvlLbl val="0"/>
      </c:catAx>
      <c:valAx>
        <c:axId val="8894342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uk-UA"/>
          </a:p>
        </c:txPr>
        <c:crossAx val="88907264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400" baseline="0"/>
          </a:pPr>
          <a:endParaRPr lang="uk-UA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'Демографія зайнятість'!$B$28</c:f>
              <c:strCache>
                <c:ptCount val="1"/>
                <c:pt idx="0">
                  <c:v>Діти дошкільного віку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'Демографія зайнятість'!$C$27:$H$27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'Демографія зайнятість'!$C$28:$H$28</c:f>
              <c:numCache>
                <c:formatCode>General</c:formatCode>
                <c:ptCount val="6"/>
                <c:pt idx="0">
                  <c:v>3059</c:v>
                </c:pt>
                <c:pt idx="1">
                  <c:v>3079</c:v>
                </c:pt>
                <c:pt idx="2">
                  <c:v>3102</c:v>
                </c:pt>
                <c:pt idx="3">
                  <c:v>3176</c:v>
                </c:pt>
                <c:pt idx="4">
                  <c:v>3042</c:v>
                </c:pt>
                <c:pt idx="5">
                  <c:v>3592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'Демографія зайнятість'!$B$29</c:f>
              <c:strCache>
                <c:ptCount val="1"/>
                <c:pt idx="0">
                  <c:v>Діти шкільного віку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'Демографія зайнятість'!$C$27:$H$27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'Демографія зайнятість'!$C$29:$H$29</c:f>
              <c:numCache>
                <c:formatCode>General</c:formatCode>
                <c:ptCount val="6"/>
                <c:pt idx="0">
                  <c:v>9470</c:v>
                </c:pt>
                <c:pt idx="1">
                  <c:v>9796</c:v>
                </c:pt>
                <c:pt idx="2">
                  <c:v>10052</c:v>
                </c:pt>
                <c:pt idx="3">
                  <c:v>10165</c:v>
                </c:pt>
                <c:pt idx="4">
                  <c:v>10386</c:v>
                </c:pt>
                <c:pt idx="5">
                  <c:v>9378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9056768"/>
        <c:axId val="88945728"/>
      </c:lineChart>
      <c:catAx>
        <c:axId val="890567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300" baseline="0"/>
            </a:pPr>
            <a:endParaRPr lang="uk-UA"/>
          </a:p>
        </c:txPr>
        <c:crossAx val="88945728"/>
        <c:crosses val="autoZero"/>
        <c:auto val="1"/>
        <c:lblAlgn val="ctr"/>
        <c:lblOffset val="100"/>
        <c:noMultiLvlLbl val="0"/>
      </c:catAx>
      <c:valAx>
        <c:axId val="889457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uk-UA"/>
          </a:p>
        </c:txPr>
        <c:crossAx val="89056768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400" baseline="0"/>
          </a:pPr>
          <a:endParaRPr lang="uk-UA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'Демографія зайнятість'!$F$55</c:f>
              <c:strCache>
                <c:ptCount val="1"/>
                <c:pt idx="0">
                  <c:v>с.Волсвин</c:v>
                </c:pt>
              </c:strCache>
            </c:strRef>
          </c:tx>
          <c:marker>
            <c:symbol val="none"/>
          </c:marker>
          <c:xVal>
            <c:strRef>
              <c:f>'[Демо.xlsx]Демографія зайнятість'!$B$56:$E$58</c:f>
              <c:strCache>
                <c:ptCount val="3"/>
                <c:pt idx="0">
                  <c:v>Молодше за працездатний</c:v>
                </c:pt>
                <c:pt idx="1">
                  <c:v>Працездатне</c:v>
                </c:pt>
                <c:pt idx="2">
                  <c:v>Старше за працездатний</c:v>
                </c:pt>
              </c:strCache>
            </c:strRef>
          </c:xVal>
          <c:yVal>
            <c:numRef>
              <c:f>'Демографія зайнятість'!$F$56:$F$58</c:f>
              <c:numCache>
                <c:formatCode>General</c:formatCode>
                <c:ptCount val="3"/>
                <c:pt idx="0">
                  <c:v>348</c:v>
                </c:pt>
                <c:pt idx="1">
                  <c:v>984</c:v>
                </c:pt>
                <c:pt idx="2">
                  <c:v>367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'Демографія зайнятість'!$G$55</c:f>
              <c:strCache>
                <c:ptCount val="1"/>
                <c:pt idx="0">
                  <c:v>с.Городище</c:v>
                </c:pt>
              </c:strCache>
            </c:strRef>
          </c:tx>
          <c:marker>
            <c:symbol val="none"/>
          </c:marker>
          <c:xVal>
            <c:strRef>
              <c:f>'[Демо.xlsx]Демографія зайнятість'!$B$56:$E$58</c:f>
              <c:strCache>
                <c:ptCount val="3"/>
                <c:pt idx="0">
                  <c:v>Молодше за працездатний</c:v>
                </c:pt>
                <c:pt idx="1">
                  <c:v>Працездатне</c:v>
                </c:pt>
                <c:pt idx="2">
                  <c:v>Старше за працездатний</c:v>
                </c:pt>
              </c:strCache>
            </c:strRef>
          </c:xVal>
          <c:yVal>
            <c:numRef>
              <c:f>'Демографія зайнятість'!$G$56:$G$58</c:f>
              <c:numCache>
                <c:formatCode>General</c:formatCode>
                <c:ptCount val="3"/>
                <c:pt idx="0">
                  <c:v>8</c:v>
                </c:pt>
                <c:pt idx="1">
                  <c:v>45</c:v>
                </c:pt>
                <c:pt idx="2">
                  <c:v>35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'Демографія зайнятість'!$H$55</c:f>
              <c:strCache>
                <c:ptCount val="1"/>
                <c:pt idx="0">
                  <c:v>с.Бендюга</c:v>
                </c:pt>
              </c:strCache>
            </c:strRef>
          </c:tx>
          <c:marker>
            <c:symbol val="none"/>
          </c:marker>
          <c:xVal>
            <c:strRef>
              <c:f>'[Демо.xlsx]Демографія зайнятість'!$B$56:$E$58</c:f>
              <c:strCache>
                <c:ptCount val="3"/>
                <c:pt idx="0">
                  <c:v>Молодше за працездатний</c:v>
                </c:pt>
                <c:pt idx="1">
                  <c:v>Працездатне</c:v>
                </c:pt>
                <c:pt idx="2">
                  <c:v>Старше за працездатний</c:v>
                </c:pt>
              </c:strCache>
            </c:strRef>
          </c:xVal>
          <c:yVal>
            <c:numRef>
              <c:f>'Демографія зайнятість'!$H$56:$H$58</c:f>
              <c:numCache>
                <c:formatCode>General</c:formatCode>
                <c:ptCount val="3"/>
                <c:pt idx="0">
                  <c:v>52</c:v>
                </c:pt>
                <c:pt idx="1">
                  <c:v>268</c:v>
                </c:pt>
                <c:pt idx="2">
                  <c:v>63</c:v>
                </c:pt>
              </c:numCache>
            </c:numRef>
          </c:yVal>
          <c:smooth val="1"/>
        </c:ser>
        <c:ser>
          <c:idx val="3"/>
          <c:order val="3"/>
          <c:tx>
            <c:strRef>
              <c:f>'Демографія зайнятість'!$I$55</c:f>
              <c:strCache>
                <c:ptCount val="1"/>
                <c:pt idx="0">
                  <c:v>с.Межиріччя</c:v>
                </c:pt>
              </c:strCache>
            </c:strRef>
          </c:tx>
          <c:marker>
            <c:symbol val="none"/>
          </c:marker>
          <c:xVal>
            <c:strRef>
              <c:f>'[Демо.xlsx]Демографія зайнятість'!$B$56:$E$58</c:f>
              <c:strCache>
                <c:ptCount val="3"/>
                <c:pt idx="0">
                  <c:v>Молодше за працездатний</c:v>
                </c:pt>
                <c:pt idx="1">
                  <c:v>Працездатне</c:v>
                </c:pt>
                <c:pt idx="2">
                  <c:v>Старше за працездатний</c:v>
                </c:pt>
              </c:strCache>
            </c:strRef>
          </c:xVal>
          <c:yVal>
            <c:numRef>
              <c:f>'Демографія зайнятість'!$I$56:$I$58</c:f>
              <c:numCache>
                <c:formatCode>General</c:formatCode>
                <c:ptCount val="3"/>
                <c:pt idx="0">
                  <c:v>148</c:v>
                </c:pt>
                <c:pt idx="1">
                  <c:v>412</c:v>
                </c:pt>
                <c:pt idx="2">
                  <c:v>227</c:v>
                </c:pt>
              </c:numCache>
            </c:numRef>
          </c:yVal>
          <c:smooth val="1"/>
        </c:ser>
        <c:ser>
          <c:idx val="4"/>
          <c:order val="4"/>
          <c:tx>
            <c:strRef>
              <c:f>'Демографія зайнятість'!$J$55</c:f>
              <c:strCache>
                <c:ptCount val="1"/>
                <c:pt idx="0">
                  <c:v>с.Сілець</c:v>
                </c:pt>
              </c:strCache>
            </c:strRef>
          </c:tx>
          <c:marker>
            <c:symbol val="none"/>
          </c:marker>
          <c:xVal>
            <c:strRef>
              <c:f>'[Демо.xlsx]Демографія зайнятість'!$B$56:$E$58</c:f>
              <c:strCache>
                <c:ptCount val="3"/>
                <c:pt idx="0">
                  <c:v>Молодше за працездатний</c:v>
                </c:pt>
                <c:pt idx="1">
                  <c:v>Працездатне</c:v>
                </c:pt>
                <c:pt idx="2">
                  <c:v>Старше за працездатний</c:v>
                </c:pt>
              </c:strCache>
            </c:strRef>
          </c:xVal>
          <c:yVal>
            <c:numRef>
              <c:f>'Демографія зайнятість'!$J$56:$J$58</c:f>
              <c:numCache>
                <c:formatCode>General</c:formatCode>
                <c:ptCount val="3"/>
                <c:pt idx="0">
                  <c:v>578</c:v>
                </c:pt>
                <c:pt idx="1">
                  <c:v>1695</c:v>
                </c:pt>
                <c:pt idx="2">
                  <c:v>398</c:v>
                </c:pt>
              </c:numCache>
            </c:numRef>
          </c:yVal>
          <c:smooth val="1"/>
        </c:ser>
        <c:ser>
          <c:idx val="5"/>
          <c:order val="5"/>
          <c:tx>
            <c:strRef>
              <c:f>'Демографія зайнятість'!$K$55</c:f>
              <c:strCache>
                <c:ptCount val="1"/>
                <c:pt idx="0">
                  <c:v>с.Острів</c:v>
                </c:pt>
              </c:strCache>
            </c:strRef>
          </c:tx>
          <c:marker>
            <c:symbol val="none"/>
          </c:marker>
          <c:xVal>
            <c:strRef>
              <c:f>'[Демо.xlsx]Демографія зайнятість'!$B$56:$E$58</c:f>
              <c:strCache>
                <c:ptCount val="3"/>
                <c:pt idx="0">
                  <c:v>Молодше за працездатний</c:v>
                </c:pt>
                <c:pt idx="1">
                  <c:v>Працездатне</c:v>
                </c:pt>
                <c:pt idx="2">
                  <c:v>Старше за працездатний</c:v>
                </c:pt>
              </c:strCache>
            </c:strRef>
          </c:xVal>
          <c:yVal>
            <c:numRef>
              <c:f>'Демографія зайнятість'!$K$56:$K$58</c:f>
              <c:numCache>
                <c:formatCode>General</c:formatCode>
                <c:ptCount val="3"/>
                <c:pt idx="0">
                  <c:v>326</c:v>
                </c:pt>
                <c:pt idx="1">
                  <c:v>1037</c:v>
                </c:pt>
                <c:pt idx="2">
                  <c:v>415</c:v>
                </c:pt>
              </c:numCache>
            </c:numRef>
          </c:yVal>
          <c:smooth val="1"/>
        </c:ser>
        <c:ser>
          <c:idx val="6"/>
          <c:order val="6"/>
          <c:tx>
            <c:strRef>
              <c:f>'Демографія зайнятість'!$L$55</c:f>
              <c:strCache>
                <c:ptCount val="1"/>
                <c:pt idx="0">
                  <c:v>с.Борятин</c:v>
                </c:pt>
              </c:strCache>
            </c:strRef>
          </c:tx>
          <c:marker>
            <c:symbol val="none"/>
          </c:marker>
          <c:xVal>
            <c:strRef>
              <c:f>'[Демо.xlsx]Демографія зайнятість'!$B$56:$E$58</c:f>
              <c:strCache>
                <c:ptCount val="3"/>
                <c:pt idx="0">
                  <c:v>Молодше за працездатний</c:v>
                </c:pt>
                <c:pt idx="1">
                  <c:v>Працездатне</c:v>
                </c:pt>
                <c:pt idx="2">
                  <c:v>Старше за працездатний</c:v>
                </c:pt>
              </c:strCache>
            </c:strRef>
          </c:xVal>
          <c:yVal>
            <c:numRef>
              <c:f>'Демографія зайнятість'!$L$56:$L$58</c:f>
              <c:numCache>
                <c:formatCode>General</c:formatCode>
                <c:ptCount val="3"/>
                <c:pt idx="0">
                  <c:v>123</c:v>
                </c:pt>
                <c:pt idx="1">
                  <c:v>456</c:v>
                </c:pt>
                <c:pt idx="2">
                  <c:v>124</c:v>
                </c:pt>
              </c:numCache>
            </c:numRef>
          </c:yVal>
          <c:smooth val="1"/>
        </c:ser>
        <c:ser>
          <c:idx val="7"/>
          <c:order val="7"/>
          <c:tx>
            <c:strRef>
              <c:f>'Демографія зайнятість'!$M$55</c:f>
              <c:strCache>
                <c:ptCount val="1"/>
                <c:pt idx="0">
                  <c:v>с.Добрячин</c:v>
                </c:pt>
              </c:strCache>
            </c:strRef>
          </c:tx>
          <c:marker>
            <c:symbol val="none"/>
          </c:marker>
          <c:xVal>
            <c:strRef>
              <c:f>'[Демо.xlsx]Демографія зайнятість'!$B$56:$E$58</c:f>
              <c:strCache>
                <c:ptCount val="3"/>
                <c:pt idx="0">
                  <c:v>Молодше за працездатний</c:v>
                </c:pt>
                <c:pt idx="1">
                  <c:v>Працездатне</c:v>
                </c:pt>
                <c:pt idx="2">
                  <c:v>Старше за працездатний</c:v>
                </c:pt>
              </c:strCache>
            </c:strRef>
          </c:xVal>
          <c:yVal>
            <c:numRef>
              <c:f>'Демографія зайнятість'!$M$56:$M$58</c:f>
              <c:numCache>
                <c:formatCode>General</c:formatCode>
                <c:ptCount val="3"/>
                <c:pt idx="0">
                  <c:v>190</c:v>
                </c:pt>
                <c:pt idx="1">
                  <c:v>516</c:v>
                </c:pt>
                <c:pt idx="2">
                  <c:v>251</c:v>
                </c:pt>
              </c:numCache>
            </c:numRef>
          </c:yVal>
          <c:smooth val="1"/>
        </c:ser>
        <c:ser>
          <c:idx val="8"/>
          <c:order val="8"/>
          <c:tx>
            <c:strRef>
              <c:f>'Демографія зайнятість'!$N$55</c:f>
              <c:strCache>
                <c:ptCount val="1"/>
                <c:pt idx="0">
                  <c:v>с.Бережне</c:v>
                </c:pt>
              </c:strCache>
            </c:strRef>
          </c:tx>
          <c:marker>
            <c:symbol val="none"/>
          </c:marker>
          <c:xVal>
            <c:strRef>
              <c:f>'[Демо.xlsx]Демографія зайнятість'!$B$56:$E$58</c:f>
              <c:strCache>
                <c:ptCount val="3"/>
                <c:pt idx="0">
                  <c:v>Молодше за працездатний</c:v>
                </c:pt>
                <c:pt idx="1">
                  <c:v>Працездатне</c:v>
                </c:pt>
                <c:pt idx="2">
                  <c:v>Старше за працездатний</c:v>
                </c:pt>
              </c:strCache>
            </c:strRef>
          </c:xVal>
          <c:yVal>
            <c:numRef>
              <c:f>'Демографія зайнятість'!$N$56:$N$58</c:f>
              <c:numCache>
                <c:formatCode>General</c:formatCode>
                <c:ptCount val="3"/>
                <c:pt idx="0">
                  <c:v>10</c:v>
                </c:pt>
                <c:pt idx="1">
                  <c:v>41</c:v>
                </c:pt>
                <c:pt idx="2">
                  <c:v>7</c:v>
                </c:pt>
              </c:numCache>
            </c:numRef>
          </c:yVal>
          <c:smooth val="1"/>
        </c:ser>
        <c:ser>
          <c:idx val="9"/>
          <c:order val="9"/>
          <c:tx>
            <c:strRef>
              <c:f>'Демографія зайнятість'!$O$55</c:f>
              <c:strCache>
                <c:ptCount val="1"/>
                <c:pt idx="0">
                  <c:v>с.Рудка</c:v>
                </c:pt>
              </c:strCache>
            </c:strRef>
          </c:tx>
          <c:marker>
            <c:symbol val="none"/>
          </c:marker>
          <c:xVal>
            <c:strRef>
              <c:f>'[Демо.xlsx]Демографія зайнятість'!$B$56:$E$58</c:f>
              <c:strCache>
                <c:ptCount val="3"/>
                <c:pt idx="0">
                  <c:v>Молодше за працездатний</c:v>
                </c:pt>
                <c:pt idx="1">
                  <c:v>Працездатне</c:v>
                </c:pt>
                <c:pt idx="2">
                  <c:v>Старше за працездатний</c:v>
                </c:pt>
              </c:strCache>
            </c:strRef>
          </c:xVal>
          <c:yVal>
            <c:numRef>
              <c:f>'Демографія зайнятість'!$O$56:$O$58</c:f>
              <c:numCache>
                <c:formatCode>General</c:formatCode>
                <c:ptCount val="3"/>
                <c:pt idx="0">
                  <c:v>8</c:v>
                </c:pt>
                <c:pt idx="1">
                  <c:v>28</c:v>
                </c:pt>
                <c:pt idx="2">
                  <c:v>10</c:v>
                </c:pt>
              </c:numCache>
            </c:numRef>
          </c:yVal>
          <c:smooth val="1"/>
        </c:ser>
        <c:ser>
          <c:idx val="10"/>
          <c:order val="10"/>
          <c:tx>
            <c:strRef>
              <c:f>'Демографія зайнятість'!$P$55</c:f>
              <c:strCache>
                <c:ptCount val="1"/>
                <c:pt idx="0">
                  <c:v>с.Поздимир</c:v>
                </c:pt>
              </c:strCache>
            </c:strRef>
          </c:tx>
          <c:marker>
            <c:symbol val="none"/>
          </c:marker>
          <c:xVal>
            <c:strRef>
              <c:f>'[Демо.xlsx]Демографія зайнятість'!$B$56:$E$58</c:f>
              <c:strCache>
                <c:ptCount val="3"/>
                <c:pt idx="0">
                  <c:v>Молодше за працездатний</c:v>
                </c:pt>
                <c:pt idx="1">
                  <c:v>Працездатне</c:v>
                </c:pt>
                <c:pt idx="2">
                  <c:v>Старше за працездатний</c:v>
                </c:pt>
              </c:strCache>
            </c:strRef>
          </c:xVal>
          <c:yVal>
            <c:numRef>
              <c:f>'Демографія зайнятість'!$P$56:$P$58</c:f>
              <c:numCache>
                <c:formatCode>General</c:formatCode>
                <c:ptCount val="3"/>
                <c:pt idx="0">
                  <c:v>168</c:v>
                </c:pt>
                <c:pt idx="1">
                  <c:v>400</c:v>
                </c:pt>
                <c:pt idx="2">
                  <c:v>288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8948032"/>
        <c:axId val="88965120"/>
      </c:scatterChart>
      <c:valAx>
        <c:axId val="88948032"/>
        <c:scaling>
          <c:orientation val="minMax"/>
        </c:scaling>
        <c:delete val="1"/>
        <c:axPos val="b"/>
        <c:majorTickMark val="out"/>
        <c:minorTickMark val="none"/>
        <c:tickLblPos val="nextTo"/>
        <c:crossAx val="88965120"/>
        <c:crosses val="autoZero"/>
        <c:crossBetween val="midCat"/>
      </c:valAx>
      <c:valAx>
        <c:axId val="889651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uk-UA"/>
          </a:p>
        </c:txPr>
        <c:crossAx val="88948032"/>
        <c:crosses val="autoZero"/>
        <c:crossBetween val="midCat"/>
      </c:valAx>
    </c:plotArea>
    <c:legend>
      <c:legendPos val="r"/>
      <c:layout/>
      <c:overlay val="0"/>
      <c:txPr>
        <a:bodyPr/>
        <a:lstStyle/>
        <a:p>
          <a:pPr>
            <a:defRPr sz="1400" baseline="0"/>
          </a:pPr>
          <a:endParaRPr lang="uk-UA"/>
        </a:p>
      </c:txPr>
    </c:legend>
    <c:plotVisOnly val="1"/>
    <c:dispBlanksAs val="zero"/>
    <c:showDLblsOverMax val="0"/>
  </c:chart>
  <c:spPr>
    <a:ln>
      <a:noFill/>
    </a:ln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'Демографія зайнятість'!$B$72:$E$72</c:f>
              <c:strCache>
                <c:ptCount val="1"/>
                <c:pt idx="0">
                  <c:v>Діти дошкільного віку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'Демографія зайнятість'!$F$71:$P$71</c:f>
              <c:strCache>
                <c:ptCount val="11"/>
                <c:pt idx="0">
                  <c:v>с.Волсвин</c:v>
                </c:pt>
                <c:pt idx="1">
                  <c:v>с.Городище</c:v>
                </c:pt>
                <c:pt idx="2">
                  <c:v>с.Бендюга</c:v>
                </c:pt>
                <c:pt idx="3">
                  <c:v>с.Межиріччя</c:v>
                </c:pt>
                <c:pt idx="4">
                  <c:v>с.Сілець</c:v>
                </c:pt>
                <c:pt idx="5">
                  <c:v>с.Острів</c:v>
                </c:pt>
                <c:pt idx="6">
                  <c:v>с.Борятин</c:v>
                </c:pt>
                <c:pt idx="7">
                  <c:v>с.Добрячин</c:v>
                </c:pt>
                <c:pt idx="8">
                  <c:v>с.Бережне</c:v>
                </c:pt>
                <c:pt idx="9">
                  <c:v>с.Рудка</c:v>
                </c:pt>
                <c:pt idx="10">
                  <c:v>с.Поздимир</c:v>
                </c:pt>
              </c:strCache>
            </c:strRef>
          </c:cat>
          <c:val>
            <c:numRef>
              <c:f>'Демографія зайнятість'!$F$72:$P$72</c:f>
              <c:numCache>
                <c:formatCode>General</c:formatCode>
                <c:ptCount val="11"/>
                <c:pt idx="0">
                  <c:v>160</c:v>
                </c:pt>
                <c:pt idx="1">
                  <c:v>3</c:v>
                </c:pt>
                <c:pt idx="2">
                  <c:v>10</c:v>
                </c:pt>
                <c:pt idx="3">
                  <c:v>11</c:v>
                </c:pt>
                <c:pt idx="4">
                  <c:v>224</c:v>
                </c:pt>
                <c:pt idx="5">
                  <c:v>66</c:v>
                </c:pt>
                <c:pt idx="6">
                  <c:v>24</c:v>
                </c:pt>
                <c:pt idx="7">
                  <c:v>54</c:v>
                </c:pt>
                <c:pt idx="8">
                  <c:v>5</c:v>
                </c:pt>
                <c:pt idx="9">
                  <c:v>1</c:v>
                </c:pt>
                <c:pt idx="10">
                  <c:v>44</c:v>
                </c:pt>
              </c:numCache>
            </c:numRef>
          </c:val>
        </c:ser>
        <c:ser>
          <c:idx val="1"/>
          <c:order val="1"/>
          <c:tx>
            <c:strRef>
              <c:f>'Демографія зайнятість'!$B$73:$E$73</c:f>
              <c:strCache>
                <c:ptCount val="1"/>
                <c:pt idx="0">
                  <c:v>Діти шкільного віку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'Демографія зайнятість'!$F$71:$P$71</c:f>
              <c:strCache>
                <c:ptCount val="11"/>
                <c:pt idx="0">
                  <c:v>с.Волсвин</c:v>
                </c:pt>
                <c:pt idx="1">
                  <c:v>с.Городище</c:v>
                </c:pt>
                <c:pt idx="2">
                  <c:v>с.Бендюга</c:v>
                </c:pt>
                <c:pt idx="3">
                  <c:v>с.Межиріччя</c:v>
                </c:pt>
                <c:pt idx="4">
                  <c:v>с.Сілець</c:v>
                </c:pt>
                <c:pt idx="5">
                  <c:v>с.Острів</c:v>
                </c:pt>
                <c:pt idx="6">
                  <c:v>с.Борятин</c:v>
                </c:pt>
                <c:pt idx="7">
                  <c:v>с.Добрячин</c:v>
                </c:pt>
                <c:pt idx="8">
                  <c:v>с.Бережне</c:v>
                </c:pt>
                <c:pt idx="9">
                  <c:v>с.Рудка</c:v>
                </c:pt>
                <c:pt idx="10">
                  <c:v>с.Поздимир</c:v>
                </c:pt>
              </c:strCache>
            </c:strRef>
          </c:cat>
          <c:val>
            <c:numRef>
              <c:f>'Демографія зайнятість'!$F$73:$P$73</c:f>
              <c:numCache>
                <c:formatCode>General</c:formatCode>
                <c:ptCount val="11"/>
                <c:pt idx="0">
                  <c:v>257</c:v>
                </c:pt>
                <c:pt idx="1">
                  <c:v>5</c:v>
                </c:pt>
                <c:pt idx="2">
                  <c:v>53</c:v>
                </c:pt>
                <c:pt idx="3">
                  <c:v>98</c:v>
                </c:pt>
                <c:pt idx="4">
                  <c:v>578</c:v>
                </c:pt>
                <c:pt idx="5">
                  <c:v>324</c:v>
                </c:pt>
                <c:pt idx="6">
                  <c:v>117</c:v>
                </c:pt>
                <c:pt idx="7">
                  <c:v>156</c:v>
                </c:pt>
                <c:pt idx="8">
                  <c:v>7</c:v>
                </c:pt>
                <c:pt idx="9">
                  <c:v>10</c:v>
                </c:pt>
                <c:pt idx="10">
                  <c:v>124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8605184"/>
        <c:axId val="88967424"/>
      </c:barChart>
      <c:catAx>
        <c:axId val="886051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uk-UA"/>
          </a:p>
        </c:txPr>
        <c:crossAx val="88967424"/>
        <c:crosses val="autoZero"/>
        <c:auto val="1"/>
        <c:lblAlgn val="ctr"/>
        <c:lblOffset val="100"/>
        <c:noMultiLvlLbl val="0"/>
      </c:catAx>
      <c:valAx>
        <c:axId val="889674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uk-UA"/>
          </a:p>
        </c:txPr>
        <c:crossAx val="88605184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200" baseline="0"/>
          </a:pPr>
          <a:endParaRPr lang="uk-UA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Sheet3!$B$11</c:f>
              <c:strCache>
                <c:ptCount val="1"/>
                <c:pt idx="0">
                  <c:v>Статистика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Sheet3!$C$10:$J$10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Sheet3!$C$11:$J$11</c:f>
              <c:numCache>
                <c:formatCode>General</c:formatCode>
                <c:ptCount val="8"/>
                <c:pt idx="0">
                  <c:v>82.418999999999997</c:v>
                </c:pt>
                <c:pt idx="1">
                  <c:v>82.325000000000003</c:v>
                </c:pt>
                <c:pt idx="2">
                  <c:v>82.066999999999993</c:v>
                </c:pt>
                <c:pt idx="3">
                  <c:v>81.671000000000006</c:v>
                </c:pt>
                <c:pt idx="4">
                  <c:v>81.356999999999999</c:v>
                </c:pt>
                <c:pt idx="5">
                  <c:v>80.930000000000007</c:v>
                </c:pt>
                <c:pt idx="6">
                  <c:v>80.421000000000006</c:v>
                </c:pt>
                <c:pt idx="7">
                  <c:v>78.775999999999996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Sheet3!$B$12</c:f>
              <c:strCache>
                <c:ptCount val="1"/>
                <c:pt idx="0">
                  <c:v>Прогноз Проекту РЕОП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Sheet3!$C$10:$J$10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Sheet3!$C$12:$J$12</c:f>
              <c:numCache>
                <c:formatCode>General</c:formatCode>
                <c:ptCount val="8"/>
                <c:pt idx="0">
                  <c:v>82.204999999999998</c:v>
                </c:pt>
                <c:pt idx="1">
                  <c:v>81.840999999999994</c:v>
                </c:pt>
                <c:pt idx="2">
                  <c:v>81.460999999999999</c:v>
                </c:pt>
                <c:pt idx="3">
                  <c:v>81.06</c:v>
                </c:pt>
                <c:pt idx="4">
                  <c:v>80.790999999999997</c:v>
                </c:pt>
                <c:pt idx="5">
                  <c:v>80.495999999999995</c:v>
                </c:pt>
                <c:pt idx="6">
                  <c:v>80.171000000000006</c:v>
                </c:pt>
                <c:pt idx="7">
                  <c:v>79.816000000000003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8607232"/>
        <c:axId val="88969728"/>
      </c:lineChart>
      <c:catAx>
        <c:axId val="88607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88969728"/>
        <c:crosses val="autoZero"/>
        <c:auto val="1"/>
        <c:lblAlgn val="ctr"/>
        <c:lblOffset val="100"/>
        <c:noMultiLvlLbl val="0"/>
      </c:catAx>
      <c:valAx>
        <c:axId val="8896972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400" baseline="0"/>
                </a:pPr>
                <a:r>
                  <a:rPr lang="uk-UA" sz="1400" baseline="0"/>
                  <a:t>Населення, тис. осіб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uk-UA"/>
          </a:p>
        </c:txPr>
        <c:crossAx val="88607232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200" baseline="0"/>
            </a:pPr>
            <a:endParaRPr lang="uk-UA"/>
          </a:p>
        </c:txPr>
      </c:dTable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B3E4E71-07BF-41A9-B2A9-66466624CD95}" type="datetimeFigureOut">
              <a:rPr lang="en-US"/>
              <a:pPr>
                <a:defRPr/>
              </a:pPr>
              <a:t>7/22/2021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74D14FC-9307-4046-8695-0BFC0C02EF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3992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1A0E281-E59C-4433-95F1-BDCB2B63F6C5}" type="datetimeFigureOut">
              <a:rPr lang="en-US"/>
              <a:pPr>
                <a:defRPr/>
              </a:pPr>
              <a:t>7/22/2021</a:t>
            </a:fld>
            <a:endParaRPr lang="en-US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noProof="0" smtClean="0"/>
              <a:t>Зразок тексту</a:t>
            </a:r>
          </a:p>
          <a:p>
            <a:pPr lvl="1"/>
            <a:r>
              <a:rPr lang="uk-UA" noProof="0" smtClean="0"/>
              <a:t>Другий рівень</a:t>
            </a:r>
          </a:p>
          <a:p>
            <a:pPr lvl="2"/>
            <a:r>
              <a:rPr lang="uk-UA" noProof="0" smtClean="0"/>
              <a:t>Третій рівень</a:t>
            </a:r>
          </a:p>
          <a:p>
            <a:pPr lvl="3"/>
            <a:r>
              <a:rPr lang="uk-UA" noProof="0" smtClean="0"/>
              <a:t>Четвертий рівень</a:t>
            </a:r>
          </a:p>
          <a:p>
            <a:pPr lvl="4"/>
            <a:r>
              <a:rPr lang="uk-UA" noProof="0" smtClean="0"/>
              <a:t>П'ятий рівень</a:t>
            </a:r>
            <a:endParaRPr lang="en-US" noProof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E41CDD8-0EFB-4342-8725-046251394C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5086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38925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ідзаголовок 2"/>
          <p:cNvSpPr txBox="1">
            <a:spLocks/>
          </p:cNvSpPr>
          <p:nvPr userDrawn="1"/>
        </p:nvSpPr>
        <p:spPr bwMode="auto">
          <a:xfrm>
            <a:off x="5638800" y="6216650"/>
            <a:ext cx="3200400" cy="4191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en-US" sz="1600" b="1" dirty="0" smtClean="0">
                <a:solidFill>
                  <a:srgbClr val="3F8697"/>
                </a:solidFill>
                <a:latin typeface="Arial" pitchFamily="34" charset="0"/>
              </a:rPr>
              <a:t>www.mled.org.ua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solidFill>
                  <a:srgbClr val="417F95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sz="2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6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0950669-5965-4444-9502-49F94E28972B}" type="datetime1">
              <a:rPr lang="en-US"/>
              <a:pPr>
                <a:defRPr/>
              </a:pPr>
              <a:t>7/22/2021</a:t>
            </a:fld>
            <a:endParaRPr lang="en-US"/>
          </a:p>
        </p:txBody>
      </p:sp>
      <p:sp>
        <p:nvSpPr>
          <p:cNvPr id="7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337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997BAF-9D39-4A62-8962-0B6A6CD375B4}" type="datetime1">
              <a:rPr lang="en-US"/>
              <a:pPr>
                <a:defRPr/>
              </a:pPr>
              <a:t>7/22/2021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1CE44B-CDAB-4386-821D-8F4004E998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671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1016000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Прямая соединительная линия 7"/>
          <p:cNvCxnSpPr/>
          <p:nvPr userDrawn="1"/>
        </p:nvCxnSpPr>
        <p:spPr>
          <a:xfrm>
            <a:off x="457200" y="1524000"/>
            <a:ext cx="8229600" cy="0"/>
          </a:xfrm>
          <a:prstGeom prst="line">
            <a:avLst/>
          </a:prstGeom>
          <a:ln w="19050">
            <a:solidFill>
              <a:srgbClr val="417F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>
                <a:srgbClr val="417F95"/>
              </a:buClr>
              <a:buFont typeface="Wingdings" pitchFamily="2" charset="2"/>
              <a:buChar char="§"/>
              <a:defRPr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417F95"/>
              </a:buClr>
              <a:buFont typeface="Arial" pitchFamily="34" charset="0"/>
              <a:buChar char="•"/>
              <a:defRPr>
                <a:latin typeface="Arial" pitchFamily="34" charset="0"/>
                <a:cs typeface="Arial" pitchFamily="34" charset="0"/>
              </a:defRPr>
            </a:lvl2pPr>
            <a:lvl3pPr marL="1143000" indent="-228600">
              <a:buClr>
                <a:srgbClr val="417F95"/>
              </a:buClr>
              <a:buFont typeface="Wingdings" pitchFamily="2" charset="2"/>
              <a:buChar char="§"/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838200"/>
            <a:ext cx="7543800" cy="579438"/>
          </a:xfrm>
        </p:spPr>
        <p:txBody>
          <a:bodyPr/>
          <a:lstStyle>
            <a:lvl1pPr algn="l">
              <a:defRPr sz="3600" b="1">
                <a:solidFill>
                  <a:srgbClr val="417F95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Місце для дати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E6EB4D6-5AF9-495A-A14D-3362699B82DA}" type="datetime1">
              <a:rPr lang="en-US"/>
              <a:pPr>
                <a:defRPr/>
              </a:pPr>
              <a:t>7/22/2021</a:t>
            </a:fld>
            <a:endParaRPr lang="en-US"/>
          </a:p>
        </p:txBody>
      </p:sp>
      <p:sp>
        <p:nvSpPr>
          <p:cNvPr id="7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3124200" y="6492875"/>
            <a:ext cx="28956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Місце для номера слайда 5"/>
          <p:cNvSpPr>
            <a:spLocks noGrp="1"/>
          </p:cNvSpPr>
          <p:nvPr>
            <p:ph type="sldNum" sz="quarter" idx="12"/>
          </p:nvPr>
        </p:nvSpPr>
        <p:spPr>
          <a:xfrm>
            <a:off x="6858000" y="6492875"/>
            <a:ext cx="2133600" cy="365125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D75B86F3-5DE7-4061-9E1B-11614489C9C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226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176587"/>
            <a:ext cx="7772400" cy="1362075"/>
          </a:xfrm>
        </p:spPr>
        <p:txBody>
          <a:bodyPr anchor="t"/>
          <a:lstStyle>
            <a:lvl1pPr algn="l">
              <a:defRPr lang="en-US" sz="3600" b="1" kern="1200" dirty="0">
                <a:solidFill>
                  <a:srgbClr val="417F95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16764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91DA8FB-3251-47E8-A1BA-BA2CFD0A39D8}" type="datetime1">
              <a:rPr lang="en-US"/>
              <a:pPr>
                <a:defRPr/>
              </a:pPr>
              <a:t>7/22/2021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3124200" y="6492875"/>
            <a:ext cx="28956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>
          <a:xfrm>
            <a:off x="6705600" y="6492875"/>
            <a:ext cx="2133600" cy="365125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D173622B-13A3-49A8-9478-65AB03954E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251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1016000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Прямая соединительная линия 7"/>
          <p:cNvCxnSpPr/>
          <p:nvPr userDrawn="1"/>
        </p:nvCxnSpPr>
        <p:spPr>
          <a:xfrm>
            <a:off x="457200" y="1524000"/>
            <a:ext cx="8229600" cy="0"/>
          </a:xfrm>
          <a:prstGeom prst="line">
            <a:avLst/>
          </a:prstGeom>
          <a:ln w="19050">
            <a:solidFill>
              <a:srgbClr val="417F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marL="342900" indent="-342900">
              <a:buClr>
                <a:srgbClr val="3F8697"/>
              </a:buClr>
              <a:buFont typeface="Wingdings" pitchFamily="2" charset="2"/>
              <a:buChar char="§"/>
              <a:defRPr sz="2800">
                <a:latin typeface="Arial" pitchFamily="34" charset="0"/>
                <a:cs typeface="Arial" pitchFamily="34" charset="0"/>
              </a:defRPr>
            </a:lvl1pPr>
            <a:lvl2pPr>
              <a:buClr>
                <a:srgbClr val="3F8697"/>
              </a:buClr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marL="457200" indent="-457200">
              <a:buClr>
                <a:srgbClr val="3F8697"/>
              </a:buClr>
              <a:buFont typeface="Wingdings" pitchFamily="2" charset="2"/>
              <a:buChar char="§"/>
              <a:defRPr sz="2800">
                <a:latin typeface="Arial" pitchFamily="34" charset="0"/>
                <a:cs typeface="Arial" pitchFamily="34" charset="0"/>
              </a:defRPr>
            </a:lvl1pPr>
            <a:lvl2pPr>
              <a:buClr>
                <a:srgbClr val="3F8697"/>
              </a:buClr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965184" y="838200"/>
            <a:ext cx="7721615" cy="579438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en-US" sz="3600" b="1" kern="1200" dirty="0">
                <a:solidFill>
                  <a:srgbClr val="417F95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Місце для дати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2D74C14-99F9-4F69-8F29-71536E191D98}" type="datetime1">
              <a:rPr lang="en-US"/>
              <a:pPr>
                <a:defRPr/>
              </a:pPr>
              <a:t>7/22/2021</a:t>
            </a:fld>
            <a:endParaRPr lang="en-US"/>
          </a:p>
        </p:txBody>
      </p:sp>
      <p:sp>
        <p:nvSpPr>
          <p:cNvPr id="8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3124200" y="6492875"/>
            <a:ext cx="2895600" cy="365125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Місце для номера слайда 5"/>
          <p:cNvSpPr>
            <a:spLocks noGrp="1"/>
          </p:cNvSpPr>
          <p:nvPr>
            <p:ph type="sldNum" sz="quarter" idx="12"/>
          </p:nvPr>
        </p:nvSpPr>
        <p:spPr>
          <a:xfrm>
            <a:off x="6781800" y="6492875"/>
            <a:ext cx="2133600" cy="365125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ED42F6C-44D8-4D0F-89A2-3BA46D1D73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096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1016000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Прямая соединительная линия 7"/>
          <p:cNvCxnSpPr/>
          <p:nvPr userDrawn="1"/>
        </p:nvCxnSpPr>
        <p:spPr>
          <a:xfrm>
            <a:off x="457200" y="1524000"/>
            <a:ext cx="8229600" cy="0"/>
          </a:xfrm>
          <a:prstGeom prst="line">
            <a:avLst/>
          </a:prstGeom>
          <a:ln w="19050">
            <a:solidFill>
              <a:srgbClr val="417F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965184" y="838200"/>
            <a:ext cx="7721615" cy="579438"/>
          </a:xfrm>
        </p:spPr>
        <p:txBody>
          <a:bodyPr/>
          <a:lstStyle>
            <a:lvl1pPr algn="l">
              <a:defRPr lang="en-US" sz="3600" b="1" kern="1200" dirty="0">
                <a:solidFill>
                  <a:srgbClr val="417F95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Місце для дати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90E56-5C5F-4C09-8843-F7C649E8498B}" type="datetime1">
              <a:rPr lang="en-US"/>
              <a:pPr>
                <a:defRPr/>
              </a:pPr>
              <a:t>7/22/2021</a:t>
            </a:fld>
            <a:endParaRPr lang="en-US"/>
          </a:p>
        </p:txBody>
      </p:sp>
      <p:sp>
        <p:nvSpPr>
          <p:cNvPr id="10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3124200" y="64928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Місце для номера слайда 5"/>
          <p:cNvSpPr>
            <a:spLocks noGrp="1"/>
          </p:cNvSpPr>
          <p:nvPr>
            <p:ph type="sldNum" sz="quarter" idx="12"/>
          </p:nvPr>
        </p:nvSpPr>
        <p:spPr>
          <a:xfrm>
            <a:off x="6858000" y="6492875"/>
            <a:ext cx="2133600" cy="365125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F964FBA-2F53-43B9-9F76-97F99C2B3D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341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1016000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Прямая соединительная линия 7"/>
          <p:cNvCxnSpPr/>
          <p:nvPr userDrawn="1"/>
        </p:nvCxnSpPr>
        <p:spPr>
          <a:xfrm>
            <a:off x="457200" y="1524000"/>
            <a:ext cx="8229600" cy="0"/>
          </a:xfrm>
          <a:prstGeom prst="line">
            <a:avLst/>
          </a:prstGeom>
          <a:ln w="19050">
            <a:solidFill>
              <a:srgbClr val="417F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65184" y="838200"/>
            <a:ext cx="7721615" cy="579438"/>
          </a:xfrm>
        </p:spPr>
        <p:txBody>
          <a:bodyPr/>
          <a:lstStyle>
            <a:lvl1pPr algn="l">
              <a:defRPr lang="en-US" sz="3600" b="1" kern="1200" dirty="0">
                <a:solidFill>
                  <a:srgbClr val="417F95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35D4DBB-3466-43E9-83B1-8D33908E6018}" type="datetime1">
              <a:rPr lang="en-US"/>
              <a:pPr>
                <a:defRPr/>
              </a:pPr>
              <a:t>7/22/2021</a:t>
            </a:fld>
            <a:endParaRPr lang="en-US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3124200" y="6492875"/>
            <a:ext cx="28956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Місце для номера слайда 5"/>
          <p:cNvSpPr>
            <a:spLocks noGrp="1"/>
          </p:cNvSpPr>
          <p:nvPr>
            <p:ph type="sldNum" sz="quarter" idx="12"/>
          </p:nvPr>
        </p:nvSpPr>
        <p:spPr>
          <a:xfrm>
            <a:off x="6781800" y="6492875"/>
            <a:ext cx="2133600" cy="365125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FBD229B-E331-4692-9CD8-22E498BD2F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481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EE83AB1-4332-444E-9E3B-7DFF2C6F808B}" type="datetime1">
              <a:rPr lang="en-US"/>
              <a:pPr>
                <a:defRPr/>
              </a:pPr>
              <a:t>7/22/2021</a:t>
            </a:fld>
            <a:endParaRPr lang="en-US"/>
          </a:p>
        </p:txBody>
      </p:sp>
      <p:sp>
        <p:nvSpPr>
          <p:cNvPr id="3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3124200" y="6492875"/>
            <a:ext cx="28956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Місце для номера слайда 5"/>
          <p:cNvSpPr>
            <a:spLocks noGrp="1"/>
          </p:cNvSpPr>
          <p:nvPr>
            <p:ph type="sldNum" sz="quarter" idx="12"/>
          </p:nvPr>
        </p:nvSpPr>
        <p:spPr>
          <a:xfrm>
            <a:off x="6705600" y="6492875"/>
            <a:ext cx="2133600" cy="365125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4F1C069-FCD9-4EB2-9D4C-A25C62B622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006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rgbClr val="3F869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 marL="342900" indent="-342900">
              <a:buClr>
                <a:srgbClr val="417F95"/>
              </a:buClr>
              <a:buFont typeface="Wingdings" pitchFamily="2" charset="2"/>
              <a:buChar char="§"/>
              <a:defRPr sz="3200">
                <a:latin typeface="Arial" pitchFamily="34" charset="0"/>
                <a:cs typeface="Arial" pitchFamily="34" charset="0"/>
              </a:defRPr>
            </a:lvl1pPr>
            <a:lvl2pPr>
              <a:buClr>
                <a:srgbClr val="417F95"/>
              </a:buClr>
              <a:defRPr sz="2800">
                <a:latin typeface="Arial" pitchFamily="34" charset="0"/>
                <a:cs typeface="Arial" pitchFamily="34" charset="0"/>
              </a:defRPr>
            </a:lvl2pPr>
            <a:lvl3pPr>
              <a:defRPr sz="2400">
                <a:latin typeface="Arial" pitchFamily="34" charset="0"/>
                <a:cs typeface="Arial" pitchFamily="34" charset="0"/>
              </a:defRPr>
            </a:lvl3pPr>
            <a:lvl4pPr>
              <a:defRPr sz="2000">
                <a:latin typeface="Arial" pitchFamily="34" charset="0"/>
                <a:cs typeface="Arial" pitchFamily="34" charset="0"/>
              </a:defRPr>
            </a:lvl4pPr>
            <a:lvl5pPr>
              <a:defRPr sz="2000">
                <a:latin typeface="Arial" pitchFamily="34" charset="0"/>
                <a:cs typeface="Arial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4ADD6EA-2A64-4CB1-9B92-24CF0E4B56A0}" type="datetime1">
              <a:rPr lang="en-US"/>
              <a:pPr>
                <a:defRPr/>
              </a:pPr>
              <a:t>7/22/2021</a:t>
            </a:fld>
            <a:endParaRPr lang="en-US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3124200" y="6492875"/>
            <a:ext cx="28956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Місце для номера слайда 5"/>
          <p:cNvSpPr>
            <a:spLocks noGrp="1"/>
          </p:cNvSpPr>
          <p:nvPr>
            <p:ph type="sldNum" sz="quarter" idx="12"/>
          </p:nvPr>
        </p:nvSpPr>
        <p:spPr>
          <a:xfrm>
            <a:off x="6705600" y="6492875"/>
            <a:ext cx="2133600" cy="365125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38FBA88-E6FD-4B05-B131-0991BDC3558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152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3F869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3F6E00C-E5CF-4E0D-AF3A-A00C30F6DACA}" type="datetime1">
              <a:rPr lang="en-US"/>
              <a:pPr>
                <a:defRPr/>
              </a:pPr>
              <a:t>7/22/2021</a:t>
            </a:fld>
            <a:endParaRPr lang="en-US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3124200" y="6492875"/>
            <a:ext cx="2895600" cy="365125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Місце для номера слайда 5"/>
          <p:cNvSpPr>
            <a:spLocks noGrp="1"/>
          </p:cNvSpPr>
          <p:nvPr>
            <p:ph type="sldNum" sz="quarter" idx="12"/>
          </p:nvPr>
        </p:nvSpPr>
        <p:spPr>
          <a:xfrm>
            <a:off x="6781800" y="6492875"/>
            <a:ext cx="2133600" cy="365125"/>
          </a:xfrm>
        </p:spPr>
        <p:txBody>
          <a:bodyPr/>
          <a:lstStyle>
            <a:lvl1pPr>
              <a:defRPr sz="16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077C1B2-FB87-4764-861E-B18B7FD6FD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179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Місце для заголовка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заголовка</a:t>
            </a:r>
            <a:endParaRPr lang="en-US" smtClean="0"/>
          </a:p>
        </p:txBody>
      </p:sp>
      <p:sp>
        <p:nvSpPr>
          <p:cNvPr id="2051" name="Місце для тексту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smtClean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663E7DC-6747-4A0D-BF20-F7BF54A15B7F}" type="datetime1">
              <a:rPr lang="en-US"/>
              <a:pPr>
                <a:defRPr/>
              </a:pPr>
              <a:t>7/22/2021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FF92420-6A1D-486B-9A1B-78CD6DDF8C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10" r:id="rId2"/>
    <p:sldLayoutId id="2147483911" r:id="rId3"/>
    <p:sldLayoutId id="2147483912" r:id="rId4"/>
    <p:sldLayoutId id="2147483913" r:id="rId5"/>
    <p:sldLayoutId id="2147483914" r:id="rId6"/>
    <p:sldLayoutId id="2147483915" r:id="rId7"/>
    <p:sldLayoutId id="2147483916" r:id="rId8"/>
    <p:sldLayoutId id="2147483917" r:id="rId9"/>
    <p:sldLayoutId id="2147483908" r:id="rId10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0" y="1556792"/>
            <a:ext cx="9144000" cy="266429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uk-UA" sz="6000" b="1" dirty="0" smtClean="0"/>
              <a:t>Профіль</a:t>
            </a:r>
            <a:br>
              <a:rPr lang="uk-UA" sz="6000" b="1" dirty="0" smtClean="0"/>
            </a:br>
            <a:r>
              <a:rPr lang="uk-UA" sz="6000" b="1" dirty="0" smtClean="0"/>
              <a:t>Червоноградської територіальної громади</a:t>
            </a:r>
            <a:endParaRPr lang="ru-RU" sz="6000" b="1" dirty="0" smtClean="0"/>
          </a:p>
        </p:txBody>
      </p:sp>
      <p:sp>
        <p:nvSpPr>
          <p:cNvPr id="4" name="Підзаголовок 2"/>
          <p:cNvSpPr txBox="1">
            <a:spLocks/>
          </p:cNvSpPr>
          <p:nvPr/>
        </p:nvSpPr>
        <p:spPr>
          <a:xfrm>
            <a:off x="373377" y="4800823"/>
            <a:ext cx="8539482" cy="8604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000" dirty="0" smtClean="0"/>
              <a:t>Матеріали</a:t>
            </a:r>
            <a:br>
              <a:rPr lang="uk-UA" sz="2000" dirty="0" smtClean="0"/>
            </a:br>
            <a:r>
              <a:rPr lang="uk-UA" sz="2000" dirty="0" smtClean="0"/>
              <a:t>до Стратегії розвитку Червоноградської територіальної громади до 2027 р.</a:t>
            </a:r>
            <a:endParaRPr lang="ru-RU" sz="2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763688" y="5949280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м. Червоноград, </a:t>
            </a:r>
            <a:r>
              <a:rPr lang="en-US" dirty="0" smtClean="0"/>
              <a:t>22</a:t>
            </a:r>
            <a:r>
              <a:rPr lang="uk-UA" dirty="0" smtClean="0"/>
              <a:t> липня 2021 р.</a:t>
            </a:r>
            <a:endParaRPr lang="uk-UA" dirty="0"/>
          </a:p>
        </p:txBody>
      </p:sp>
      <p:pic>
        <p:nvPicPr>
          <p:cNvPr id="6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F:\Projects\OTG_Strategies\AMR_Lviv Region\Chervonograd\hd 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839"/>
            <a:ext cx="3493530" cy="7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64595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0" y="922338"/>
            <a:ext cx="9144000" cy="5935662"/>
            <a:chOff x="0" y="922338"/>
            <a:chExt cx="9144000" cy="5935662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922338"/>
              <a:ext cx="6702425" cy="5935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77000" y="1600200"/>
              <a:ext cx="2667000" cy="3286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3200" y="4876800"/>
              <a:ext cx="2333625" cy="1568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TextBox 6"/>
          <p:cNvSpPr txBox="1"/>
          <p:nvPr/>
        </p:nvSpPr>
        <p:spPr>
          <a:xfrm>
            <a:off x="0" y="0"/>
            <a:ext cx="93965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 smtClean="0"/>
              <a:t>Розвиток промисловості до 2030 р.</a:t>
            </a:r>
            <a:endParaRPr lang="uk-UA" sz="4000" b="1" dirty="0"/>
          </a:p>
        </p:txBody>
      </p:sp>
    </p:spTree>
    <p:extLst>
      <p:ext uri="{BB962C8B-B14F-4D97-AF65-F5344CB8AC3E}">
        <p14:creationId xmlns:p14="http://schemas.microsoft.com/office/powerpoint/2010/main" val="3997100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pic>
        <p:nvPicPr>
          <p:cNvPr id="2050" name="Picture 2" descr="F:\Projects\OTG_Strategies\AMR_Lviv Region\Chervonograd\karta_lvovskaya_oblas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522" y="0"/>
            <a:ext cx="6878924" cy="6858000"/>
          </a:xfrm>
          <a:prstGeom prst="rect">
            <a:avLst/>
          </a:prstGeom>
          <a:noFill/>
          <a:ln w="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/>
          <p:cNvSpPr/>
          <p:nvPr/>
        </p:nvSpPr>
        <p:spPr>
          <a:xfrm>
            <a:off x="3707904" y="2132856"/>
            <a:ext cx="1770920" cy="1728192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Oval 4"/>
          <p:cNvSpPr/>
          <p:nvPr/>
        </p:nvSpPr>
        <p:spPr>
          <a:xfrm>
            <a:off x="5004048" y="528508"/>
            <a:ext cx="1080120" cy="1028284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Oval 5"/>
          <p:cNvSpPr/>
          <p:nvPr/>
        </p:nvSpPr>
        <p:spPr>
          <a:xfrm>
            <a:off x="2699792" y="4077072"/>
            <a:ext cx="1224136" cy="1152128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Oval 6"/>
          <p:cNvSpPr/>
          <p:nvPr/>
        </p:nvSpPr>
        <p:spPr>
          <a:xfrm>
            <a:off x="3851920" y="4725144"/>
            <a:ext cx="576064" cy="576064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TextBox 3"/>
          <p:cNvSpPr txBox="1"/>
          <p:nvPr/>
        </p:nvSpPr>
        <p:spPr>
          <a:xfrm>
            <a:off x="1132538" y="0"/>
            <a:ext cx="68789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АГЛОМЕРАЦІЇ ЛЬВІВСЬКОЇ ОБЛАСТІ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8789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318332"/>
            <a:ext cx="9144000" cy="4846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116632"/>
            <a:ext cx="88076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b="1" dirty="0" smtClean="0"/>
              <a:t>Конфігурації громад Червоноградського району</a:t>
            </a:r>
            <a:endParaRPr lang="uk-UA" sz="3200" b="1" dirty="0"/>
          </a:p>
        </p:txBody>
      </p:sp>
    </p:spTree>
    <p:extLst>
      <p:ext uri="{BB962C8B-B14F-4D97-AF65-F5344CB8AC3E}">
        <p14:creationId xmlns:p14="http://schemas.microsoft.com/office/powerpoint/2010/main" val="16942713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838200"/>
            <a:ext cx="7515225" cy="569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2895600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9512" y="116632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/>
              <a:t>Моделювання громад, 2009 р.</a:t>
            </a: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11406548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4098" name="Picture 2" descr="F:\Projects\OTG_Strategies\AMR_Lviv Region\Chervonograd\податкоспроможність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49" y="865570"/>
            <a:ext cx="8940355" cy="5803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0"/>
            <a:ext cx="9108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Індекси податкоспроможності громад-сусідів</a:t>
            </a:r>
            <a:endParaRPr lang="uk-UA" sz="3200" b="1" dirty="0"/>
          </a:p>
        </p:txBody>
      </p:sp>
    </p:spTree>
    <p:extLst>
      <p:ext uri="{BB962C8B-B14F-4D97-AF65-F5344CB8AC3E}">
        <p14:creationId xmlns:p14="http://schemas.microsoft.com/office/powerpoint/2010/main" val="13466599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809" y="862013"/>
            <a:ext cx="7753623" cy="599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-27384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/>
              <a:t>Обсяги надходжень до </a:t>
            </a:r>
            <a:r>
              <a:rPr lang="uk-UA" sz="2800" b="1" dirty="0" smtClean="0"/>
              <a:t>бюджетів </a:t>
            </a:r>
            <a:r>
              <a:rPr lang="uk-UA" sz="2800" b="1" dirty="0"/>
              <a:t>громад за 1 кв. 2021 р, млн. грн.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15713920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0" y="1916832"/>
            <a:ext cx="9144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9600" b="1" dirty="0" smtClean="0"/>
              <a:t>ДЕМОГРАФІЯ І ЗАЙНЯТІСТЬ</a:t>
            </a:r>
            <a:endParaRPr lang="uk-UA" sz="9600" b="1" dirty="0"/>
          </a:p>
        </p:txBody>
      </p:sp>
    </p:spTree>
    <p:extLst>
      <p:ext uri="{BB962C8B-B14F-4D97-AF65-F5344CB8AC3E}">
        <p14:creationId xmlns:p14="http://schemas.microsoft.com/office/powerpoint/2010/main" val="300326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7311000"/>
              </p:ext>
            </p:extLst>
          </p:nvPr>
        </p:nvGraphicFramePr>
        <p:xfrm>
          <a:off x="0" y="1412776"/>
          <a:ext cx="9144000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7504" y="44624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/>
              <a:t>Демографічна динаміка порівнюваних міст від 1939 р.</a:t>
            </a: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192084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0" y="210706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Порівняльна динаміка чисельності населення, тис, осіб</a:t>
            </a:r>
            <a:endParaRPr lang="uk-UA" sz="2800" b="1" dirty="0"/>
          </a:p>
        </p:txBody>
      </p:sp>
      <p:grpSp>
        <p:nvGrpSpPr>
          <p:cNvPr id="5" name="Group 4"/>
          <p:cNvGrpSpPr/>
          <p:nvPr/>
        </p:nvGrpSpPr>
        <p:grpSpPr>
          <a:xfrm>
            <a:off x="0" y="1052736"/>
            <a:ext cx="9144000" cy="5400600"/>
            <a:chOff x="0" y="1052736"/>
            <a:chExt cx="9144000" cy="5400600"/>
          </a:xfrm>
        </p:grpSpPr>
        <p:graphicFrame>
          <p:nvGraphicFramePr>
            <p:cNvPr id="3" name="Chart 2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356274328"/>
                </p:ext>
              </p:extLst>
            </p:nvPr>
          </p:nvGraphicFramePr>
          <p:xfrm>
            <a:off x="0" y="1052736"/>
            <a:ext cx="9144000" cy="54006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cxnSp>
          <p:nvCxnSpPr>
            <p:cNvPr id="4" name="Straight Connector 3"/>
            <p:cNvCxnSpPr/>
            <p:nvPr/>
          </p:nvCxnSpPr>
          <p:spPr>
            <a:xfrm flipV="1">
              <a:off x="8086198" y="1124744"/>
              <a:ext cx="0" cy="367240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Oval 7"/>
            <p:cNvSpPr/>
            <p:nvPr/>
          </p:nvSpPr>
          <p:spPr>
            <a:xfrm>
              <a:off x="8028384" y="1655694"/>
              <a:ext cx="131316" cy="10801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</p:spTree>
    <p:extLst>
      <p:ext uri="{BB962C8B-B14F-4D97-AF65-F5344CB8AC3E}">
        <p14:creationId xmlns:p14="http://schemas.microsoft.com/office/powerpoint/2010/main" val="27385548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7025194"/>
              </p:ext>
            </p:extLst>
          </p:nvPr>
        </p:nvGraphicFramePr>
        <p:xfrm>
          <a:off x="179512" y="1268760"/>
          <a:ext cx="8568952" cy="47525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51520" y="260648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/>
              <a:t>Природній приріст за 2015-2019 рр., осіб</a:t>
            </a: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3525619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0" y="2132856"/>
            <a:ext cx="9144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8800" b="1" dirty="0" smtClean="0"/>
              <a:t>ЗАГАЛЬНА ХАРАКТЕРИСТИКА</a:t>
            </a:r>
            <a:endParaRPr lang="uk-UA" sz="8800" b="1" dirty="0"/>
          </a:p>
        </p:txBody>
      </p:sp>
    </p:spTree>
    <p:extLst>
      <p:ext uri="{BB962C8B-B14F-4D97-AF65-F5344CB8AC3E}">
        <p14:creationId xmlns:p14="http://schemas.microsoft.com/office/powerpoint/2010/main" val="3046476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3349425"/>
              </p:ext>
            </p:extLst>
          </p:nvPr>
        </p:nvGraphicFramePr>
        <p:xfrm>
          <a:off x="179512" y="1412776"/>
          <a:ext cx="8424936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332656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/>
              <a:t>Механічний приріст за 2015-2019 рр., осіб</a:t>
            </a: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2539260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0367152"/>
              </p:ext>
            </p:extLst>
          </p:nvPr>
        </p:nvGraphicFramePr>
        <p:xfrm>
          <a:off x="539553" y="1124744"/>
          <a:ext cx="7992888" cy="51125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0" y="116632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/>
              <a:t>Динаміка вікової структури за 2015-2020 рр.</a:t>
            </a: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1620285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0354342"/>
              </p:ext>
            </p:extLst>
          </p:nvPr>
        </p:nvGraphicFramePr>
        <p:xfrm>
          <a:off x="467544" y="1556792"/>
          <a:ext cx="8208912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0" y="116632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Зміни кількості дітей шкільного і дошкільного віку</a:t>
            </a:r>
            <a:endParaRPr lang="uk-UA" sz="3200" b="1" dirty="0"/>
          </a:p>
        </p:txBody>
      </p:sp>
    </p:spTree>
    <p:extLst>
      <p:ext uri="{BB962C8B-B14F-4D97-AF65-F5344CB8AC3E}">
        <p14:creationId xmlns:p14="http://schemas.microsoft.com/office/powerpoint/2010/main" val="28882067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79512" y="188640"/>
            <a:ext cx="8712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Вікова структура в розрізі сільських поселень на 1.01.2021 р.</a:t>
            </a:r>
            <a:endParaRPr lang="uk-UA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691680" y="6237312"/>
            <a:ext cx="1944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 smtClean="0"/>
              <a:t>Молодше за працездатний</a:t>
            </a:r>
            <a:endParaRPr lang="uk-UA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3807824" y="6254056"/>
            <a:ext cx="14563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dirty="0" smtClean="0"/>
              <a:t>Працездатний</a:t>
            </a:r>
            <a:endParaRPr lang="uk-UA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5436096" y="6254056"/>
            <a:ext cx="1944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 smtClean="0"/>
              <a:t>Старше за працездатний</a:t>
            </a:r>
            <a:endParaRPr lang="uk-UA" sz="1200" dirty="0"/>
          </a:p>
        </p:txBody>
      </p:sp>
      <p:grpSp>
        <p:nvGrpSpPr>
          <p:cNvPr id="13" name="Группа 12"/>
          <p:cNvGrpSpPr/>
          <p:nvPr/>
        </p:nvGrpSpPr>
        <p:grpSpPr>
          <a:xfrm>
            <a:off x="323528" y="1628800"/>
            <a:ext cx="8568952" cy="4608512"/>
            <a:chOff x="323528" y="1628800"/>
            <a:chExt cx="8568952" cy="4608512"/>
          </a:xfrm>
        </p:grpSpPr>
        <p:graphicFrame>
          <p:nvGraphicFramePr>
            <p:cNvPr id="7" name="Chart 6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215913008"/>
                </p:ext>
              </p:extLst>
            </p:nvPr>
          </p:nvGraphicFramePr>
          <p:xfrm>
            <a:off x="323528" y="1628800"/>
            <a:ext cx="8568952" cy="460851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cxnSp>
          <p:nvCxnSpPr>
            <p:cNvPr id="10" name="Прямая соединительная линия 9"/>
            <p:cNvCxnSpPr/>
            <p:nvPr/>
          </p:nvCxnSpPr>
          <p:spPr>
            <a:xfrm>
              <a:off x="4535995" y="1772816"/>
              <a:ext cx="1" cy="432048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6413388" y="1772816"/>
              <a:ext cx="1" cy="432048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>
              <a:off x="2771800" y="1772816"/>
              <a:ext cx="1" cy="432048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854013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2575622"/>
              </p:ext>
            </p:extLst>
          </p:nvPr>
        </p:nvGraphicFramePr>
        <p:xfrm>
          <a:off x="251520" y="1419746"/>
          <a:ext cx="8640960" cy="49615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-757" y="188640"/>
            <a:ext cx="889323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uk-UA" sz="2800" b="1" dirty="0"/>
              <a:t>Розподіл </a:t>
            </a:r>
            <a:r>
              <a:rPr lang="uk-UA" sz="2800" b="1" dirty="0" smtClean="0"/>
              <a:t>дітей шкільного і дошкільного віку в розрізі поселень на </a:t>
            </a:r>
            <a:r>
              <a:rPr lang="uk-UA" sz="2800" b="1" dirty="0"/>
              <a:t>01.01.20</a:t>
            </a:r>
            <a:r>
              <a:rPr lang="ru-RU" sz="2800" b="1" dirty="0"/>
              <a:t>21</a:t>
            </a:r>
            <a:r>
              <a:rPr lang="uk-UA" sz="2800" b="1" dirty="0"/>
              <a:t> рік, осіб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46284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8624236"/>
              </p:ext>
            </p:extLst>
          </p:nvPr>
        </p:nvGraphicFramePr>
        <p:xfrm>
          <a:off x="107504" y="1772816"/>
          <a:ext cx="8820472" cy="46805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95536" y="260648"/>
            <a:ext cx="83529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Порівняльна статистична та прогнозна демографічна динаміка, 2013-2020 рр.</a:t>
            </a:r>
            <a:endParaRPr lang="uk-UA" sz="2800" b="1" dirty="0"/>
          </a:p>
        </p:txBody>
      </p:sp>
      <p:sp>
        <p:nvSpPr>
          <p:cNvPr id="6" name="Oval 5"/>
          <p:cNvSpPr/>
          <p:nvPr/>
        </p:nvSpPr>
        <p:spPr>
          <a:xfrm>
            <a:off x="8270555" y="4139970"/>
            <a:ext cx="131316" cy="1080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771780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23528" y="332656"/>
            <a:ext cx="8568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Демографічний прогноз проекту РЕОП, 2012 р.</a:t>
            </a:r>
            <a:endParaRPr lang="uk-UA" sz="2800" b="1" dirty="0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5207372" y="2827536"/>
            <a:ext cx="0" cy="302433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0" y="1812379"/>
            <a:ext cx="9153525" cy="4352925"/>
            <a:chOff x="0" y="1812379"/>
            <a:chExt cx="9153525" cy="4352925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812379"/>
              <a:ext cx="9153525" cy="43529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5" name="Straight Connector 4"/>
            <p:cNvCxnSpPr/>
            <p:nvPr/>
          </p:nvCxnSpPr>
          <p:spPr>
            <a:xfrm>
              <a:off x="652397" y="3356992"/>
              <a:ext cx="7231971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639697" y="3022352"/>
              <a:ext cx="7231971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/>
            <p:cNvSpPr/>
            <p:nvPr/>
          </p:nvSpPr>
          <p:spPr>
            <a:xfrm>
              <a:off x="5148064" y="2960948"/>
              <a:ext cx="131316" cy="10801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</p:spTree>
    <p:extLst>
      <p:ext uri="{BB962C8B-B14F-4D97-AF65-F5344CB8AC3E}">
        <p14:creationId xmlns:p14="http://schemas.microsoft.com/office/powerpoint/2010/main" val="897567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7469860"/>
              </p:ext>
            </p:extLst>
          </p:nvPr>
        </p:nvGraphicFramePr>
        <p:xfrm>
          <a:off x="0" y="980728"/>
          <a:ext cx="9144000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79512" y="40722"/>
            <a:ext cx="88569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Прогнозна демографічна динаміка за інерційним сценарієм</a:t>
            </a:r>
            <a:endParaRPr lang="uk-UA" sz="3200" b="1" dirty="0"/>
          </a:p>
        </p:txBody>
      </p:sp>
    </p:spTree>
    <p:extLst>
      <p:ext uri="{BB962C8B-B14F-4D97-AF65-F5344CB8AC3E}">
        <p14:creationId xmlns:p14="http://schemas.microsoft.com/office/powerpoint/2010/main" val="7118282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36712"/>
            <a:ext cx="7992888" cy="5906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332656"/>
            <a:ext cx="8568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Демографічний прогноз проекту РЕОП, 2012 р.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26072586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32" y="2132856"/>
            <a:ext cx="8649148" cy="3686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332656"/>
            <a:ext cx="8568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Демографічний прогноз проекту РЕОП, 2012 р.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4155611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3" name="Picture 2" descr="https://krystynopol.info/wp-content/uploads/2020/01/cher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914400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 smtClean="0"/>
              <a:t>Який він, Червоноград, ззовні?</a:t>
            </a:r>
            <a:endParaRPr lang="uk-UA" sz="4000" b="1" dirty="0"/>
          </a:p>
        </p:txBody>
      </p:sp>
    </p:spTree>
    <p:extLst>
      <p:ext uri="{BB962C8B-B14F-4D97-AF65-F5344CB8AC3E}">
        <p14:creationId xmlns:p14="http://schemas.microsoft.com/office/powerpoint/2010/main" val="1273073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1988840"/>
            <a:ext cx="9036496" cy="3916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332656"/>
            <a:ext cx="8568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Демографічний прогноз проекту РЕОП, 2012 р.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12568518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07504" y="1268760"/>
            <a:ext cx="885698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uk-UA" sz="2200" dirty="0"/>
              <a:t>У Червонограді спостерігається </a:t>
            </a:r>
            <a:r>
              <a:rPr lang="uk-UA" sz="2200" dirty="0">
                <a:solidFill>
                  <a:srgbClr val="FF0000"/>
                </a:solidFill>
              </a:rPr>
              <a:t>поступове зменшення кількості та старіння населення</a:t>
            </a:r>
            <a:r>
              <a:rPr lang="uk-UA" sz="2200" dirty="0"/>
              <a:t>, що вплине на </a:t>
            </a:r>
            <a:r>
              <a:rPr lang="uk-UA" sz="2200" dirty="0" smtClean="0"/>
              <a:t>економічну та </a:t>
            </a:r>
            <a:r>
              <a:rPr lang="uk-UA" sz="2200" dirty="0"/>
              <a:t>бюджетну ситуацію в місті, оскільки </a:t>
            </a:r>
            <a:r>
              <a:rPr lang="uk-UA" sz="2200" dirty="0">
                <a:solidFill>
                  <a:srgbClr val="FF0000"/>
                </a:solidFill>
              </a:rPr>
              <a:t>надходження від населення працездатного віку зменшаться, а видатки </a:t>
            </a:r>
            <a:r>
              <a:rPr lang="uk-UA" sz="2200" dirty="0" smtClean="0">
                <a:solidFill>
                  <a:srgbClr val="FF0000"/>
                </a:solidFill>
              </a:rPr>
              <a:t>на літніх </a:t>
            </a:r>
            <a:r>
              <a:rPr lang="uk-UA" sz="2200" dirty="0">
                <a:solidFill>
                  <a:srgbClr val="FF0000"/>
                </a:solidFill>
              </a:rPr>
              <a:t>людей </a:t>
            </a:r>
            <a:r>
              <a:rPr lang="uk-UA" sz="2200" dirty="0" smtClean="0">
                <a:solidFill>
                  <a:srgbClr val="FF0000"/>
                </a:solidFill>
              </a:rPr>
              <a:t>збільшаться</a:t>
            </a:r>
            <a:r>
              <a:rPr lang="uk-UA" sz="2200" dirty="0" smtClean="0"/>
              <a:t>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uk-UA" sz="2200" dirty="0" smtClean="0"/>
              <a:t>Наслідки</a:t>
            </a:r>
            <a:r>
              <a:rPr lang="uk-UA" sz="2200" dirty="0"/>
              <a:t>, спричинені низькими коефіцієнтами народжуваності у 1990-х та на початку 2000-х років, </a:t>
            </a:r>
            <a:r>
              <a:rPr lang="uk-UA" sz="2200" dirty="0" smtClean="0"/>
              <a:t>будуть відчутними </a:t>
            </a:r>
            <a:r>
              <a:rPr lang="uk-UA" sz="2200" dirty="0"/>
              <a:t>упродовж наступних 20 років, коли люди, народжені в той період, почнуть працювати та </a:t>
            </a:r>
            <a:r>
              <a:rPr lang="uk-UA" sz="2200" dirty="0" smtClean="0"/>
              <a:t>народжувати дітей</a:t>
            </a:r>
            <a:r>
              <a:rPr lang="uk-UA" sz="2200" dirty="0"/>
              <a:t>. </a:t>
            </a:r>
            <a:endParaRPr lang="uk-UA" sz="22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uk-UA" sz="2200" dirty="0" smtClean="0"/>
              <a:t>Незважаючи </a:t>
            </a:r>
            <a:r>
              <a:rPr lang="uk-UA" sz="2200" dirty="0"/>
              <a:t>на зростання сумарного коефіцієнта народжуваності, </a:t>
            </a:r>
            <a:r>
              <a:rPr lang="uk-UA" sz="2200" dirty="0">
                <a:solidFill>
                  <a:srgbClr val="FF0000"/>
                </a:solidFill>
              </a:rPr>
              <a:t>кількість народжених буде </a:t>
            </a:r>
            <a:r>
              <a:rPr lang="uk-UA" sz="2200" dirty="0" smtClean="0">
                <a:solidFill>
                  <a:srgbClr val="FF0000"/>
                </a:solidFill>
              </a:rPr>
              <a:t>меншою через </a:t>
            </a:r>
            <a:r>
              <a:rPr lang="uk-UA" sz="2200" dirty="0">
                <a:solidFill>
                  <a:srgbClr val="FF0000"/>
                </a:solidFill>
              </a:rPr>
              <a:t>брак жінок дітородного віку</a:t>
            </a:r>
            <a:r>
              <a:rPr lang="uk-UA" sz="2200" dirty="0"/>
              <a:t>. </a:t>
            </a:r>
            <a:endParaRPr lang="uk-UA" sz="22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uk-UA" sz="2200" dirty="0" smtClean="0"/>
              <a:t>Крім </a:t>
            </a:r>
            <a:r>
              <a:rPr lang="uk-UA" sz="2200" dirty="0"/>
              <a:t>того, </a:t>
            </a:r>
            <a:r>
              <a:rPr lang="uk-UA" sz="2200" dirty="0">
                <a:solidFill>
                  <a:srgbClr val="FF0000"/>
                </a:solidFill>
              </a:rPr>
              <a:t>передбачено суттєве зменшення чисельності </a:t>
            </a:r>
            <a:r>
              <a:rPr lang="uk-UA" sz="2200" dirty="0" smtClean="0">
                <a:solidFill>
                  <a:srgbClr val="FF0000"/>
                </a:solidFill>
              </a:rPr>
              <a:t>населення працездатного </a:t>
            </a:r>
            <a:r>
              <a:rPr lang="uk-UA" sz="2200" dirty="0">
                <a:solidFill>
                  <a:srgbClr val="FF0000"/>
                </a:solidFill>
              </a:rPr>
              <a:t>віку, особливо молодих працівників</a:t>
            </a:r>
            <a:r>
              <a:rPr lang="uk-UA" sz="2200" dirty="0"/>
              <a:t>. </a:t>
            </a:r>
            <a:endParaRPr lang="uk-UA" sz="22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uk-UA" sz="2200" dirty="0" smtClean="0"/>
              <a:t>Тому </a:t>
            </a:r>
            <a:r>
              <a:rPr lang="uk-UA" sz="2200" dirty="0">
                <a:solidFill>
                  <a:srgbClr val="FF0000"/>
                </a:solidFill>
              </a:rPr>
              <a:t>соціальне та фінансове навантаження на </a:t>
            </a:r>
            <a:r>
              <a:rPr lang="uk-UA" sz="2200" dirty="0" smtClean="0">
                <a:solidFill>
                  <a:srgbClr val="FF0000"/>
                </a:solidFill>
              </a:rPr>
              <a:t>осіб працездатного </a:t>
            </a:r>
            <a:r>
              <a:rPr lang="uk-UA" sz="2200" dirty="0">
                <a:solidFill>
                  <a:srgbClr val="FF0000"/>
                </a:solidFill>
              </a:rPr>
              <a:t>віку збільшиться</a:t>
            </a:r>
            <a:r>
              <a:rPr lang="uk-UA" sz="2200" dirty="0"/>
              <a:t>, оскільки їм доведеться утримувати більшу кількість осіб непрацездатного віку.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5536" y="332656"/>
            <a:ext cx="6768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Висновки демографічного прогнозу: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4004249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6860370"/>
              </p:ext>
            </p:extLst>
          </p:nvPr>
        </p:nvGraphicFramePr>
        <p:xfrm>
          <a:off x="0" y="1124744"/>
          <a:ext cx="9036496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95536" y="260648"/>
            <a:ext cx="8280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/>
              <a:t>Порівняльна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динаміка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середньооблікової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кількості</a:t>
            </a:r>
            <a:r>
              <a:rPr lang="ru-RU" sz="2800" b="1" dirty="0" smtClean="0"/>
              <a:t> </a:t>
            </a:r>
            <a:r>
              <a:rPr lang="ru-RU" sz="2800" b="1" dirty="0" err="1"/>
              <a:t>штатних</a:t>
            </a:r>
            <a:r>
              <a:rPr lang="ru-RU" sz="2800" b="1" dirty="0"/>
              <a:t> </a:t>
            </a:r>
            <a:r>
              <a:rPr lang="ru-RU" sz="2800" b="1" dirty="0" err="1"/>
              <a:t>працівників</a:t>
            </a:r>
            <a:r>
              <a:rPr lang="ru-RU" sz="2800" b="1" dirty="0"/>
              <a:t> (</a:t>
            </a:r>
            <a:r>
              <a:rPr lang="ru-RU" sz="2800" b="1" dirty="0" err="1"/>
              <a:t>осіб</a:t>
            </a:r>
            <a:r>
              <a:rPr lang="ru-RU" sz="2800" b="1" dirty="0" smtClean="0"/>
              <a:t>)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1404524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2781120"/>
              </p:ext>
            </p:extLst>
          </p:nvPr>
        </p:nvGraphicFramePr>
        <p:xfrm>
          <a:off x="11740" y="1412776"/>
          <a:ext cx="9132259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51520" y="188640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/>
              <a:t>Прогнозна динаміка штатних працівників</a:t>
            </a: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37222924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0" y="3289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Порівняльна динаміка середньомісячної номінальної заробітної плати (</a:t>
            </a:r>
            <a:r>
              <a:rPr lang="ru-RU" sz="3200" b="1" dirty="0"/>
              <a:t>у </a:t>
            </a:r>
            <a:r>
              <a:rPr lang="ru-RU" sz="3200" b="1" dirty="0" err="1"/>
              <a:t>середньому</a:t>
            </a:r>
            <a:r>
              <a:rPr lang="ru-RU" sz="3200" b="1" dirty="0"/>
              <a:t> на одного штатного </a:t>
            </a:r>
            <a:r>
              <a:rPr lang="ru-RU" sz="3200" b="1" dirty="0" err="1" smtClean="0"/>
              <a:t>працівника</a:t>
            </a:r>
            <a:r>
              <a:rPr lang="uk-UA" sz="3200" b="1" dirty="0" smtClean="0"/>
              <a:t>) за 2013-2020 рр.</a:t>
            </a:r>
            <a:endParaRPr lang="uk-UA" sz="3200" b="1" dirty="0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4793013"/>
              </p:ext>
            </p:extLst>
          </p:nvPr>
        </p:nvGraphicFramePr>
        <p:xfrm>
          <a:off x="0" y="1412776"/>
          <a:ext cx="9144000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209326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82" y="1239962"/>
            <a:ext cx="8692398" cy="5213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00082" y="188640"/>
            <a:ext cx="85483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/>
              <a:t>Динаміка</a:t>
            </a:r>
            <a:r>
              <a:rPr lang="ru-RU" sz="3200" b="1" dirty="0" smtClean="0"/>
              <a:t> </a:t>
            </a:r>
            <a:r>
              <a:rPr lang="ru-RU" sz="3200" b="1" dirty="0" err="1"/>
              <a:t>зміни</a:t>
            </a:r>
            <a:r>
              <a:rPr lang="ru-RU" sz="3200" b="1" dirty="0"/>
              <a:t> </a:t>
            </a:r>
            <a:r>
              <a:rPr lang="ru-RU" sz="3200" b="1" dirty="0" err="1"/>
              <a:t>індексів</a:t>
            </a:r>
            <a:r>
              <a:rPr lang="ru-RU" sz="3200" b="1" dirty="0"/>
              <a:t> </a:t>
            </a:r>
            <a:r>
              <a:rPr lang="ru-RU" sz="3200" b="1" dirty="0" err="1"/>
              <a:t>інфляції</a:t>
            </a:r>
            <a:r>
              <a:rPr lang="ru-RU" sz="3200" b="1" dirty="0"/>
              <a:t> та </a:t>
            </a:r>
            <a:r>
              <a:rPr lang="ru-RU" sz="3200" b="1" dirty="0" err="1"/>
              <a:t>реальної</a:t>
            </a:r>
            <a:r>
              <a:rPr lang="ru-RU" sz="3200" b="1" dirty="0"/>
              <a:t> </a:t>
            </a:r>
            <a:r>
              <a:rPr lang="ru-RU" sz="3200" b="1" dirty="0" err="1" smtClean="0"/>
              <a:t>заробітної</a:t>
            </a:r>
            <a:r>
              <a:rPr lang="ru-RU" sz="3200" b="1" dirty="0" smtClean="0"/>
              <a:t> плати </a:t>
            </a:r>
            <a:r>
              <a:rPr lang="ru-RU" sz="3200" b="1" dirty="0"/>
              <a:t>в </a:t>
            </a:r>
            <a:r>
              <a:rPr lang="ru-RU" sz="3200" b="1" dirty="0" err="1"/>
              <a:t>Україні</a:t>
            </a:r>
            <a:r>
              <a:rPr lang="ru-RU" sz="3200" b="1" dirty="0"/>
              <a:t> </a:t>
            </a:r>
            <a:r>
              <a:rPr lang="ru-RU" sz="3200" b="1" dirty="0" smtClean="0"/>
              <a:t>за 2011-2021 </a:t>
            </a:r>
            <a:r>
              <a:rPr lang="ru-RU" sz="3200" b="1" dirty="0" err="1" smtClean="0"/>
              <a:t>рр</a:t>
            </a:r>
            <a:r>
              <a:rPr lang="ru-RU" sz="3200" b="1" dirty="0" smtClean="0"/>
              <a:t>.</a:t>
            </a:r>
            <a:endParaRPr lang="uk-UA" sz="3200" b="1" dirty="0"/>
          </a:p>
        </p:txBody>
      </p:sp>
    </p:spTree>
    <p:extLst>
      <p:ext uri="{BB962C8B-B14F-4D97-AF65-F5344CB8AC3E}">
        <p14:creationId xmlns:p14="http://schemas.microsoft.com/office/powerpoint/2010/main" val="26200717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0030850"/>
              </p:ext>
            </p:extLst>
          </p:nvPr>
        </p:nvGraphicFramePr>
        <p:xfrm>
          <a:off x="107504" y="1124744"/>
          <a:ext cx="8424936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51520" y="188640"/>
            <a:ext cx="82809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Порівняльна динаміка зайнятості на підприємствах в розрізі територій, осіб</a:t>
            </a:r>
            <a:endParaRPr lang="uk-UA" sz="3200" b="1" dirty="0"/>
          </a:p>
        </p:txBody>
      </p:sp>
    </p:spTree>
    <p:extLst>
      <p:ext uri="{BB962C8B-B14F-4D97-AF65-F5344CB8AC3E}">
        <p14:creationId xmlns:p14="http://schemas.microsoft.com/office/powerpoint/2010/main" val="18981686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6930832"/>
              </p:ext>
            </p:extLst>
          </p:nvPr>
        </p:nvGraphicFramePr>
        <p:xfrm>
          <a:off x="395536" y="1628800"/>
          <a:ext cx="8424936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0" y="188640"/>
            <a:ext cx="8460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Зареєстроване безробіття, осіб, 2015-2020 рр.</a:t>
            </a:r>
            <a:endParaRPr lang="uk-UA" sz="3200" b="1" dirty="0"/>
          </a:p>
        </p:txBody>
      </p:sp>
    </p:spTree>
    <p:extLst>
      <p:ext uri="{BB962C8B-B14F-4D97-AF65-F5344CB8AC3E}">
        <p14:creationId xmlns:p14="http://schemas.microsoft.com/office/powerpoint/2010/main" val="25190816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  <p:graphicFrame>
        <p:nvGraphicFramePr>
          <p:cNvPr id="3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9125094"/>
              </p:ext>
            </p:extLst>
          </p:nvPr>
        </p:nvGraphicFramePr>
        <p:xfrm>
          <a:off x="755576" y="0"/>
          <a:ext cx="7848872" cy="6858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794840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6510881"/>
              </p:ext>
            </p:extLst>
          </p:nvPr>
        </p:nvGraphicFramePr>
        <p:xfrm>
          <a:off x="4427984" y="-1107504"/>
          <a:ext cx="4716016" cy="7965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3078963"/>
              </p:ext>
            </p:extLst>
          </p:nvPr>
        </p:nvGraphicFramePr>
        <p:xfrm>
          <a:off x="0" y="-603448"/>
          <a:ext cx="4788024" cy="7245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95536" y="0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/>
              <a:t>2019 р.</a:t>
            </a:r>
            <a:endParaRPr lang="uk-UA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364088" y="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/>
              <a:t>2027 р.</a:t>
            </a:r>
            <a:endParaRPr lang="uk-UA" sz="3200" b="1" dirty="0"/>
          </a:p>
        </p:txBody>
      </p:sp>
    </p:spTree>
    <p:extLst>
      <p:ext uri="{BB962C8B-B14F-4D97-AF65-F5344CB8AC3E}">
        <p14:creationId xmlns:p14="http://schemas.microsoft.com/office/powerpoint/2010/main" val="2869622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4098" name="Picture 2" descr="Червоноградська мiська рад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4928"/>
            <a:ext cx="9144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 smtClean="0"/>
              <a:t>Який він, Червоноград, ззовні?</a:t>
            </a:r>
            <a:endParaRPr lang="uk-UA" sz="4000" b="1" dirty="0"/>
          </a:p>
        </p:txBody>
      </p:sp>
    </p:spTree>
    <p:extLst>
      <p:ext uri="{BB962C8B-B14F-4D97-AF65-F5344CB8AC3E}">
        <p14:creationId xmlns:p14="http://schemas.microsoft.com/office/powerpoint/2010/main" val="32894688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0" y="1944702"/>
            <a:ext cx="91440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8800" b="1" dirty="0" smtClean="0"/>
              <a:t>ЕКОНОМІКА І </a:t>
            </a:r>
            <a:r>
              <a:rPr lang="uk-UA" sz="8200" b="1" dirty="0" smtClean="0"/>
              <a:t>ПІДПРИЄМНИЦТВО</a:t>
            </a:r>
            <a:endParaRPr lang="uk-UA" sz="8200" b="1" dirty="0"/>
          </a:p>
        </p:txBody>
      </p:sp>
    </p:spTree>
    <p:extLst>
      <p:ext uri="{BB962C8B-B14F-4D97-AF65-F5344CB8AC3E}">
        <p14:creationId xmlns:p14="http://schemas.microsoft.com/office/powerpoint/2010/main" val="11315936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9833596"/>
              </p:ext>
            </p:extLst>
          </p:nvPr>
        </p:nvGraphicFramePr>
        <p:xfrm>
          <a:off x="251520" y="1556792"/>
          <a:ext cx="8640960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51520" y="188640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Порівняльна динаміка кількості малих підприємств на 10000 населення</a:t>
            </a:r>
            <a:endParaRPr lang="uk-UA" sz="3200" b="1" dirty="0"/>
          </a:p>
        </p:txBody>
      </p:sp>
    </p:spTree>
    <p:extLst>
      <p:ext uri="{BB962C8B-B14F-4D97-AF65-F5344CB8AC3E}">
        <p14:creationId xmlns:p14="http://schemas.microsoft.com/office/powerpoint/2010/main" val="36164467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2616019"/>
              </p:ext>
            </p:extLst>
          </p:nvPr>
        </p:nvGraphicFramePr>
        <p:xfrm>
          <a:off x="179512" y="1484784"/>
          <a:ext cx="871296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95536" y="188640"/>
            <a:ext cx="78488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 smtClean="0"/>
              <a:t>Динаміка СПД, в т.ч. юридичні особи, 2015-2020 рр.</a:t>
            </a:r>
            <a:endParaRPr lang="uk-UA" sz="4400" b="1" dirty="0"/>
          </a:p>
        </p:txBody>
      </p:sp>
    </p:spTree>
    <p:extLst>
      <p:ext uri="{BB962C8B-B14F-4D97-AF65-F5344CB8AC3E}">
        <p14:creationId xmlns:p14="http://schemas.microsoft.com/office/powerpoint/2010/main" val="7039309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9298597"/>
              </p:ext>
            </p:extLst>
          </p:nvPr>
        </p:nvGraphicFramePr>
        <p:xfrm>
          <a:off x="251520" y="1484784"/>
          <a:ext cx="8568952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95536" y="188640"/>
            <a:ext cx="78488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 smtClean="0"/>
              <a:t>Динаміка СПД, в т.ч. малі підприємства, 2015-2020 рр.</a:t>
            </a:r>
            <a:endParaRPr lang="uk-UA" sz="4400" b="1" dirty="0"/>
          </a:p>
        </p:txBody>
      </p:sp>
    </p:spTree>
    <p:extLst>
      <p:ext uri="{BB962C8B-B14F-4D97-AF65-F5344CB8AC3E}">
        <p14:creationId xmlns:p14="http://schemas.microsoft.com/office/powerpoint/2010/main" val="213930302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4172211"/>
              </p:ext>
            </p:extLst>
          </p:nvPr>
        </p:nvGraphicFramePr>
        <p:xfrm>
          <a:off x="107504" y="1556792"/>
          <a:ext cx="9036496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23528" y="188640"/>
            <a:ext cx="83529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Питома вага усіх підприємств-юридичних осіб у розрізі територій Львівської області</a:t>
            </a:r>
            <a:endParaRPr lang="uk-UA" sz="3200" b="1" dirty="0"/>
          </a:p>
        </p:txBody>
      </p:sp>
    </p:spTree>
    <p:extLst>
      <p:ext uri="{BB962C8B-B14F-4D97-AF65-F5344CB8AC3E}">
        <p14:creationId xmlns:p14="http://schemas.microsoft.com/office/powerpoint/2010/main" val="91170478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67544" y="116632"/>
            <a:ext cx="84249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/>
              <a:t>Кількість найманих </a:t>
            </a:r>
            <a:r>
              <a:rPr lang="uk-UA" sz="3200" b="1" dirty="0" smtClean="0"/>
              <a:t>працівників на всіх підприємствах, </a:t>
            </a:r>
            <a:r>
              <a:rPr lang="uk-UA" sz="3200" b="1" dirty="0"/>
              <a:t>осіб</a:t>
            </a:r>
            <a:endParaRPr lang="uk-UA" sz="3200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7159453"/>
              </p:ext>
            </p:extLst>
          </p:nvPr>
        </p:nvGraphicFramePr>
        <p:xfrm>
          <a:off x="0" y="1556792"/>
          <a:ext cx="9144000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9629049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3903374"/>
              </p:ext>
            </p:extLst>
          </p:nvPr>
        </p:nvGraphicFramePr>
        <p:xfrm>
          <a:off x="0" y="1294494"/>
          <a:ext cx="9144000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23528" y="188640"/>
            <a:ext cx="83529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Питома вага малих підприємств у розрізі територій Львівської області</a:t>
            </a:r>
            <a:endParaRPr lang="uk-UA" sz="3200" b="1" dirty="0"/>
          </a:p>
        </p:txBody>
      </p:sp>
    </p:spTree>
    <p:extLst>
      <p:ext uri="{BB962C8B-B14F-4D97-AF65-F5344CB8AC3E}">
        <p14:creationId xmlns:p14="http://schemas.microsoft.com/office/powerpoint/2010/main" val="169206682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67544" y="116632"/>
            <a:ext cx="84249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/>
              <a:t>Кількість найманих </a:t>
            </a:r>
            <a:r>
              <a:rPr lang="uk-UA" sz="3200" b="1" dirty="0" smtClean="0"/>
              <a:t>працівників на малих підприємствах, </a:t>
            </a:r>
            <a:r>
              <a:rPr lang="uk-UA" sz="3200" b="1" dirty="0"/>
              <a:t>осіб</a:t>
            </a:r>
            <a:endParaRPr lang="uk-UA" sz="32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6002213"/>
              </p:ext>
            </p:extLst>
          </p:nvPr>
        </p:nvGraphicFramePr>
        <p:xfrm>
          <a:off x="0" y="1556792"/>
          <a:ext cx="9144000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071593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899008"/>
              </p:ext>
            </p:extLst>
          </p:nvPr>
        </p:nvGraphicFramePr>
        <p:xfrm>
          <a:off x="0" y="1340768"/>
          <a:ext cx="9239250" cy="4762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79512" y="188640"/>
            <a:ext cx="7992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 smtClean="0"/>
              <a:t>Найбільші роботодавці громади</a:t>
            </a:r>
            <a:endParaRPr lang="uk-UA" sz="4000" b="1" dirty="0"/>
          </a:p>
        </p:txBody>
      </p:sp>
    </p:spTree>
    <p:extLst>
      <p:ext uri="{BB962C8B-B14F-4D97-AF65-F5344CB8AC3E}">
        <p14:creationId xmlns:p14="http://schemas.microsoft.com/office/powerpoint/2010/main" val="384131341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268486"/>
              </p:ext>
            </p:extLst>
          </p:nvPr>
        </p:nvGraphicFramePr>
        <p:xfrm>
          <a:off x="107504" y="1268760"/>
          <a:ext cx="9036496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67544" y="0"/>
            <a:ext cx="8352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/>
              <a:t>Обсяг</a:t>
            </a:r>
            <a:r>
              <a:rPr lang="ru-RU" sz="3600" b="1" dirty="0"/>
              <a:t> </a:t>
            </a:r>
            <a:r>
              <a:rPr lang="ru-RU" sz="3600" b="1" dirty="0" err="1"/>
              <a:t>реалізованої</a:t>
            </a:r>
            <a:r>
              <a:rPr lang="ru-RU" sz="3600" b="1" dirty="0"/>
              <a:t> </a:t>
            </a:r>
            <a:r>
              <a:rPr lang="ru-RU" sz="3600" b="1" dirty="0" err="1"/>
              <a:t>продукції</a:t>
            </a:r>
            <a:r>
              <a:rPr lang="ru-RU" sz="3600" b="1" dirty="0"/>
              <a:t> (</a:t>
            </a:r>
            <a:r>
              <a:rPr lang="ru-RU" sz="3600" b="1" dirty="0" err="1"/>
              <a:t>товарів</a:t>
            </a:r>
            <a:r>
              <a:rPr lang="ru-RU" sz="3600" b="1" dirty="0"/>
              <a:t>, </a:t>
            </a:r>
            <a:r>
              <a:rPr lang="ru-RU" sz="3600" b="1" dirty="0" err="1"/>
              <a:t>послуг</a:t>
            </a:r>
            <a:r>
              <a:rPr lang="ru-RU" sz="3600" b="1" dirty="0"/>
              <a:t>) без ПДВ, млн </a:t>
            </a:r>
            <a:r>
              <a:rPr lang="ru-RU" sz="3600" b="1" dirty="0" err="1"/>
              <a:t>грн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965427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2050" name="Picture 2" descr="Файл:Площ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108621"/>
            <a:ext cx="8880921" cy="6649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 smtClean="0"/>
              <a:t>Який він, Червоноград, ззовні?</a:t>
            </a:r>
            <a:endParaRPr lang="uk-UA" sz="4000" b="1" dirty="0"/>
          </a:p>
        </p:txBody>
      </p:sp>
    </p:spTree>
    <p:extLst>
      <p:ext uri="{BB962C8B-B14F-4D97-AF65-F5344CB8AC3E}">
        <p14:creationId xmlns:p14="http://schemas.microsoft.com/office/powerpoint/2010/main" val="135090075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3956748"/>
              </p:ext>
            </p:extLst>
          </p:nvPr>
        </p:nvGraphicFramePr>
        <p:xfrm>
          <a:off x="161764" y="1412776"/>
          <a:ext cx="8982236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0" y="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/>
              <a:t>Обсяг</a:t>
            </a:r>
            <a:r>
              <a:rPr lang="ru-RU" sz="3600" b="1" dirty="0"/>
              <a:t> </a:t>
            </a:r>
            <a:r>
              <a:rPr lang="ru-RU" sz="3600" b="1" dirty="0" err="1"/>
              <a:t>реалізованої</a:t>
            </a:r>
            <a:r>
              <a:rPr lang="ru-RU" sz="3600" b="1" dirty="0"/>
              <a:t> </a:t>
            </a:r>
            <a:r>
              <a:rPr lang="ru-RU" sz="3600" b="1" dirty="0" err="1" smtClean="0"/>
              <a:t>продукції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малими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підприємствами</a:t>
            </a:r>
            <a:r>
              <a:rPr lang="ru-RU" sz="3600" b="1" dirty="0" smtClean="0"/>
              <a:t> </a:t>
            </a:r>
            <a:r>
              <a:rPr lang="ru-RU" sz="3600" b="1" dirty="0"/>
              <a:t>без ПДВ, млн </a:t>
            </a:r>
            <a:r>
              <a:rPr lang="ru-RU" sz="3600" b="1" dirty="0" err="1"/>
              <a:t>грн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392760445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9133111"/>
              </p:ext>
            </p:extLst>
          </p:nvPr>
        </p:nvGraphicFramePr>
        <p:xfrm>
          <a:off x="0" y="1340768"/>
          <a:ext cx="9144000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79512" y="116632"/>
            <a:ext cx="83529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Динаміка обсягів реалізованої продукції за видами ЕД млн. грн.</a:t>
            </a:r>
            <a:endParaRPr lang="uk-UA" sz="3200" b="1" dirty="0"/>
          </a:p>
        </p:txBody>
      </p:sp>
    </p:spTree>
    <p:extLst>
      <p:ext uri="{BB962C8B-B14F-4D97-AF65-F5344CB8AC3E}">
        <p14:creationId xmlns:p14="http://schemas.microsoft.com/office/powerpoint/2010/main" val="173612334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52</a:t>
            </a:fld>
            <a:endParaRPr lang="en-US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3558731"/>
              </p:ext>
            </p:extLst>
          </p:nvPr>
        </p:nvGraphicFramePr>
        <p:xfrm>
          <a:off x="0" y="836712"/>
          <a:ext cx="9144000" cy="60395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0" y="0"/>
            <a:ext cx="8820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/>
              <a:t>Обсяги реалізованої промислової продукції за видами, млн. грн.</a:t>
            </a: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80051125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53</a:t>
            </a:fld>
            <a:endParaRPr lang="en-US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7227227"/>
              </p:ext>
            </p:extLst>
          </p:nvPr>
        </p:nvGraphicFramePr>
        <p:xfrm>
          <a:off x="0" y="1124744"/>
          <a:ext cx="9144000" cy="5256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0" y="116632"/>
            <a:ext cx="8460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 smtClean="0"/>
              <a:t>Сальдо зовнішньої торгівлі товарами</a:t>
            </a:r>
            <a:endParaRPr lang="uk-UA" sz="4000" b="1" dirty="0"/>
          </a:p>
        </p:txBody>
      </p:sp>
    </p:spTree>
    <p:extLst>
      <p:ext uri="{BB962C8B-B14F-4D97-AF65-F5344CB8AC3E}">
        <p14:creationId xmlns:p14="http://schemas.microsoft.com/office/powerpoint/2010/main" val="399005134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54</a:t>
            </a:fld>
            <a:endParaRPr lang="en-US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9018679"/>
              </p:ext>
            </p:extLst>
          </p:nvPr>
        </p:nvGraphicFramePr>
        <p:xfrm>
          <a:off x="0" y="1196752"/>
          <a:ext cx="9144000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/>
              <a:t>Порівняльна динаміка експорту товарів</a:t>
            </a:r>
          </a:p>
        </p:txBody>
      </p:sp>
    </p:spTree>
    <p:extLst>
      <p:ext uri="{BB962C8B-B14F-4D97-AF65-F5344CB8AC3E}">
        <p14:creationId xmlns:p14="http://schemas.microsoft.com/office/powerpoint/2010/main" val="90138327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55</a:t>
            </a:fld>
            <a:endParaRPr lang="en-US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2402539"/>
              </p:ext>
            </p:extLst>
          </p:nvPr>
        </p:nvGraphicFramePr>
        <p:xfrm>
          <a:off x="179512" y="1142748"/>
          <a:ext cx="8856984" cy="52866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9512" y="188640"/>
            <a:ext cx="8280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Динамічна структура податкових надходжень до бюджету, млн. грн.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203509045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56</a:t>
            </a:fld>
            <a:endParaRPr lang="en-US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2854912"/>
              </p:ext>
            </p:extLst>
          </p:nvPr>
        </p:nvGraphicFramePr>
        <p:xfrm>
          <a:off x="0" y="116632"/>
          <a:ext cx="9144000" cy="6741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51520" y="116632"/>
            <a:ext cx="4896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Видатки бюджету, 2021 р.</a:t>
            </a:r>
            <a:endParaRPr lang="uk-UA" sz="3200" b="1" dirty="0"/>
          </a:p>
        </p:txBody>
      </p:sp>
    </p:spTree>
    <p:extLst>
      <p:ext uri="{BB962C8B-B14F-4D97-AF65-F5344CB8AC3E}">
        <p14:creationId xmlns:p14="http://schemas.microsoft.com/office/powerpoint/2010/main" val="207749538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57</a:t>
            </a:fld>
            <a:endParaRPr lang="en-US"/>
          </a:p>
        </p:txBody>
      </p:sp>
      <p:sp>
        <p:nvSpPr>
          <p:cNvPr id="3" name="Місце для вмісту 2"/>
          <p:cNvSpPr txBox="1">
            <a:spLocks/>
          </p:cNvSpPr>
          <p:nvPr/>
        </p:nvSpPr>
        <p:spPr>
          <a:xfrm>
            <a:off x="325016" y="2924944"/>
            <a:ext cx="8382000" cy="685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uk-UA" altLang="uk-UA" sz="6600" b="1" dirty="0" smtClean="0">
                <a:latin typeface="Myriad Pro SemiExt"/>
              </a:rPr>
              <a:t>Дякуємо за увагу</a:t>
            </a:r>
            <a:r>
              <a:rPr lang="en-US" altLang="uk-UA" sz="6600" b="1" dirty="0" smtClean="0">
                <a:latin typeface="Myriad Pro SemiExt"/>
              </a:rPr>
              <a:t>!</a:t>
            </a:r>
            <a:endParaRPr lang="en-US" altLang="uk-UA" sz="6600" b="1" dirty="0">
              <a:latin typeface="Myriad Pro SemiEx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5085184"/>
            <a:ext cx="69127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/>
              <a:t>Обласна асоціація місцевих рад "Ради Львівщини" / </a:t>
            </a:r>
            <a:r>
              <a:rPr lang="pl-PL" sz="2000" dirty="0"/>
              <a:t>Association of Local Councils "Council of Lviv </a:t>
            </a:r>
            <a:r>
              <a:rPr lang="pl-PL" sz="2000" dirty="0" smtClean="0"/>
              <a:t>Region</a:t>
            </a:r>
            <a:endParaRPr lang="uk-UA" sz="2000" dirty="0" smtClean="0"/>
          </a:p>
          <a:p>
            <a:endParaRPr lang="uk-UA" sz="2000" dirty="0" smtClean="0"/>
          </a:p>
          <a:p>
            <a:r>
              <a:rPr lang="uk-UA" sz="2000" dirty="0" smtClean="0"/>
              <a:t>Експерт-консультант Петро Мавко +38 (050) 430 6616</a:t>
            </a:r>
            <a:endParaRPr lang="uk-UA" sz="2000" dirty="0"/>
          </a:p>
        </p:txBody>
      </p:sp>
      <p:pic>
        <p:nvPicPr>
          <p:cNvPr id="5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F:\Projects\OTG_Strategies\AMR_Lviv Region\Chervonograd\hd 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839"/>
            <a:ext cx="3493530" cy="7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7126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8" y="69429"/>
            <a:ext cx="9021256" cy="6788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 smtClean="0"/>
              <a:t>Який він, Червоноград, ззовні?</a:t>
            </a:r>
            <a:endParaRPr lang="uk-UA" sz="4000" b="1" dirty="0"/>
          </a:p>
        </p:txBody>
      </p:sp>
    </p:spTree>
    <p:extLst>
      <p:ext uri="{BB962C8B-B14F-4D97-AF65-F5344CB8AC3E}">
        <p14:creationId xmlns:p14="http://schemas.microsoft.com/office/powerpoint/2010/main" val="3775334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707" y="6700"/>
            <a:ext cx="6089645" cy="685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094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827584" y="1051996"/>
            <a:ext cx="7416824" cy="5761380"/>
            <a:chOff x="827584" y="1051996"/>
            <a:chExt cx="7416824" cy="576138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584" y="1051996"/>
              <a:ext cx="7416824" cy="57613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Freeform 3"/>
            <p:cNvSpPr/>
            <p:nvPr/>
          </p:nvSpPr>
          <p:spPr>
            <a:xfrm>
              <a:off x="4935071" y="1505848"/>
              <a:ext cx="820270" cy="1896258"/>
            </a:xfrm>
            <a:custGeom>
              <a:avLst/>
              <a:gdLst>
                <a:gd name="connsiteX0" fmla="*/ 820270 w 820270"/>
                <a:gd name="connsiteY0" fmla="*/ 1896258 h 1896258"/>
                <a:gd name="connsiteX1" fmla="*/ 645458 w 820270"/>
                <a:gd name="connsiteY1" fmla="*/ 1855917 h 1896258"/>
                <a:gd name="connsiteX2" fmla="*/ 430305 w 820270"/>
                <a:gd name="connsiteY2" fmla="*/ 1761787 h 1896258"/>
                <a:gd name="connsiteX3" fmla="*/ 295835 w 820270"/>
                <a:gd name="connsiteY3" fmla="*/ 1573528 h 1896258"/>
                <a:gd name="connsiteX4" fmla="*/ 268941 w 820270"/>
                <a:gd name="connsiteY4" fmla="*/ 1318034 h 1896258"/>
                <a:gd name="connsiteX5" fmla="*/ 363070 w 820270"/>
                <a:gd name="connsiteY5" fmla="*/ 1129776 h 1896258"/>
                <a:gd name="connsiteX6" fmla="*/ 376517 w 820270"/>
                <a:gd name="connsiteY6" fmla="*/ 1116328 h 1896258"/>
                <a:gd name="connsiteX7" fmla="*/ 201705 w 820270"/>
                <a:gd name="connsiteY7" fmla="*/ 901176 h 1896258"/>
                <a:gd name="connsiteX8" fmla="*/ 80682 w 820270"/>
                <a:gd name="connsiteY8" fmla="*/ 686023 h 1896258"/>
                <a:gd name="connsiteX9" fmla="*/ 53788 w 820270"/>
                <a:gd name="connsiteY9" fmla="*/ 591893 h 1896258"/>
                <a:gd name="connsiteX10" fmla="*/ 0 w 820270"/>
                <a:gd name="connsiteY10" fmla="*/ 497764 h 1896258"/>
                <a:gd name="connsiteX11" fmla="*/ 53788 w 820270"/>
                <a:gd name="connsiteY11" fmla="*/ 40564 h 1896258"/>
                <a:gd name="connsiteX12" fmla="*/ 94129 w 820270"/>
                <a:gd name="connsiteY12" fmla="*/ 27117 h 1896258"/>
                <a:gd name="connsiteX13" fmla="*/ 739588 w 820270"/>
                <a:gd name="connsiteY13" fmla="*/ 80905 h 1896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20270" h="1896258">
                  <a:moveTo>
                    <a:pt x="820270" y="1896258"/>
                  </a:moveTo>
                  <a:cubicBezTo>
                    <a:pt x="765361" y="1887293"/>
                    <a:pt x="710452" y="1878329"/>
                    <a:pt x="645458" y="1855917"/>
                  </a:cubicBezTo>
                  <a:cubicBezTo>
                    <a:pt x="580464" y="1833505"/>
                    <a:pt x="488575" y="1808852"/>
                    <a:pt x="430305" y="1761787"/>
                  </a:cubicBezTo>
                  <a:cubicBezTo>
                    <a:pt x="372034" y="1714722"/>
                    <a:pt x="322729" y="1647487"/>
                    <a:pt x="295835" y="1573528"/>
                  </a:cubicBezTo>
                  <a:cubicBezTo>
                    <a:pt x="268941" y="1499569"/>
                    <a:pt x="257735" y="1391993"/>
                    <a:pt x="268941" y="1318034"/>
                  </a:cubicBezTo>
                  <a:cubicBezTo>
                    <a:pt x="280147" y="1244075"/>
                    <a:pt x="345141" y="1163394"/>
                    <a:pt x="363070" y="1129776"/>
                  </a:cubicBezTo>
                  <a:cubicBezTo>
                    <a:pt x="380999" y="1096158"/>
                    <a:pt x="403411" y="1154428"/>
                    <a:pt x="376517" y="1116328"/>
                  </a:cubicBezTo>
                  <a:cubicBezTo>
                    <a:pt x="349623" y="1078228"/>
                    <a:pt x="251011" y="972893"/>
                    <a:pt x="201705" y="901176"/>
                  </a:cubicBezTo>
                  <a:cubicBezTo>
                    <a:pt x="152399" y="829458"/>
                    <a:pt x="105335" y="737570"/>
                    <a:pt x="80682" y="686023"/>
                  </a:cubicBezTo>
                  <a:cubicBezTo>
                    <a:pt x="56029" y="634476"/>
                    <a:pt x="67235" y="623269"/>
                    <a:pt x="53788" y="591893"/>
                  </a:cubicBezTo>
                  <a:cubicBezTo>
                    <a:pt x="40341" y="560517"/>
                    <a:pt x="0" y="589652"/>
                    <a:pt x="0" y="497764"/>
                  </a:cubicBezTo>
                  <a:cubicBezTo>
                    <a:pt x="0" y="405876"/>
                    <a:pt x="38100" y="119005"/>
                    <a:pt x="53788" y="40564"/>
                  </a:cubicBezTo>
                  <a:cubicBezTo>
                    <a:pt x="69476" y="-37877"/>
                    <a:pt x="-20171" y="20393"/>
                    <a:pt x="94129" y="27117"/>
                  </a:cubicBezTo>
                  <a:cubicBezTo>
                    <a:pt x="208429" y="33840"/>
                    <a:pt x="632011" y="69699"/>
                    <a:pt x="739588" y="80905"/>
                  </a:cubicBezTo>
                </a:path>
              </a:pathLst>
            </a:custGeom>
            <a:noFill/>
            <a:ln w="508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</p:spTree>
    <p:extLst>
      <p:ext uri="{BB962C8B-B14F-4D97-AF65-F5344CB8AC3E}">
        <p14:creationId xmlns:p14="http://schemas.microsoft.com/office/powerpoint/2010/main" val="174583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4933950" cy="523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49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526" y="4227537"/>
            <a:ext cx="4362450" cy="200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116632"/>
            <a:ext cx="8640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ФУНКЦІОНАЛЬНІ ТИПИ МІСТ за Схемою планування Львівської області до 2031 р.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68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gion_4ervonograd_1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Region_4ervonograd_1</Template>
  <TotalTime>5310</TotalTime>
  <Words>653</Words>
  <Application>Microsoft Office PowerPoint</Application>
  <PresentationFormat>On-screen Show (4:3)</PresentationFormat>
  <Paragraphs>127</Paragraphs>
  <Slides>57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58" baseType="lpstr">
      <vt:lpstr>Region_4ervonograd_1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Krokoz™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ЧЕРВОНОГРАД:  вихідні передумови стратегічного планування економічного розвитку</dc:title>
  <dc:creator>ViPuser</dc:creator>
  <cp:lastModifiedBy>User</cp:lastModifiedBy>
  <cp:revision>182</cp:revision>
  <dcterms:created xsi:type="dcterms:W3CDTF">2011-05-30T14:46:47Z</dcterms:created>
  <dcterms:modified xsi:type="dcterms:W3CDTF">2021-07-22T15:47:14Z</dcterms:modified>
</cp:coreProperties>
</file>