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5" r:id="rId4"/>
    <p:sldId id="286" r:id="rId5"/>
    <p:sldId id="287" r:id="rId6"/>
    <p:sldId id="270" r:id="rId7"/>
    <p:sldId id="316" r:id="rId8"/>
    <p:sldId id="259" r:id="rId9"/>
    <p:sldId id="311" r:id="rId10"/>
    <p:sldId id="310" r:id="rId11"/>
    <p:sldId id="312" r:id="rId12"/>
    <p:sldId id="283" r:id="rId13"/>
    <p:sldId id="313" r:id="rId14"/>
    <p:sldId id="275" r:id="rId15"/>
    <p:sldId id="314" r:id="rId16"/>
    <p:sldId id="284" r:id="rId17"/>
    <p:sldId id="292" r:id="rId18"/>
    <p:sldId id="289" r:id="rId19"/>
    <p:sldId id="290" r:id="rId20"/>
    <p:sldId id="291" r:id="rId21"/>
    <p:sldId id="293" r:id="rId22"/>
    <p:sldId id="294" r:id="rId23"/>
    <p:sldId id="295" r:id="rId24"/>
    <p:sldId id="297" r:id="rId25"/>
    <p:sldId id="298" r:id="rId26"/>
    <p:sldId id="299" r:id="rId27"/>
    <p:sldId id="315" r:id="rId28"/>
    <p:sldId id="300" r:id="rId29"/>
    <p:sldId id="301" r:id="rId30"/>
    <p:sldId id="308" r:id="rId31"/>
    <p:sldId id="282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7F1"/>
    <a:srgbClr val="CDDBF7"/>
    <a:srgbClr val="D1E4FB"/>
    <a:srgbClr val="E7F1FD"/>
    <a:srgbClr val="0E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57;&#1045;&#1040;_&#1086;&#1073;&#1088;&#1086;&#1073;&#1082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rojects\OTG_Strategies\AMR_Lviv%20Region\Chervonograd\&#1044;&#1077;&#1084;&#1086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Comparative!$B$51</c:f>
              <c:strCache>
                <c:ptCount val="1"/>
                <c:pt idx="0">
                  <c:v>Населення, тис. осіб</c:v>
                </c:pt>
              </c:strCache>
            </c:strRef>
          </c:tx>
          <c:invertIfNegative val="0"/>
          <c:cat>
            <c:strRef>
              <c:f>Comparative!$C$49:$F$49</c:f>
              <c:strCache>
                <c:ptCount val="4"/>
                <c:pt idx="0">
                  <c:v>Червоноградська</c:v>
                </c:pt>
                <c:pt idx="1">
                  <c:v>Нововолинська</c:v>
                </c:pt>
                <c:pt idx="2">
                  <c:v>Дрогобицька</c:v>
                </c:pt>
                <c:pt idx="3">
                  <c:v>Самбірська</c:v>
                </c:pt>
              </c:strCache>
            </c:strRef>
          </c:cat>
          <c:val>
            <c:numRef>
              <c:f>Comparative!$C$51:$F$51</c:f>
              <c:numCache>
                <c:formatCode>General</c:formatCode>
                <c:ptCount val="4"/>
                <c:pt idx="0">
                  <c:v>90.2</c:v>
                </c:pt>
                <c:pt idx="1">
                  <c:v>58.6</c:v>
                </c:pt>
                <c:pt idx="2">
                  <c:v>123</c:v>
                </c:pt>
                <c:pt idx="3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1"/>
        <c:overlap val="100"/>
        <c:axId val="52902912"/>
        <c:axId val="96577216"/>
      </c:barChart>
      <c:barChart>
        <c:barDir val="bar"/>
        <c:grouping val="clustered"/>
        <c:varyColors val="0"/>
        <c:ser>
          <c:idx val="0"/>
          <c:order val="0"/>
          <c:tx>
            <c:strRef>
              <c:f>Comparative!$B$50</c:f>
              <c:strCache>
                <c:ptCount val="1"/>
                <c:pt idx="0">
                  <c:v>Територія, км2</c:v>
                </c:pt>
              </c:strCache>
            </c:strRef>
          </c:tx>
          <c:invertIfNegative val="0"/>
          <c:cat>
            <c:strRef>
              <c:f>Comparative!$C$49:$F$49</c:f>
              <c:strCache>
                <c:ptCount val="4"/>
                <c:pt idx="0">
                  <c:v>Червоноградська</c:v>
                </c:pt>
                <c:pt idx="1">
                  <c:v>Нововолинська</c:v>
                </c:pt>
                <c:pt idx="2">
                  <c:v>Дрогобицька</c:v>
                </c:pt>
                <c:pt idx="3">
                  <c:v>Самбірська</c:v>
                </c:pt>
              </c:strCache>
            </c:strRef>
          </c:cat>
          <c:val>
            <c:numRef>
              <c:f>Comparative!$C$50:$F$50</c:f>
              <c:numCache>
                <c:formatCode>General</c:formatCode>
                <c:ptCount val="4"/>
                <c:pt idx="0">
                  <c:v>228.2</c:v>
                </c:pt>
                <c:pt idx="1">
                  <c:v>75.2</c:v>
                </c:pt>
                <c:pt idx="2">
                  <c:v>420.7</c:v>
                </c:pt>
                <c:pt idx="3">
                  <c:v>42.2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52903424"/>
        <c:axId val="96577792"/>
      </c:barChart>
      <c:catAx>
        <c:axId val="5290291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96577216"/>
        <c:crosses val="autoZero"/>
        <c:auto val="1"/>
        <c:lblAlgn val="ctr"/>
        <c:lblOffset val="100"/>
        <c:noMultiLvlLbl val="0"/>
      </c:catAx>
      <c:valAx>
        <c:axId val="965772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52902912"/>
        <c:crosses val="autoZero"/>
        <c:crossBetween val="between"/>
      </c:valAx>
      <c:valAx>
        <c:axId val="9657779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52903424"/>
        <c:crosses val="max"/>
        <c:crossBetween val="between"/>
      </c:valAx>
      <c:catAx>
        <c:axId val="52903424"/>
        <c:scaling>
          <c:orientation val="minMax"/>
        </c:scaling>
        <c:delete val="1"/>
        <c:axPos val="l"/>
        <c:majorTickMark val="out"/>
        <c:minorTickMark val="none"/>
        <c:tickLblPos val="nextTo"/>
        <c:crossAx val="96577792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ofPieChart>
        <c:ofPieType val="pie"/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Лист1!$B$2:$B$6</c:f>
              <c:strCache>
                <c:ptCount val="5"/>
                <c:pt idx="0">
                  <c:v>Кошти, що передаються із загального фонду бюджету</c:v>
                </c:pt>
                <c:pt idx="1">
                  <c:v>Інші надходження бюджетів розвитку залишок коштів БР</c:v>
                </c:pt>
                <c:pt idx="2">
                  <c:v>Капітальні трансферти (субвенції) з інших бюджетів, у тому числі</c:v>
                </c:pt>
                <c:pt idx="3">
                  <c:v>трансферти з державного бюджету</c:v>
                </c:pt>
                <c:pt idx="4">
                  <c:v>трансферти з місцевих бюджетів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34308.800000000003</c:v>
                </c:pt>
                <c:pt idx="1">
                  <c:v>5922.8</c:v>
                </c:pt>
                <c:pt idx="3">
                  <c:v>0</c:v>
                </c:pt>
                <c:pt idx="4">
                  <c:v>14093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'Програма 1'!$O$1</c:f>
              <c:strCache>
                <c:ptCount val="1"/>
                <c:pt idx="0">
                  <c:v>Вартість</c:v>
                </c:pt>
              </c:strCache>
            </c:strRef>
          </c:tx>
          <c:invertIfNegative val="0"/>
          <c:cat>
            <c:strRef>
              <c:f>'Програма 1'!$M$2:$M$4</c:f>
              <c:strCache>
                <c:ptCount val="3"/>
                <c:pt idx="0">
                  <c:v>Розвиток високотехнологічної промисловості через залучення інвестицій</c:v>
                </c:pt>
                <c:pt idx="1">
                  <c:v>Розвиток малого і середнього бізнесу в т.ч. у сільських територіях</c:v>
                </c:pt>
                <c:pt idx="2">
                  <c:v>Розвиток туристичного потенціалу громади</c:v>
                </c:pt>
              </c:strCache>
            </c:strRef>
          </c:cat>
          <c:val>
            <c:numRef>
              <c:f>'Програма 1'!$O$2:$O$4</c:f>
              <c:numCache>
                <c:formatCode>General</c:formatCode>
                <c:ptCount val="3"/>
                <c:pt idx="0">
                  <c:v>1315</c:v>
                </c:pt>
                <c:pt idx="1">
                  <c:v>7200</c:v>
                </c:pt>
                <c:pt idx="2">
                  <c:v>37137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06560"/>
        <c:axId val="81438400"/>
      </c:barChart>
      <c:barChart>
        <c:barDir val="bar"/>
        <c:grouping val="clustered"/>
        <c:varyColors val="0"/>
        <c:ser>
          <c:idx val="0"/>
          <c:order val="0"/>
          <c:tx>
            <c:strRef>
              <c:f>'Програма 1'!$N$1</c:f>
              <c:strCache>
                <c:ptCount val="1"/>
                <c:pt idx="0">
                  <c:v>Проекти</c:v>
                </c:pt>
              </c:strCache>
            </c:strRef>
          </c:tx>
          <c:invertIfNegative val="0"/>
          <c:cat>
            <c:strRef>
              <c:f>'Програма 1'!$M$2:$M$4</c:f>
              <c:strCache>
                <c:ptCount val="3"/>
                <c:pt idx="0">
                  <c:v>Розвиток високотехнологічної промисловості через залучення інвестицій</c:v>
                </c:pt>
                <c:pt idx="1">
                  <c:v>Розвиток малого і середнього бізнесу в т.ч. у сільських територіях</c:v>
                </c:pt>
                <c:pt idx="2">
                  <c:v>Розвиток туристичного потенціалу громади</c:v>
                </c:pt>
              </c:strCache>
            </c:strRef>
          </c:cat>
          <c:val>
            <c:numRef>
              <c:f>'Програма 1'!$N$2:$N$4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5"/>
        <c:axId val="130307584"/>
        <c:axId val="102717056"/>
      </c:barChart>
      <c:catAx>
        <c:axId val="130306560"/>
        <c:scaling>
          <c:orientation val="minMax"/>
        </c:scaling>
        <c:delete val="0"/>
        <c:axPos val="l"/>
        <c:majorTickMark val="out"/>
        <c:minorTickMark val="none"/>
        <c:tickLblPos val="nextTo"/>
        <c:crossAx val="81438400"/>
        <c:crosses val="autoZero"/>
        <c:auto val="1"/>
        <c:lblAlgn val="ctr"/>
        <c:lblOffset val="100"/>
        <c:noMultiLvlLbl val="0"/>
      </c:catAx>
      <c:valAx>
        <c:axId val="81438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0306560"/>
        <c:crosses val="autoZero"/>
        <c:crossBetween val="between"/>
      </c:valAx>
      <c:valAx>
        <c:axId val="10271705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30307584"/>
        <c:crosses val="max"/>
        <c:crossBetween val="between"/>
      </c:valAx>
      <c:catAx>
        <c:axId val="130307584"/>
        <c:scaling>
          <c:orientation val="minMax"/>
        </c:scaling>
        <c:delete val="1"/>
        <c:axPos val="l"/>
        <c:majorTickMark val="out"/>
        <c:minorTickMark val="none"/>
        <c:tickLblPos val="nextTo"/>
        <c:crossAx val="10271705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'Програма 2'!$P$1</c:f>
              <c:strCache>
                <c:ptCount val="1"/>
                <c:pt idx="0">
                  <c:v>Вартість</c:v>
                </c:pt>
              </c:strCache>
            </c:strRef>
          </c:tx>
          <c:invertIfNegative val="0"/>
          <c:cat>
            <c:strRef>
              <c:f>'Програма 2'!$N$2:$N$4</c:f>
              <c:strCache>
                <c:ptCount val="3"/>
                <c:pt idx="0">
                  <c:v>Підвищення якості життєвого середовища</c:v>
                </c:pt>
                <c:pt idx="1">
                  <c:v>Покращання якості соціальних послуг</c:v>
                </c:pt>
                <c:pt idx="2">
                  <c:v>Вдосконалення просторового розвитку та управління</c:v>
                </c:pt>
              </c:strCache>
            </c:strRef>
          </c:cat>
          <c:val>
            <c:numRef>
              <c:f>'Програма 2'!$P$2:$P$4</c:f>
              <c:numCache>
                <c:formatCode>General</c:formatCode>
                <c:ptCount val="3"/>
                <c:pt idx="0">
                  <c:v>163920</c:v>
                </c:pt>
                <c:pt idx="1">
                  <c:v>52500</c:v>
                </c:pt>
                <c:pt idx="2">
                  <c:v>7975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803456"/>
        <c:axId val="92271104"/>
      </c:barChart>
      <c:barChart>
        <c:barDir val="bar"/>
        <c:grouping val="clustered"/>
        <c:varyColors val="0"/>
        <c:ser>
          <c:idx val="0"/>
          <c:order val="0"/>
          <c:tx>
            <c:strRef>
              <c:f>'Програма 2'!$O$1</c:f>
              <c:strCache>
                <c:ptCount val="1"/>
                <c:pt idx="0">
                  <c:v>Проекти</c:v>
                </c:pt>
              </c:strCache>
            </c:strRef>
          </c:tx>
          <c:invertIfNegative val="0"/>
          <c:cat>
            <c:strRef>
              <c:f>'Програма 2'!$N$2:$N$4</c:f>
              <c:strCache>
                <c:ptCount val="3"/>
                <c:pt idx="0">
                  <c:v>Підвищення якості життєвого середовища</c:v>
                </c:pt>
                <c:pt idx="1">
                  <c:v>Покращання якості соціальних послуг</c:v>
                </c:pt>
                <c:pt idx="2">
                  <c:v>Вдосконалення просторового розвитку та управління</c:v>
                </c:pt>
              </c:strCache>
            </c:strRef>
          </c:cat>
          <c:val>
            <c:numRef>
              <c:f>'Програма 2'!$O$2:$O$4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5"/>
        <c:axId val="196812800"/>
        <c:axId val="92271680"/>
      </c:barChart>
      <c:catAx>
        <c:axId val="190803456"/>
        <c:scaling>
          <c:orientation val="minMax"/>
        </c:scaling>
        <c:delete val="0"/>
        <c:axPos val="l"/>
        <c:majorTickMark val="out"/>
        <c:minorTickMark val="none"/>
        <c:tickLblPos val="nextTo"/>
        <c:crossAx val="92271104"/>
        <c:crosses val="autoZero"/>
        <c:auto val="1"/>
        <c:lblAlgn val="ctr"/>
        <c:lblOffset val="100"/>
        <c:noMultiLvlLbl val="0"/>
      </c:catAx>
      <c:valAx>
        <c:axId val="92271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0803456"/>
        <c:crosses val="autoZero"/>
        <c:crossBetween val="between"/>
      </c:valAx>
      <c:valAx>
        <c:axId val="9227168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196812800"/>
        <c:crosses val="max"/>
        <c:crossBetween val="between"/>
      </c:valAx>
      <c:catAx>
        <c:axId val="196812800"/>
        <c:scaling>
          <c:orientation val="minMax"/>
        </c:scaling>
        <c:delete val="1"/>
        <c:axPos val="l"/>
        <c:majorTickMark val="out"/>
        <c:minorTickMark val="none"/>
        <c:tickLblPos val="nextTo"/>
        <c:crossAx val="9227168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/>
      </a:pPr>
      <a:endParaRPr lang="uk-UA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Comparative!$B$36</c:f>
              <c:strCache>
                <c:ptCount val="1"/>
                <c:pt idx="0">
                  <c:v>Дрогобич</c:v>
                </c:pt>
              </c:strCache>
            </c:strRef>
          </c:tx>
          <c:marker>
            <c:symbol val="none"/>
          </c:marker>
          <c:cat>
            <c:numRef>
              <c:f>Comparative!$C$35:$AF$35</c:f>
              <c:numCache>
                <c:formatCode>General</c:formatCode>
                <c:ptCount val="30"/>
                <c:pt idx="0">
                  <c:v>1897</c:v>
                </c:pt>
                <c:pt idx="1">
                  <c:v>1923</c:v>
                </c:pt>
                <c:pt idx="2">
                  <c:v>1926</c:v>
                </c:pt>
                <c:pt idx="3">
                  <c:v>1939</c:v>
                </c:pt>
                <c:pt idx="4">
                  <c:v>1959</c:v>
                </c:pt>
                <c:pt idx="5">
                  <c:v>1970</c:v>
                </c:pt>
                <c:pt idx="6">
                  <c:v>1979</c:v>
                </c:pt>
                <c:pt idx="7">
                  <c:v>1989</c:v>
                </c:pt>
                <c:pt idx="8">
                  <c:v>1992</c:v>
                </c:pt>
                <c:pt idx="9">
                  <c:v>1998</c:v>
                </c:pt>
                <c:pt idx="10">
                  <c:v>2001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Comparative!$C$36:$AF$36</c:f>
              <c:numCache>
                <c:formatCode>General</c:formatCode>
                <c:ptCount val="30"/>
                <c:pt idx="3">
                  <c:v>37.200000000000003</c:v>
                </c:pt>
                <c:pt idx="4">
                  <c:v>42.145000000000003</c:v>
                </c:pt>
                <c:pt idx="5">
                  <c:v>56.048000000000002</c:v>
                </c:pt>
                <c:pt idx="6">
                  <c:v>65.998000000000005</c:v>
                </c:pt>
                <c:pt idx="7">
                  <c:v>77.570999999999998</c:v>
                </c:pt>
                <c:pt idx="8">
                  <c:v>80.099999999999994</c:v>
                </c:pt>
                <c:pt idx="9">
                  <c:v>80.400000000000006</c:v>
                </c:pt>
                <c:pt idx="10">
                  <c:v>79.119</c:v>
                </c:pt>
                <c:pt idx="11">
                  <c:v>78.826999999999998</c:v>
                </c:pt>
                <c:pt idx="12">
                  <c:v>78.635999999999996</c:v>
                </c:pt>
                <c:pt idx="13">
                  <c:v>78.594999999999999</c:v>
                </c:pt>
                <c:pt idx="14">
                  <c:v>78.575999999999993</c:v>
                </c:pt>
                <c:pt idx="15">
                  <c:v>78.697000000000003</c:v>
                </c:pt>
                <c:pt idx="16">
                  <c:v>78.596000000000004</c:v>
                </c:pt>
                <c:pt idx="17">
                  <c:v>78.418000000000006</c:v>
                </c:pt>
                <c:pt idx="18">
                  <c:v>78.024000000000001</c:v>
                </c:pt>
                <c:pt idx="19">
                  <c:v>77.623999999999995</c:v>
                </c:pt>
                <c:pt idx="20">
                  <c:v>77.141999999999996</c:v>
                </c:pt>
                <c:pt idx="21">
                  <c:v>77.08</c:v>
                </c:pt>
                <c:pt idx="22">
                  <c:v>76.866</c:v>
                </c:pt>
                <c:pt idx="23">
                  <c:v>76.795000000000002</c:v>
                </c:pt>
                <c:pt idx="24">
                  <c:v>76.686000000000007</c:v>
                </c:pt>
                <c:pt idx="25">
                  <c:v>76.701999999999998</c:v>
                </c:pt>
                <c:pt idx="26">
                  <c:v>76.375</c:v>
                </c:pt>
                <c:pt idx="27">
                  <c:v>76.043999999999997</c:v>
                </c:pt>
                <c:pt idx="28">
                  <c:v>75.396000000000001</c:v>
                </c:pt>
                <c:pt idx="29">
                  <c:v>74.61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Comparative!$B$37</c:f>
              <c:strCache>
                <c:ptCount val="1"/>
                <c:pt idx="0">
                  <c:v>Самбір</c:v>
                </c:pt>
              </c:strCache>
            </c:strRef>
          </c:tx>
          <c:marker>
            <c:symbol val="none"/>
          </c:marker>
          <c:cat>
            <c:numRef>
              <c:f>Comparative!$C$35:$AF$35</c:f>
              <c:numCache>
                <c:formatCode>General</c:formatCode>
                <c:ptCount val="30"/>
                <c:pt idx="0">
                  <c:v>1897</c:v>
                </c:pt>
                <c:pt idx="1">
                  <c:v>1923</c:v>
                </c:pt>
                <c:pt idx="2">
                  <c:v>1926</c:v>
                </c:pt>
                <c:pt idx="3">
                  <c:v>1939</c:v>
                </c:pt>
                <c:pt idx="4">
                  <c:v>1959</c:v>
                </c:pt>
                <c:pt idx="5">
                  <c:v>1970</c:v>
                </c:pt>
                <c:pt idx="6">
                  <c:v>1979</c:v>
                </c:pt>
                <c:pt idx="7">
                  <c:v>1989</c:v>
                </c:pt>
                <c:pt idx="8">
                  <c:v>1992</c:v>
                </c:pt>
                <c:pt idx="9">
                  <c:v>1998</c:v>
                </c:pt>
                <c:pt idx="10">
                  <c:v>2001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Comparative!$C$37:$AF$37</c:f>
              <c:numCache>
                <c:formatCode>General</c:formatCode>
                <c:ptCount val="30"/>
                <c:pt idx="3">
                  <c:v>23.2</c:v>
                </c:pt>
                <c:pt idx="4">
                  <c:v>23.649000000000001</c:v>
                </c:pt>
                <c:pt idx="5">
                  <c:v>29.253</c:v>
                </c:pt>
                <c:pt idx="6">
                  <c:v>33.868000000000002</c:v>
                </c:pt>
                <c:pt idx="7">
                  <c:v>40.354999999999997</c:v>
                </c:pt>
                <c:pt idx="8">
                  <c:v>41.5</c:v>
                </c:pt>
                <c:pt idx="9">
                  <c:v>40.4</c:v>
                </c:pt>
                <c:pt idx="10">
                  <c:v>36.555999999999997</c:v>
                </c:pt>
                <c:pt idx="11">
                  <c:v>36.109000000000002</c:v>
                </c:pt>
                <c:pt idx="12">
                  <c:v>35.822000000000003</c:v>
                </c:pt>
                <c:pt idx="13">
                  <c:v>35.478999999999999</c:v>
                </c:pt>
                <c:pt idx="14">
                  <c:v>35.204999999999998</c:v>
                </c:pt>
                <c:pt idx="15">
                  <c:v>34.927</c:v>
                </c:pt>
                <c:pt idx="16">
                  <c:v>34.896999999999998</c:v>
                </c:pt>
                <c:pt idx="17">
                  <c:v>34.94</c:v>
                </c:pt>
                <c:pt idx="18">
                  <c:v>35.043999999999997</c:v>
                </c:pt>
                <c:pt idx="19">
                  <c:v>35.054000000000002</c:v>
                </c:pt>
                <c:pt idx="20">
                  <c:v>34.994999999999997</c:v>
                </c:pt>
                <c:pt idx="21">
                  <c:v>34.899000000000001</c:v>
                </c:pt>
                <c:pt idx="22">
                  <c:v>34.878999999999998</c:v>
                </c:pt>
                <c:pt idx="23">
                  <c:v>35.063000000000002</c:v>
                </c:pt>
                <c:pt idx="24">
                  <c:v>35.026000000000003</c:v>
                </c:pt>
                <c:pt idx="25">
                  <c:v>34.969000000000001</c:v>
                </c:pt>
                <c:pt idx="26">
                  <c:v>34.859000000000002</c:v>
                </c:pt>
                <c:pt idx="27">
                  <c:v>34.823</c:v>
                </c:pt>
                <c:pt idx="28">
                  <c:v>34.695</c:v>
                </c:pt>
                <c:pt idx="29">
                  <c:v>34.444000000000003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Comparative!$B$38</c:f>
              <c:strCache>
                <c:ptCount val="1"/>
                <c:pt idx="0">
                  <c:v>Новий Розділ</c:v>
                </c:pt>
              </c:strCache>
            </c:strRef>
          </c:tx>
          <c:marker>
            <c:symbol val="none"/>
          </c:marker>
          <c:cat>
            <c:numRef>
              <c:f>Comparative!$C$35:$AF$35</c:f>
              <c:numCache>
                <c:formatCode>General</c:formatCode>
                <c:ptCount val="30"/>
                <c:pt idx="0">
                  <c:v>1897</c:v>
                </c:pt>
                <c:pt idx="1">
                  <c:v>1923</c:v>
                </c:pt>
                <c:pt idx="2">
                  <c:v>1926</c:v>
                </c:pt>
                <c:pt idx="3">
                  <c:v>1939</c:v>
                </c:pt>
                <c:pt idx="4">
                  <c:v>1959</c:v>
                </c:pt>
                <c:pt idx="5">
                  <c:v>1970</c:v>
                </c:pt>
                <c:pt idx="6">
                  <c:v>1979</c:v>
                </c:pt>
                <c:pt idx="7">
                  <c:v>1989</c:v>
                </c:pt>
                <c:pt idx="8">
                  <c:v>1992</c:v>
                </c:pt>
                <c:pt idx="9">
                  <c:v>1998</c:v>
                </c:pt>
                <c:pt idx="10">
                  <c:v>2001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Comparative!$C$38:$AF$38</c:f>
              <c:numCache>
                <c:formatCode>General</c:formatCode>
                <c:ptCount val="30"/>
                <c:pt idx="4">
                  <c:v>2.7480000000000002</c:v>
                </c:pt>
                <c:pt idx="5">
                  <c:v>14.318</c:v>
                </c:pt>
                <c:pt idx="6">
                  <c:v>22.077000000000002</c:v>
                </c:pt>
                <c:pt idx="7">
                  <c:v>29.158999999999999</c:v>
                </c:pt>
                <c:pt idx="8">
                  <c:v>30.6</c:v>
                </c:pt>
                <c:pt idx="9">
                  <c:v>30</c:v>
                </c:pt>
                <c:pt idx="10">
                  <c:v>28.227</c:v>
                </c:pt>
                <c:pt idx="11">
                  <c:v>27.72</c:v>
                </c:pt>
                <c:pt idx="12">
                  <c:v>27.395</c:v>
                </c:pt>
                <c:pt idx="13">
                  <c:v>27.513999999999999</c:v>
                </c:pt>
                <c:pt idx="14">
                  <c:v>27.613</c:v>
                </c:pt>
                <c:pt idx="15">
                  <c:v>27.83</c:v>
                </c:pt>
                <c:pt idx="16">
                  <c:v>27.954000000000001</c:v>
                </c:pt>
                <c:pt idx="17">
                  <c:v>28.177</c:v>
                </c:pt>
                <c:pt idx="18">
                  <c:v>28.462</c:v>
                </c:pt>
                <c:pt idx="19">
                  <c:v>28.553999999999998</c:v>
                </c:pt>
                <c:pt idx="20">
                  <c:v>28.765000000000001</c:v>
                </c:pt>
                <c:pt idx="21">
                  <c:v>28.797000000000001</c:v>
                </c:pt>
                <c:pt idx="22">
                  <c:v>28.875</c:v>
                </c:pt>
                <c:pt idx="23">
                  <c:v>28.803000000000001</c:v>
                </c:pt>
                <c:pt idx="24">
                  <c:v>28.745999999999999</c:v>
                </c:pt>
                <c:pt idx="25">
                  <c:v>28.773</c:v>
                </c:pt>
                <c:pt idx="26">
                  <c:v>28.687000000000001</c:v>
                </c:pt>
                <c:pt idx="27">
                  <c:v>28.53</c:v>
                </c:pt>
                <c:pt idx="28">
                  <c:v>28.303999999999998</c:v>
                </c:pt>
                <c:pt idx="29">
                  <c:v>28.081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Comparative!$B$39</c:f>
              <c:strCache>
                <c:ptCount val="1"/>
                <c:pt idx="0">
                  <c:v>Новий Розділ</c:v>
                </c:pt>
              </c:strCache>
            </c:strRef>
          </c:tx>
          <c:marker>
            <c:symbol val="none"/>
          </c:marker>
          <c:cat>
            <c:numRef>
              <c:f>Comparative!$C$35:$AF$35</c:f>
              <c:numCache>
                <c:formatCode>General</c:formatCode>
                <c:ptCount val="30"/>
                <c:pt idx="0">
                  <c:v>1897</c:v>
                </c:pt>
                <c:pt idx="1">
                  <c:v>1923</c:v>
                </c:pt>
                <c:pt idx="2">
                  <c:v>1926</c:v>
                </c:pt>
                <c:pt idx="3">
                  <c:v>1939</c:v>
                </c:pt>
                <c:pt idx="4">
                  <c:v>1959</c:v>
                </c:pt>
                <c:pt idx="5">
                  <c:v>1970</c:v>
                </c:pt>
                <c:pt idx="6">
                  <c:v>1979</c:v>
                </c:pt>
                <c:pt idx="7">
                  <c:v>1989</c:v>
                </c:pt>
                <c:pt idx="8">
                  <c:v>1992</c:v>
                </c:pt>
                <c:pt idx="9">
                  <c:v>1998</c:v>
                </c:pt>
                <c:pt idx="10">
                  <c:v>2001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Comparative!$C$39:$AF$39</c:f>
              <c:numCache>
                <c:formatCode>General</c:formatCode>
                <c:ptCount val="30"/>
                <c:pt idx="4">
                  <c:v>2.7480000000000002</c:v>
                </c:pt>
                <c:pt idx="5">
                  <c:v>14.318</c:v>
                </c:pt>
                <c:pt idx="6">
                  <c:v>22.077000000000002</c:v>
                </c:pt>
                <c:pt idx="7">
                  <c:v>29.158999999999999</c:v>
                </c:pt>
                <c:pt idx="8">
                  <c:v>30.6</c:v>
                </c:pt>
                <c:pt idx="9">
                  <c:v>30</c:v>
                </c:pt>
                <c:pt idx="10">
                  <c:v>28.227</c:v>
                </c:pt>
                <c:pt idx="11">
                  <c:v>27.72</c:v>
                </c:pt>
                <c:pt idx="12">
                  <c:v>27.395</c:v>
                </c:pt>
                <c:pt idx="13">
                  <c:v>27.513999999999999</c:v>
                </c:pt>
                <c:pt idx="14">
                  <c:v>27.613</c:v>
                </c:pt>
                <c:pt idx="15">
                  <c:v>27.83</c:v>
                </c:pt>
                <c:pt idx="16">
                  <c:v>27.954000000000001</c:v>
                </c:pt>
                <c:pt idx="17">
                  <c:v>28.177</c:v>
                </c:pt>
                <c:pt idx="18">
                  <c:v>28.462</c:v>
                </c:pt>
                <c:pt idx="19">
                  <c:v>28.553999999999998</c:v>
                </c:pt>
                <c:pt idx="20">
                  <c:v>28.765000000000001</c:v>
                </c:pt>
                <c:pt idx="21">
                  <c:v>28.797000000000001</c:v>
                </c:pt>
                <c:pt idx="22">
                  <c:v>28.875</c:v>
                </c:pt>
                <c:pt idx="23">
                  <c:v>28.803000000000001</c:v>
                </c:pt>
                <c:pt idx="24">
                  <c:v>28.745999999999999</c:v>
                </c:pt>
                <c:pt idx="25">
                  <c:v>28.773</c:v>
                </c:pt>
                <c:pt idx="26">
                  <c:v>28.687000000000001</c:v>
                </c:pt>
                <c:pt idx="27">
                  <c:v>28.53</c:v>
                </c:pt>
                <c:pt idx="28">
                  <c:v>28.303999999999998</c:v>
                </c:pt>
                <c:pt idx="29">
                  <c:v>28.081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Comparative!$B$40</c:f>
              <c:strCache>
                <c:ptCount val="1"/>
                <c:pt idx="0">
                  <c:v>Червоноград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Comparative!$C$35:$AF$35</c:f>
              <c:numCache>
                <c:formatCode>General</c:formatCode>
                <c:ptCount val="30"/>
                <c:pt idx="0">
                  <c:v>1897</c:v>
                </c:pt>
                <c:pt idx="1">
                  <c:v>1923</c:v>
                </c:pt>
                <c:pt idx="2">
                  <c:v>1926</c:v>
                </c:pt>
                <c:pt idx="3">
                  <c:v>1939</c:v>
                </c:pt>
                <c:pt idx="4">
                  <c:v>1959</c:v>
                </c:pt>
                <c:pt idx="5">
                  <c:v>1970</c:v>
                </c:pt>
                <c:pt idx="6">
                  <c:v>1979</c:v>
                </c:pt>
                <c:pt idx="7">
                  <c:v>1989</c:v>
                </c:pt>
                <c:pt idx="8">
                  <c:v>1992</c:v>
                </c:pt>
                <c:pt idx="9">
                  <c:v>1998</c:v>
                </c:pt>
                <c:pt idx="10">
                  <c:v>2001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Comparative!$C$40:$AF$40</c:f>
              <c:numCache>
                <c:formatCode>General</c:formatCode>
                <c:ptCount val="30"/>
                <c:pt idx="3">
                  <c:v>1.8</c:v>
                </c:pt>
                <c:pt idx="4">
                  <c:v>12.241</c:v>
                </c:pt>
                <c:pt idx="5">
                  <c:v>44.008000000000003</c:v>
                </c:pt>
                <c:pt idx="6">
                  <c:v>54.920999999999999</c:v>
                </c:pt>
                <c:pt idx="7">
                  <c:v>72.046999999999997</c:v>
                </c:pt>
                <c:pt idx="8">
                  <c:v>75.2</c:v>
                </c:pt>
                <c:pt idx="9">
                  <c:v>75.3</c:v>
                </c:pt>
                <c:pt idx="10">
                  <c:v>70.567999999999998</c:v>
                </c:pt>
                <c:pt idx="11">
                  <c:v>70.055999999999997</c:v>
                </c:pt>
                <c:pt idx="12">
                  <c:v>69.751000000000005</c:v>
                </c:pt>
                <c:pt idx="13">
                  <c:v>69.436000000000007</c:v>
                </c:pt>
                <c:pt idx="14">
                  <c:v>69.085999999999999</c:v>
                </c:pt>
                <c:pt idx="15">
                  <c:v>68.744</c:v>
                </c:pt>
                <c:pt idx="16">
                  <c:v>68.620999999999995</c:v>
                </c:pt>
                <c:pt idx="17">
                  <c:v>68.507999999999996</c:v>
                </c:pt>
                <c:pt idx="18">
                  <c:v>68.463999999999999</c:v>
                </c:pt>
                <c:pt idx="19">
                  <c:v>68.308000000000007</c:v>
                </c:pt>
                <c:pt idx="20">
                  <c:v>68.245999999999995</c:v>
                </c:pt>
                <c:pt idx="21">
                  <c:v>68</c:v>
                </c:pt>
                <c:pt idx="22">
                  <c:v>67.992999999999995</c:v>
                </c:pt>
                <c:pt idx="23">
                  <c:v>67.863</c:v>
                </c:pt>
                <c:pt idx="24">
                  <c:v>67.492000000000004</c:v>
                </c:pt>
                <c:pt idx="25">
                  <c:v>67.222999999999999</c:v>
                </c:pt>
                <c:pt idx="26">
                  <c:v>66.885999999999996</c:v>
                </c:pt>
                <c:pt idx="27">
                  <c:v>66.504000000000005</c:v>
                </c:pt>
                <c:pt idx="28">
                  <c:v>65.870999999999995</c:v>
                </c:pt>
                <c:pt idx="29">
                  <c:v>65.180000000000007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Comparative!$B$41</c:f>
              <c:strCache>
                <c:ptCount val="1"/>
                <c:pt idx="0">
                  <c:v>Нововолинськ</c:v>
                </c:pt>
              </c:strCache>
            </c:strRef>
          </c:tx>
          <c:marker>
            <c:symbol val="none"/>
          </c:marker>
          <c:cat>
            <c:numRef>
              <c:f>Comparative!$C$35:$AF$35</c:f>
              <c:numCache>
                <c:formatCode>General</c:formatCode>
                <c:ptCount val="30"/>
                <c:pt idx="0">
                  <c:v>1897</c:v>
                </c:pt>
                <c:pt idx="1">
                  <c:v>1923</c:v>
                </c:pt>
                <c:pt idx="2">
                  <c:v>1926</c:v>
                </c:pt>
                <c:pt idx="3">
                  <c:v>1939</c:v>
                </c:pt>
                <c:pt idx="4">
                  <c:v>1959</c:v>
                </c:pt>
                <c:pt idx="5">
                  <c:v>1970</c:v>
                </c:pt>
                <c:pt idx="6">
                  <c:v>1979</c:v>
                </c:pt>
                <c:pt idx="7">
                  <c:v>1989</c:v>
                </c:pt>
                <c:pt idx="8">
                  <c:v>1992</c:v>
                </c:pt>
                <c:pt idx="9">
                  <c:v>1998</c:v>
                </c:pt>
                <c:pt idx="10">
                  <c:v>2001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Comparative!$C$41:$AF$41</c:f>
              <c:numCache>
                <c:formatCode>General</c:formatCode>
                <c:ptCount val="30"/>
                <c:pt idx="4">
                  <c:v>23.895</c:v>
                </c:pt>
                <c:pt idx="5">
                  <c:v>41.186999999999998</c:v>
                </c:pt>
                <c:pt idx="6">
                  <c:v>46.006999999999998</c:v>
                </c:pt>
                <c:pt idx="7">
                  <c:v>55.170999999999999</c:v>
                </c:pt>
                <c:pt idx="8">
                  <c:v>56.9</c:v>
                </c:pt>
                <c:pt idx="9">
                  <c:v>54.8</c:v>
                </c:pt>
                <c:pt idx="10">
                  <c:v>53.838000000000001</c:v>
                </c:pt>
                <c:pt idx="11">
                  <c:v>53.454999999999998</c:v>
                </c:pt>
                <c:pt idx="12">
                  <c:v>53.322000000000003</c:v>
                </c:pt>
                <c:pt idx="13">
                  <c:v>53.189</c:v>
                </c:pt>
                <c:pt idx="14">
                  <c:v>52.811999999999998</c:v>
                </c:pt>
                <c:pt idx="15">
                  <c:v>52.637</c:v>
                </c:pt>
                <c:pt idx="16">
                  <c:v>52.561999999999998</c:v>
                </c:pt>
                <c:pt idx="17">
                  <c:v>52.756</c:v>
                </c:pt>
                <c:pt idx="18">
                  <c:v>52.905000000000001</c:v>
                </c:pt>
                <c:pt idx="19">
                  <c:v>53.052</c:v>
                </c:pt>
                <c:pt idx="20">
                  <c:v>53.179000000000002</c:v>
                </c:pt>
                <c:pt idx="21">
                  <c:v>53.198999999999998</c:v>
                </c:pt>
                <c:pt idx="22">
                  <c:v>53.298000000000002</c:v>
                </c:pt>
                <c:pt idx="23">
                  <c:v>53.249000000000002</c:v>
                </c:pt>
                <c:pt idx="24">
                  <c:v>52.97</c:v>
                </c:pt>
                <c:pt idx="25">
                  <c:v>52.624000000000002</c:v>
                </c:pt>
                <c:pt idx="26">
                  <c:v>52.188000000000002</c:v>
                </c:pt>
                <c:pt idx="27">
                  <c:v>51.564</c:v>
                </c:pt>
                <c:pt idx="28">
                  <c:v>51.01</c:v>
                </c:pt>
                <c:pt idx="29">
                  <c:v>50.417000000000002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94464"/>
        <c:axId val="96581248"/>
      </c:lineChart>
      <c:catAx>
        <c:axId val="3449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uk-UA"/>
          </a:p>
        </c:txPr>
        <c:crossAx val="96581248"/>
        <c:crosses val="autoZero"/>
        <c:auto val="1"/>
        <c:lblAlgn val="ctr"/>
        <c:lblOffset val="100"/>
        <c:noMultiLvlLbl val="0"/>
      </c:catAx>
      <c:valAx>
        <c:axId val="9658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uk-UA"/>
          </a:p>
        </c:txPr>
        <c:crossAx val="34494464"/>
        <c:crosses val="autoZero"/>
        <c:crossBetween val="between"/>
      </c:valAx>
    </c:plotArea>
    <c:legend>
      <c:legendPos val="b"/>
      <c:legendEntry>
        <c:idx val="2"/>
        <c:delete val="1"/>
      </c:legendEntry>
      <c:layout/>
      <c:overlay val="0"/>
      <c:txPr>
        <a:bodyPr/>
        <a:lstStyle/>
        <a:p>
          <a:pPr>
            <a:defRPr sz="1300" baseline="0"/>
          </a:pPr>
          <a:endParaRPr lang="uk-UA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зайнятість'!$B$3</c:f>
              <c:strCache>
                <c:ptCount val="1"/>
                <c:pt idx="0">
                  <c:v>в т.ч. м.Червоноград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зайнятість'!$C$3:$H$3</c:f>
              <c:numCache>
                <c:formatCode>General</c:formatCode>
                <c:ptCount val="6"/>
                <c:pt idx="0">
                  <c:v>67.863</c:v>
                </c:pt>
                <c:pt idx="1">
                  <c:v>67.492000000000004</c:v>
                </c:pt>
                <c:pt idx="2">
                  <c:v>67.221999999999994</c:v>
                </c:pt>
                <c:pt idx="3">
                  <c:v>66.885999999999996</c:v>
                </c:pt>
                <c:pt idx="4">
                  <c:v>66.504000000000005</c:v>
                </c:pt>
                <c:pt idx="5">
                  <c:v>65.870999999999995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'Демографія зайнятість'!$B$4</c:f>
              <c:strCache>
                <c:ptCount val="1"/>
                <c:pt idx="0">
                  <c:v>в т.ч. смт. Гірник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зайнятість'!$C$4:$H$4</c:f>
              <c:numCache>
                <c:formatCode>General</c:formatCode>
                <c:ptCount val="6"/>
                <c:pt idx="0">
                  <c:v>2.2869999999999999</c:v>
                </c:pt>
                <c:pt idx="1">
                  <c:v>2.9140000000000001</c:v>
                </c:pt>
                <c:pt idx="2">
                  <c:v>2.9169999999999998</c:v>
                </c:pt>
                <c:pt idx="3">
                  <c:v>2.91</c:v>
                </c:pt>
                <c:pt idx="4">
                  <c:v>2.859</c:v>
                </c:pt>
                <c:pt idx="5">
                  <c:v>2.82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'Демографія зайнятість'!$B$5</c:f>
              <c:strCache>
                <c:ptCount val="1"/>
                <c:pt idx="0">
                  <c:v>в т.ч. м.Соснівка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зайнятість'!$C$5:$H$5</c:f>
              <c:numCache>
                <c:formatCode>General</c:formatCode>
                <c:ptCount val="6"/>
                <c:pt idx="0">
                  <c:v>11.317</c:v>
                </c:pt>
                <c:pt idx="1">
                  <c:v>11.265000000000001</c:v>
                </c:pt>
                <c:pt idx="2">
                  <c:v>11.218</c:v>
                </c:pt>
                <c:pt idx="3">
                  <c:v>11.134</c:v>
                </c:pt>
                <c:pt idx="4">
                  <c:v>11.058</c:v>
                </c:pt>
                <c:pt idx="5">
                  <c:v>10.085000000000001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'Демографія зайнятість'!$B$6</c:f>
              <c:strCache>
                <c:ptCount val="1"/>
                <c:pt idx="0">
                  <c:v>Червоноградська міська рада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зайнятість'!$C$6:$H$6</c:f>
              <c:numCache>
                <c:formatCode>General</c:formatCode>
                <c:ptCount val="6"/>
                <c:pt idx="0">
                  <c:v>82.066999999999993</c:v>
                </c:pt>
                <c:pt idx="1">
                  <c:v>81.671000000000006</c:v>
                </c:pt>
                <c:pt idx="2">
                  <c:v>81.356999999999999</c:v>
                </c:pt>
                <c:pt idx="3">
                  <c:v>80.930000000000007</c:v>
                </c:pt>
                <c:pt idx="4">
                  <c:v>80.421000000000006</c:v>
                </c:pt>
                <c:pt idx="5">
                  <c:v>78.775999999999996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33696"/>
        <c:axId val="76455936"/>
      </c:lineChart>
      <c:lineChart>
        <c:grouping val="standard"/>
        <c:varyColors val="0"/>
        <c:ser>
          <c:idx val="4"/>
          <c:order val="4"/>
          <c:tx>
            <c:strRef>
              <c:f>'Демографія зайнятість'!$B$7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зайнятість'!$C$2:$H$2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'Демографія зайнятість'!$C$7:$H$7</c:f>
              <c:numCache>
                <c:formatCode>General</c:formatCode>
                <c:ptCount val="6"/>
                <c:pt idx="0">
                  <c:v>2537.799</c:v>
                </c:pt>
                <c:pt idx="1">
                  <c:v>2534.174</c:v>
                </c:pt>
                <c:pt idx="2">
                  <c:v>2534.027</c:v>
                </c:pt>
                <c:pt idx="3">
                  <c:v>2529.6080000000002</c:v>
                </c:pt>
                <c:pt idx="4">
                  <c:v>2522.0210000000002</c:v>
                </c:pt>
                <c:pt idx="5">
                  <c:v>2512.0839999999998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34208"/>
        <c:axId val="76456512"/>
      </c:lineChart>
      <c:catAx>
        <c:axId val="839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455936"/>
        <c:crosses val="autoZero"/>
        <c:auto val="1"/>
        <c:lblAlgn val="ctr"/>
        <c:lblOffset val="100"/>
        <c:noMultiLvlLbl val="0"/>
      </c:catAx>
      <c:valAx>
        <c:axId val="76455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83933696"/>
        <c:crosses val="autoZero"/>
        <c:crossBetween val="between"/>
      </c:valAx>
      <c:valAx>
        <c:axId val="764565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83934208"/>
        <c:crosses val="max"/>
        <c:crossBetween val="between"/>
      </c:valAx>
      <c:catAx>
        <c:axId val="8393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45651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зайнятість'!$B$120</c:f>
              <c:strCache>
                <c:ptCount val="1"/>
                <c:pt idx="0">
                  <c:v>Червоноградська міська рада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зайнятість'!$C$119:$O$119</c:f>
              <c:numCache>
                <c:formatCode>General</c:formatCode>
                <c:ptCount val="1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</c:numCache>
            </c:numRef>
          </c:cat>
          <c:val>
            <c:numRef>
              <c:f>'Демографія зайнятість'!$C$120:$O$120</c:f>
              <c:numCache>
                <c:formatCode>0.00</c:formatCode>
                <c:ptCount val="13"/>
                <c:pt idx="0">
                  <c:v>82.066999999999993</c:v>
                </c:pt>
                <c:pt idx="1">
                  <c:v>81.671000000000006</c:v>
                </c:pt>
                <c:pt idx="2">
                  <c:v>81.356999999999999</c:v>
                </c:pt>
                <c:pt idx="3">
                  <c:v>80.930000000000007</c:v>
                </c:pt>
                <c:pt idx="4">
                  <c:v>80.421000000000006</c:v>
                </c:pt>
                <c:pt idx="5">
                  <c:v>78.775999999999996</c:v>
                </c:pt>
                <c:pt idx="6">
                  <c:v>78.807133333333297</c:v>
                </c:pt>
                <c:pt idx="7">
                  <c:v>78.217647619047597</c:v>
                </c:pt>
                <c:pt idx="8">
                  <c:v>77.628161904761896</c:v>
                </c:pt>
                <c:pt idx="9">
                  <c:v>77.038676190476195</c:v>
                </c:pt>
                <c:pt idx="10">
                  <c:v>76.449190476190495</c:v>
                </c:pt>
                <c:pt idx="11">
                  <c:v>75.859704761904794</c:v>
                </c:pt>
                <c:pt idx="12">
                  <c:v>75.270219047619094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95905280"/>
        <c:axId val="76459392"/>
      </c:lineChart>
      <c:catAx>
        <c:axId val="9590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459392"/>
        <c:crosses val="autoZero"/>
        <c:auto val="1"/>
        <c:lblAlgn val="ctr"/>
        <c:lblOffset val="100"/>
        <c:noMultiLvlLbl val="0"/>
      </c:catAx>
      <c:valAx>
        <c:axId val="7645939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95905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 baseline="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'Демографія зайнятість'!$B$88</c:f>
              <c:strCache>
                <c:ptCount val="1"/>
                <c:pt idx="0">
                  <c:v>Червоноград (міськрада)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numRef>
              <c:f>'Демографія зайнятість'!$C$86:$J$86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зайнятість'!$C$88:$J$88</c:f>
              <c:numCache>
                <c:formatCode>General</c:formatCode>
                <c:ptCount val="8"/>
                <c:pt idx="0">
                  <c:v>16248</c:v>
                </c:pt>
                <c:pt idx="1">
                  <c:v>15770</c:v>
                </c:pt>
                <c:pt idx="2">
                  <c:v>14421</c:v>
                </c:pt>
                <c:pt idx="3">
                  <c:v>14599</c:v>
                </c:pt>
                <c:pt idx="4">
                  <c:v>13552</c:v>
                </c:pt>
                <c:pt idx="5">
                  <c:v>12579</c:v>
                </c:pt>
                <c:pt idx="6">
                  <c:v>12062</c:v>
                </c:pt>
                <c:pt idx="7">
                  <c:v>11166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'Демографія зайнятість'!$B$89</c:f>
              <c:strCache>
                <c:ptCount val="1"/>
                <c:pt idx="0">
                  <c:v>м. Самбір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зайнятість'!$C$86:$J$86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зайнятість'!$C$89:$J$89</c:f>
              <c:numCache>
                <c:formatCode>General</c:formatCode>
                <c:ptCount val="8"/>
                <c:pt idx="0">
                  <c:v>8730</c:v>
                </c:pt>
                <c:pt idx="1">
                  <c:v>8509</c:v>
                </c:pt>
                <c:pt idx="2">
                  <c:v>7706</c:v>
                </c:pt>
                <c:pt idx="3">
                  <c:v>7801</c:v>
                </c:pt>
                <c:pt idx="4">
                  <c:v>6919</c:v>
                </c:pt>
                <c:pt idx="5">
                  <c:v>6312</c:v>
                </c:pt>
                <c:pt idx="6">
                  <c:v>6135</c:v>
                </c:pt>
                <c:pt idx="7">
                  <c:v>6228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'Демографія зайнятість'!$B$90</c:f>
              <c:strCache>
                <c:ptCount val="1"/>
                <c:pt idx="0">
                  <c:v>Дрогобич (міськрада)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зайнятість'!$C$86:$J$86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зайнятість'!$C$90:$J$90</c:f>
              <c:numCache>
                <c:formatCode>General</c:formatCode>
                <c:ptCount val="8"/>
                <c:pt idx="0">
                  <c:v>18521</c:v>
                </c:pt>
                <c:pt idx="1">
                  <c:v>17697</c:v>
                </c:pt>
                <c:pt idx="2">
                  <c:v>16205</c:v>
                </c:pt>
                <c:pt idx="3">
                  <c:v>16424</c:v>
                </c:pt>
                <c:pt idx="4">
                  <c:v>16350</c:v>
                </c:pt>
                <c:pt idx="5">
                  <c:v>14904</c:v>
                </c:pt>
                <c:pt idx="6">
                  <c:v>14118</c:v>
                </c:pt>
                <c:pt idx="7">
                  <c:v>11692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907328"/>
        <c:axId val="76461696"/>
      </c:lineChart>
      <c:lineChart>
        <c:grouping val="standard"/>
        <c:varyColors val="0"/>
        <c:ser>
          <c:idx val="0"/>
          <c:order val="0"/>
          <c:tx>
            <c:strRef>
              <c:f>'Демографія зайнятість'!$B$87</c:f>
              <c:strCache>
                <c:ptCount val="1"/>
                <c:pt idx="0">
                  <c:v>Львівська область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'Демографія зайнятість'!$C$86:$J$86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'Демографія зайнятість'!$C$87:$J$87</c:f>
              <c:numCache>
                <c:formatCode>General</c:formatCode>
                <c:ptCount val="8"/>
                <c:pt idx="0">
                  <c:v>516382</c:v>
                </c:pt>
                <c:pt idx="1">
                  <c:v>502710</c:v>
                </c:pt>
                <c:pt idx="2">
                  <c:v>483064</c:v>
                </c:pt>
                <c:pt idx="3">
                  <c:v>473867</c:v>
                </c:pt>
                <c:pt idx="4">
                  <c:v>467109</c:v>
                </c:pt>
                <c:pt idx="5">
                  <c:v>474083</c:v>
                </c:pt>
                <c:pt idx="6">
                  <c:v>471596</c:v>
                </c:pt>
                <c:pt idx="7">
                  <c:v>470747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86400"/>
        <c:axId val="76462272"/>
      </c:lineChart>
      <c:catAx>
        <c:axId val="9590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461696"/>
        <c:crosses val="autoZero"/>
        <c:auto val="1"/>
        <c:lblAlgn val="ctr"/>
        <c:lblOffset val="100"/>
        <c:noMultiLvlLbl val="0"/>
      </c:catAx>
      <c:valAx>
        <c:axId val="76461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5907328"/>
        <c:crosses val="autoZero"/>
        <c:crossBetween val="between"/>
      </c:valAx>
      <c:valAx>
        <c:axId val="764622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6486400"/>
        <c:crosses val="max"/>
        <c:crossBetween val="between"/>
      </c:valAx>
      <c:catAx>
        <c:axId val="96486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4622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'Демографія зайнятість'!$B$102</c:f>
              <c:strCache>
                <c:ptCount val="1"/>
                <c:pt idx="0">
                  <c:v>Червоноград (міськрада)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'Демографія зайнятість'!$C$101:$Q$101</c:f>
              <c:numCache>
                <c:formatCode>General</c:formatCode>
                <c:ptCount val="1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</c:numCache>
            </c:numRef>
          </c:cat>
          <c:val>
            <c:numRef>
              <c:f>'Демографія зайнятість'!$C$102:$Q$102</c:f>
              <c:numCache>
                <c:formatCode>General</c:formatCode>
                <c:ptCount val="15"/>
                <c:pt idx="0">
                  <c:v>16248</c:v>
                </c:pt>
                <c:pt idx="1">
                  <c:v>15770</c:v>
                </c:pt>
                <c:pt idx="2">
                  <c:v>14421</c:v>
                </c:pt>
                <c:pt idx="3">
                  <c:v>14599</c:v>
                </c:pt>
                <c:pt idx="4">
                  <c:v>13552</c:v>
                </c:pt>
                <c:pt idx="5">
                  <c:v>12579</c:v>
                </c:pt>
                <c:pt idx="6">
                  <c:v>12062</c:v>
                </c:pt>
                <c:pt idx="7">
                  <c:v>11166</c:v>
                </c:pt>
                <c:pt idx="8">
                  <c:v>10548.535714285699</c:v>
                </c:pt>
                <c:pt idx="9">
                  <c:v>9826.0714285714294</c:v>
                </c:pt>
                <c:pt idx="10">
                  <c:v>9103.6071428571395</c:v>
                </c:pt>
                <c:pt idx="11">
                  <c:v>8381.1428571428605</c:v>
                </c:pt>
                <c:pt idx="12">
                  <c:v>7658.6785714285697</c:v>
                </c:pt>
                <c:pt idx="13">
                  <c:v>6936.2142857142899</c:v>
                </c:pt>
                <c:pt idx="14">
                  <c:v>6213.75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87424"/>
        <c:axId val="92267072"/>
      </c:lineChart>
      <c:catAx>
        <c:axId val="9648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2267072"/>
        <c:crosses val="autoZero"/>
        <c:auto val="1"/>
        <c:lblAlgn val="ctr"/>
        <c:lblOffset val="100"/>
        <c:noMultiLvlLbl val="0"/>
      </c:catAx>
      <c:valAx>
        <c:axId val="92267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487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Lbls>
            <c:txPr>
              <a:bodyPr/>
              <a:lstStyle/>
              <a:p>
                <a:pPr>
                  <a:defRPr sz="1200" baseline="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Зайнятість_прогноз!$B$2:$B$14</c:f>
              <c:strCache>
                <c:ptCount val="13"/>
                <c:pt idx="0">
                  <c:v>Сільське господарство, мисливство, лісове та рибне господарство</c:v>
                </c:pt>
                <c:pt idx="1">
                  <c:v>Промисловість</c:v>
                </c:pt>
                <c:pt idx="2">
                  <c:v>Будівництво</c:v>
                </c:pt>
                <c:pt idx="3">
                  <c:v>Оптова й роздрібна торгівля; торгівля транспортними засобами; послуги з їх ремонту.</c:v>
                </c:pt>
                <c:pt idx="4">
                  <c:v>Готелі та ресторани</c:v>
                </c:pt>
                <c:pt idx="5">
                  <c:v>Транспорт і зв'язок</c:v>
                </c:pt>
                <c:pt idx="6">
                  <c:v>Фінансова діяльність</c:v>
                </c:pt>
                <c:pt idx="7">
                  <c:v>Операції з нерухомістю, здавання під найом та послуги юридичним особам</c:v>
                </c:pt>
                <c:pt idx="8">
                  <c:v>Державне управління</c:v>
                </c:pt>
                <c:pt idx="9">
                  <c:v>Освіта</c:v>
                </c:pt>
                <c:pt idx="10">
                  <c:v>Охорона здоров’я та соціальна допомога</c:v>
                </c:pt>
                <c:pt idx="11">
                  <c:v>Колективні, громадські та особисті послуги</c:v>
                </c:pt>
                <c:pt idx="12">
                  <c:v>Інші види діяльності</c:v>
                </c:pt>
              </c:strCache>
            </c:strRef>
          </c:cat>
          <c:val>
            <c:numRef>
              <c:f>Зайнятість_прогноз!$C$2:$C$14</c:f>
              <c:numCache>
                <c:formatCode>0.00</c:formatCode>
                <c:ptCount val="13"/>
                <c:pt idx="0">
                  <c:v>6</c:v>
                </c:pt>
                <c:pt idx="1">
                  <c:v>13</c:v>
                </c:pt>
                <c:pt idx="2">
                  <c:v>4</c:v>
                </c:pt>
                <c:pt idx="3">
                  <c:v>19</c:v>
                </c:pt>
                <c:pt idx="4">
                  <c:v>6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10</c:v>
                </c:pt>
                <c:pt idx="10">
                  <c:v>8</c:v>
                </c:pt>
                <c:pt idx="11">
                  <c:v>1</c:v>
                </c:pt>
                <c:pt idx="1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1.3389117810004202E-2"/>
          <c:y val="0.2304198928610752"/>
          <c:w val="0.33941308222236161"/>
          <c:h val="0.5333818418904642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Jobs!$B$2</c:f>
              <c:strCache>
                <c:ptCount val="1"/>
                <c:pt idx="0">
                  <c:v>Середньооблікова чисельність працівників у 2020 р.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Jobs!$A$3:$A$16</c:f>
              <c:strCache>
                <c:ptCount val="14"/>
                <c:pt idx="0">
                  <c:v>ТОВ «Епіцентр К»</c:v>
                </c:pt>
                <c:pt idx="1">
                  <c:v>ПП «ЗАСТАВА»</c:v>
                </c:pt>
                <c:pt idx="2">
                  <c:v>ТОВ «АТБ-маркет»</c:v>
                </c:pt>
                <c:pt idx="3">
                  <c:v>СП «Київ-Захід» у формі ТзОВ</c:v>
                </c:pt>
                <c:pt idx="4">
                  <c:v>ТДВ «Червоноградський завод металоконструкцій»</c:v>
                </c:pt>
                <c:pt idx="5">
                  <c:v>ТОВ «Дюна-Веста»</c:v>
                </c:pt>
                <c:pt idx="6">
                  <c:v>Приватне акціонерне товариство «ВАТ КАЛИНА»</c:v>
                </c:pt>
                <c:pt idx="7">
                  <c:v>Приватне акціонерне товариство «Шахта «Надія»</c:v>
                </c:pt>
                <c:pt idx="8">
                  <c:v>ПАТ «Львівська вугільна компанія»</c:v>
                </c:pt>
                <c:pt idx="9">
                  <c:v>ВП «Шахта «Великомостівська» ДП «Львівугілля»</c:v>
                </c:pt>
                <c:pt idx="10">
                  <c:v>ВП «Шахта Червоноградська» ДП «Львівугілля»</c:v>
                </c:pt>
                <c:pt idx="11">
                  <c:v>ВП «Шахта «Межирічанська» ДП «Львівугілля»</c:v>
                </c:pt>
                <c:pt idx="12">
                  <c:v>ВП «Шахта «Відродження» ДП «Львівугілля»</c:v>
                </c:pt>
                <c:pt idx="13">
                  <c:v>ВП «Шахта «Лісова» ДП «Львівугілля»</c:v>
                </c:pt>
              </c:strCache>
            </c:strRef>
          </c:cat>
          <c:val>
            <c:numRef>
              <c:f>Jobs!$B$3:$B$16</c:f>
              <c:numCache>
                <c:formatCode>General</c:formatCode>
                <c:ptCount val="14"/>
                <c:pt idx="0">
                  <c:v>59</c:v>
                </c:pt>
                <c:pt idx="1">
                  <c:v>85</c:v>
                </c:pt>
                <c:pt idx="2">
                  <c:v>170</c:v>
                </c:pt>
                <c:pt idx="3">
                  <c:v>171</c:v>
                </c:pt>
                <c:pt idx="4">
                  <c:v>296</c:v>
                </c:pt>
                <c:pt idx="5">
                  <c:v>428</c:v>
                </c:pt>
                <c:pt idx="6">
                  <c:v>436</c:v>
                </c:pt>
                <c:pt idx="7">
                  <c:v>590</c:v>
                </c:pt>
                <c:pt idx="8">
                  <c:v>701</c:v>
                </c:pt>
                <c:pt idx="9">
                  <c:v>856</c:v>
                </c:pt>
                <c:pt idx="10">
                  <c:v>988</c:v>
                </c:pt>
                <c:pt idx="11">
                  <c:v>1003</c:v>
                </c:pt>
                <c:pt idx="12">
                  <c:v>1040</c:v>
                </c:pt>
                <c:pt idx="13">
                  <c:v>1040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488960"/>
        <c:axId val="92269376"/>
      </c:barChart>
      <c:catAx>
        <c:axId val="96488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uk-UA"/>
          </a:p>
        </c:txPr>
        <c:crossAx val="92269376"/>
        <c:crosses val="autoZero"/>
        <c:auto val="1"/>
        <c:lblAlgn val="ctr"/>
        <c:lblOffset val="100"/>
        <c:noMultiLvlLbl val="0"/>
      </c:catAx>
      <c:valAx>
        <c:axId val="922693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64889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aseline="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315502134109093E-2"/>
          <c:y val="1.306050006774433E-2"/>
          <c:w val="0.60497895071515118"/>
          <c:h val="0.944025320875566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Податок та збір на доходи фізичних осіб</c:v>
                </c:pt>
              </c:strCache>
            </c:strRef>
          </c:tx>
          <c:invertIfNegative val="0"/>
          <c:cat>
            <c:numRef>
              <c:f>Лист1!$C$4:$G$4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Лист1!$C$5:$G$5</c:f>
              <c:numCache>
                <c:formatCode>#,##0</c:formatCode>
                <c:ptCount val="5"/>
                <c:pt idx="0">
                  <c:v>222196931</c:v>
                </c:pt>
                <c:pt idx="1">
                  <c:v>315847000</c:v>
                </c:pt>
                <c:pt idx="2">
                  <c:v>322660000</c:v>
                </c:pt>
                <c:pt idx="3">
                  <c:v>338800000</c:v>
                </c:pt>
                <c:pt idx="4">
                  <c:v>356510000</c:v>
                </c:pt>
              </c:numCache>
            </c:numRef>
          </c:val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Податок на прибуток підприємств  </c:v>
                </c:pt>
              </c:strCache>
            </c:strRef>
          </c:tx>
          <c:invertIfNegative val="0"/>
          <c:cat>
            <c:numRef>
              <c:f>Лист1!$C$4:$G$4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Лист1!$C$6:$G$6</c:f>
              <c:numCache>
                <c:formatCode>#,##0</c:formatCode>
                <c:ptCount val="5"/>
                <c:pt idx="0">
                  <c:v>183889</c:v>
                </c:pt>
                <c:pt idx="1">
                  <c:v>100000</c:v>
                </c:pt>
                <c:pt idx="2">
                  <c:v>200000</c:v>
                </c:pt>
                <c:pt idx="3">
                  <c:v>250000</c:v>
                </c:pt>
                <c:pt idx="4">
                  <c:v>280000</c:v>
                </c:pt>
              </c:numCache>
            </c:numRef>
          </c:val>
        </c:ser>
        <c:ser>
          <c:idx val="2"/>
          <c:order val="2"/>
          <c:tx>
            <c:strRef>
              <c:f>Лист1!$B$7</c:f>
              <c:strCache>
                <c:ptCount val="1"/>
                <c:pt idx="0">
                  <c:v>Акцизний податок з вироблених в Україні підакцизних товарів (продукції) </c:v>
                </c:pt>
              </c:strCache>
            </c:strRef>
          </c:tx>
          <c:invertIfNegative val="0"/>
          <c:cat>
            <c:numRef>
              <c:f>Лист1!$C$4:$G$4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Лист1!$C$7:$G$7</c:f>
              <c:numCache>
                <c:formatCode>#,##0</c:formatCode>
                <c:ptCount val="5"/>
                <c:pt idx="0">
                  <c:v>2602624</c:v>
                </c:pt>
                <c:pt idx="1">
                  <c:v>1500000</c:v>
                </c:pt>
                <c:pt idx="2">
                  <c:v>3200000</c:v>
                </c:pt>
                <c:pt idx="3">
                  <c:v>3500000</c:v>
                </c:pt>
                <c:pt idx="4">
                  <c:v>380000</c:v>
                </c:pt>
              </c:numCache>
            </c:numRef>
          </c:val>
        </c:ser>
        <c:ser>
          <c:idx val="3"/>
          <c:order val="3"/>
          <c:tx>
            <c:strRef>
              <c:f>Лист1!$B$8</c:f>
              <c:strCache>
                <c:ptCount val="1"/>
                <c:pt idx="0">
                  <c:v>Акцизний податок з ввезених на митну територію України підакцизних товарів (продукції) </c:v>
                </c:pt>
              </c:strCache>
            </c:strRef>
          </c:tx>
          <c:invertIfNegative val="0"/>
          <c:cat>
            <c:numRef>
              <c:f>Лист1!$C$4:$G$4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Лист1!$C$8:$G$8</c:f>
              <c:numCache>
                <c:formatCode>#,##0</c:formatCode>
                <c:ptCount val="5"/>
                <c:pt idx="0">
                  <c:v>9093298</c:v>
                </c:pt>
                <c:pt idx="1">
                  <c:v>9000000</c:v>
                </c:pt>
                <c:pt idx="2">
                  <c:v>11000000</c:v>
                </c:pt>
                <c:pt idx="3">
                  <c:v>12500000</c:v>
                </c:pt>
                <c:pt idx="4">
                  <c:v>14200000</c:v>
                </c:pt>
              </c:numCache>
            </c:numRef>
          </c:val>
        </c:ser>
        <c:ser>
          <c:idx val="4"/>
          <c:order val="4"/>
          <c:tx>
            <c:strRef>
              <c:f>Лист1!$B$9</c:f>
              <c:strCache>
                <c:ptCount val="1"/>
                <c:pt idx="0">
                  <c:v>Акцизний податок з реалізації суб`єктами господарювання роздрібної торгівлі підакцизних товарів </c:v>
                </c:pt>
              </c:strCache>
            </c:strRef>
          </c:tx>
          <c:invertIfNegative val="0"/>
          <c:cat>
            <c:numRef>
              <c:f>Лист1!$C$4:$G$4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Лист1!$C$9:$G$9</c:f>
              <c:numCache>
                <c:formatCode>#,##0</c:formatCode>
                <c:ptCount val="5"/>
                <c:pt idx="0">
                  <c:v>9989722</c:v>
                </c:pt>
                <c:pt idx="1">
                  <c:v>12000000</c:v>
                </c:pt>
                <c:pt idx="2">
                  <c:v>14000000</c:v>
                </c:pt>
                <c:pt idx="3">
                  <c:v>15000000</c:v>
                </c:pt>
                <c:pt idx="4">
                  <c:v>16700000</c:v>
                </c:pt>
              </c:numCache>
            </c:numRef>
          </c:val>
        </c:ser>
        <c:ser>
          <c:idx val="5"/>
          <c:order val="5"/>
          <c:tx>
            <c:strRef>
              <c:f>Лист1!$B$10</c:f>
              <c:strCache>
                <c:ptCount val="1"/>
                <c:pt idx="0">
                  <c:v>Податок на майно </c:v>
                </c:pt>
              </c:strCache>
            </c:strRef>
          </c:tx>
          <c:invertIfNegative val="0"/>
          <c:cat>
            <c:numRef>
              <c:f>Лист1!$C$4:$G$4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Лист1!$C$10:$G$10</c:f>
              <c:numCache>
                <c:formatCode>#,##0</c:formatCode>
                <c:ptCount val="5"/>
                <c:pt idx="0">
                  <c:v>27214239</c:v>
                </c:pt>
                <c:pt idx="1">
                  <c:v>32405000</c:v>
                </c:pt>
                <c:pt idx="2">
                  <c:v>36849000</c:v>
                </c:pt>
                <c:pt idx="3">
                  <c:v>38510000</c:v>
                </c:pt>
                <c:pt idx="4">
                  <c:v>40128500</c:v>
                </c:pt>
              </c:numCache>
            </c:numRef>
          </c:val>
        </c:ser>
        <c:ser>
          <c:idx val="6"/>
          <c:order val="6"/>
          <c:tx>
            <c:strRef>
              <c:f>Лист1!$B$11</c:f>
              <c:strCache>
                <c:ptCount val="1"/>
                <c:pt idx="0">
                  <c:v>Єдиний податок  </c:v>
                </c:pt>
              </c:strCache>
            </c:strRef>
          </c:tx>
          <c:invertIfNegative val="0"/>
          <c:cat>
            <c:numRef>
              <c:f>Лист1!$C$4:$G$4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Лист1!$C$11:$G$11</c:f>
              <c:numCache>
                <c:formatCode>#,##0</c:formatCode>
                <c:ptCount val="5"/>
                <c:pt idx="0">
                  <c:v>49608785</c:v>
                </c:pt>
                <c:pt idx="1">
                  <c:v>65000000</c:v>
                </c:pt>
                <c:pt idx="2">
                  <c:v>79650000</c:v>
                </c:pt>
                <c:pt idx="3">
                  <c:v>80889000</c:v>
                </c:pt>
                <c:pt idx="4">
                  <c:v>85930000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360064"/>
        <c:axId val="96580672"/>
      </c:barChart>
      <c:catAx>
        <c:axId val="3836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uk-UA"/>
          </a:p>
        </c:txPr>
        <c:crossAx val="96580672"/>
        <c:crosses val="autoZero"/>
        <c:auto val="1"/>
        <c:lblAlgn val="ctr"/>
        <c:lblOffset val="100"/>
        <c:noMultiLvlLbl val="0"/>
      </c:catAx>
      <c:valAx>
        <c:axId val="965806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uk-UA"/>
          </a:p>
        </c:txPr>
        <c:crossAx val="38360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67984014336911"/>
          <c:y val="8.660084569189877E-2"/>
          <c:w val="0.33789445758724496"/>
          <c:h val="0.90170466303431229"/>
        </c:manualLayout>
      </c:layout>
      <c:overlay val="0"/>
      <c:txPr>
        <a:bodyPr/>
        <a:lstStyle/>
        <a:p>
          <a:pPr>
            <a:defRPr sz="1300" baseline="0"/>
          </a:pPr>
          <a:endParaRPr lang="uk-UA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883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80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097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1900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ідзаголовок 2"/>
          <p:cNvSpPr txBox="1">
            <a:spLocks/>
          </p:cNvSpPr>
          <p:nvPr userDrawn="1"/>
        </p:nvSpPr>
        <p:spPr bwMode="auto">
          <a:xfrm>
            <a:off x="7518400" y="6216651"/>
            <a:ext cx="4267200" cy="419100"/>
          </a:xfrm>
          <a:prstGeom prst="rect">
            <a:avLst/>
          </a:prstGeom>
          <a:noFill/>
          <a:ln>
            <a:noFill/>
          </a:ln>
          <a:extLst/>
        </p:spPr>
        <p:txBody>
          <a:bodyPr lIns="121917" tIns="60958" rIns="121917" bIns="6095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2100" b="1" dirty="0" smtClean="0">
                <a:solidFill>
                  <a:srgbClr val="3F8697"/>
                </a:solidFill>
                <a:latin typeface="Arial" pitchFamily="34" charset="0"/>
              </a:rPr>
              <a:t>www.mled.org.ua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rgbClr val="417F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37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950669-5965-4444-9502-49F94E28972B}" type="datetime1">
              <a:rPr lang="en-US">
                <a:solidFill>
                  <a:prstClr val="black"/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5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354667" cy="1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7"/>
          <p:cNvCxnSpPr/>
          <p:nvPr userDrawn="1"/>
        </p:nvCxnSpPr>
        <p:spPr>
          <a:xfrm>
            <a:off x="609600" y="1524000"/>
            <a:ext cx="10972800" cy="0"/>
          </a:xfrm>
          <a:prstGeom prst="line">
            <a:avLst/>
          </a:prstGeom>
          <a:ln w="19050">
            <a:solidFill>
              <a:srgbClr val="417F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buClr>
                <a:srgbClr val="417F95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1pPr>
            <a:lvl2pPr marL="990575" indent="-380990">
              <a:buClr>
                <a:srgbClr val="417F95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2pPr>
            <a:lvl3pPr marL="1523962" indent="-304792">
              <a:buClr>
                <a:srgbClr val="417F95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838201"/>
            <a:ext cx="10058400" cy="579439"/>
          </a:xfrm>
        </p:spPr>
        <p:txBody>
          <a:bodyPr/>
          <a:lstStyle>
            <a:lvl1pPr algn="l">
              <a:defRPr sz="4800" b="1">
                <a:solidFill>
                  <a:srgbClr val="417F9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6EB4D6-5AF9-495A-A14D-3362699B82DA}" type="datetime1">
              <a:rPr lang="en-US">
                <a:solidFill>
                  <a:prstClr val="black"/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5B86F3-5DE7-4061-9E1B-11614489C9C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16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3176588"/>
            <a:ext cx="10363200" cy="1362075"/>
          </a:xfrm>
        </p:spPr>
        <p:txBody>
          <a:bodyPr anchor="t"/>
          <a:lstStyle>
            <a:lvl1pPr algn="l">
              <a:defRPr lang="en-US" sz="4800" b="1" kern="1200" dirty="0">
                <a:solidFill>
                  <a:srgbClr val="417F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63084" y="1676401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1DA8FB-3251-47E8-A1BA-BA2CFD0A39D8}" type="datetime1">
              <a:rPr lang="en-US">
                <a:solidFill>
                  <a:prstClr val="black"/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940800" y="6492876"/>
            <a:ext cx="2844800" cy="365125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73622B-13A3-49A8-9478-65AB03954E3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354667" cy="1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7"/>
          <p:cNvCxnSpPr/>
          <p:nvPr userDrawn="1"/>
        </p:nvCxnSpPr>
        <p:spPr>
          <a:xfrm>
            <a:off x="609600" y="1524000"/>
            <a:ext cx="10972800" cy="0"/>
          </a:xfrm>
          <a:prstGeom prst="line">
            <a:avLst/>
          </a:prstGeom>
          <a:ln w="19050">
            <a:solidFill>
              <a:srgbClr val="417F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457189" indent="-457189">
              <a:buClr>
                <a:srgbClr val="3F8697"/>
              </a:buClr>
              <a:buFont typeface="Wingdings" pitchFamily="2" charset="2"/>
              <a:buChar char="§"/>
              <a:defRPr sz="37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F8697"/>
              </a:buCl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27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609585" indent="-609585">
              <a:buClr>
                <a:srgbClr val="3F8697"/>
              </a:buClr>
              <a:buFont typeface="Wingdings" pitchFamily="2" charset="2"/>
              <a:buChar char="§"/>
              <a:defRPr sz="3700">
                <a:latin typeface="Arial" pitchFamily="34" charset="0"/>
                <a:cs typeface="Arial" pitchFamily="34" charset="0"/>
              </a:defRPr>
            </a:lvl1pPr>
            <a:lvl2pPr>
              <a:buClr>
                <a:srgbClr val="3F8697"/>
              </a:buClr>
              <a:defRPr sz="3200">
                <a:latin typeface="Arial" pitchFamily="34" charset="0"/>
                <a:cs typeface="Arial" pitchFamily="34" charset="0"/>
              </a:defRPr>
            </a:lvl2pPr>
            <a:lvl3pPr>
              <a:defRPr sz="2700">
                <a:latin typeface="Arial" pitchFamily="34" charset="0"/>
                <a:cs typeface="Arial" pitchFamily="34" charset="0"/>
              </a:defRPr>
            </a:lvl3pPr>
            <a:lvl4pPr>
              <a:defRPr sz="2400">
                <a:latin typeface="Arial" pitchFamily="34" charset="0"/>
                <a:cs typeface="Arial" pitchFamily="34" charset="0"/>
              </a:defRPr>
            </a:lvl4pPr>
            <a:lvl5pPr>
              <a:defRPr sz="2400"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86914" y="838201"/>
            <a:ext cx="10295487" cy="579439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1" kern="1200" dirty="0">
                <a:solidFill>
                  <a:srgbClr val="417F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D74C14-99F9-4F69-8F29-71536E191D98}" type="datetime1">
              <a:rPr lang="en-US">
                <a:solidFill>
                  <a:prstClr val="black"/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9042400" y="6492876"/>
            <a:ext cx="2844800" cy="365125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D42F6C-44D8-4D0F-89A2-3BA46D1D737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17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354667" cy="1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609600" y="1524000"/>
            <a:ext cx="10972800" cy="0"/>
          </a:xfrm>
          <a:prstGeom prst="line">
            <a:avLst/>
          </a:prstGeom>
          <a:ln w="19050">
            <a:solidFill>
              <a:srgbClr val="417F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7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100">
                <a:latin typeface="Arial" pitchFamily="34" charset="0"/>
                <a:cs typeface="Arial" pitchFamily="34" charset="0"/>
              </a:defRPr>
            </a:lvl4pPr>
            <a:lvl5pPr>
              <a:defRPr sz="2100">
                <a:latin typeface="Arial" pitchFamily="34" charset="0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7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100">
                <a:latin typeface="Arial" pitchFamily="34" charset="0"/>
                <a:cs typeface="Arial" pitchFamily="34" charset="0"/>
              </a:defRPr>
            </a:lvl4pPr>
            <a:lvl5pPr>
              <a:defRPr sz="2100">
                <a:latin typeface="Arial" pitchFamily="34" charset="0"/>
                <a:cs typeface="Arial" pitchFamily="34" charset="0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86914" y="838201"/>
            <a:ext cx="10295487" cy="579439"/>
          </a:xfrm>
        </p:spPr>
        <p:txBody>
          <a:bodyPr/>
          <a:lstStyle>
            <a:lvl1pPr algn="l">
              <a:defRPr lang="en-US" sz="4800" b="1" kern="1200" dirty="0">
                <a:solidFill>
                  <a:srgbClr val="417F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0E56-5C5F-4C09-8843-F7C649E8498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9144000" y="6492876"/>
            <a:ext cx="2844800" cy="365125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964FBA-2F53-43B9-9F76-97F99C2B3D1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5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354667" cy="10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7"/>
          <p:cNvCxnSpPr/>
          <p:nvPr userDrawn="1"/>
        </p:nvCxnSpPr>
        <p:spPr>
          <a:xfrm>
            <a:off x="609600" y="1524000"/>
            <a:ext cx="10972800" cy="0"/>
          </a:xfrm>
          <a:prstGeom prst="line">
            <a:avLst/>
          </a:prstGeom>
          <a:ln w="19050">
            <a:solidFill>
              <a:srgbClr val="417F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6914" y="838201"/>
            <a:ext cx="10295487" cy="579439"/>
          </a:xfrm>
        </p:spPr>
        <p:txBody>
          <a:bodyPr/>
          <a:lstStyle>
            <a:lvl1pPr algn="l">
              <a:defRPr lang="en-US" sz="4800" b="1" kern="1200" dirty="0">
                <a:solidFill>
                  <a:srgbClr val="417F9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5D4DBB-3466-43E9-83B1-8D33908E6018}" type="datetime1">
              <a:rPr lang="en-US">
                <a:solidFill>
                  <a:prstClr val="black"/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9042400" y="6492876"/>
            <a:ext cx="2844800" cy="365125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BD229B-E331-4692-9CD8-22E498BD2F9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5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E83AB1-4332-444E-9E3B-7DFF2C6F808B}" type="datetime1">
              <a:rPr lang="en-US">
                <a:solidFill>
                  <a:prstClr val="black"/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940800" y="6492876"/>
            <a:ext cx="2844800" cy="365125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1C069-FCD9-4EB2-9D4C-A25C62B6222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4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>
                <a:solidFill>
                  <a:srgbClr val="3F869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 marL="457189" indent="-457189">
              <a:buClr>
                <a:srgbClr val="417F95"/>
              </a:buClr>
              <a:buFont typeface="Wingdings" pitchFamily="2" charset="2"/>
              <a:buChar char="§"/>
              <a:defRPr sz="43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17F95"/>
              </a:buClr>
              <a:defRPr sz="3700">
                <a:latin typeface="Arial" pitchFamily="34" charset="0"/>
                <a:cs typeface="Arial" pitchFamily="34" charset="0"/>
              </a:defRPr>
            </a:lvl2pPr>
            <a:lvl3pPr>
              <a:defRPr sz="3200">
                <a:latin typeface="Arial" pitchFamily="34" charset="0"/>
                <a:cs typeface="Arial" pitchFamily="34" charset="0"/>
              </a:defRPr>
            </a:lvl3pPr>
            <a:lvl4pPr>
              <a:defRPr sz="2700">
                <a:latin typeface="Arial" pitchFamily="34" charset="0"/>
                <a:cs typeface="Arial" pitchFamily="34" charset="0"/>
              </a:defRPr>
            </a:lvl4pPr>
            <a:lvl5pPr>
              <a:defRPr sz="2700">
                <a:latin typeface="Arial" pitchFamily="34" charset="0"/>
                <a:cs typeface="Arial" pitchFamily="34" charset="0"/>
              </a:defRPr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4ADD6EA-2A64-4CB1-9B92-24CF0E4B56A0}" type="datetime1">
              <a:rPr lang="en-US">
                <a:solidFill>
                  <a:prstClr val="black"/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940800" y="6492876"/>
            <a:ext cx="2844800" cy="365125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8FBA88-E6FD-4B05-B131-0991BDC355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9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74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>
                <a:solidFill>
                  <a:srgbClr val="3F869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09600" y="6492876"/>
            <a:ext cx="28448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F6E00C-E5CF-4E0D-AF3A-A00C30F6DACA}" type="datetime1">
              <a:rPr lang="en-US">
                <a:solidFill>
                  <a:prstClr val="black"/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9042400" y="6492876"/>
            <a:ext cx="2844800" cy="365125"/>
          </a:xfrm>
        </p:spPr>
        <p:txBody>
          <a:bodyPr/>
          <a:lstStyle>
            <a:lvl1pPr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77C1B2-FB87-4764-861E-B18B7FD6FD2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82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7BAF-9D39-4A62-8962-0B6A6CD375B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E44B-CDAB-4386-821D-8F4004E998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37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017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91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92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72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8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56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679C-9275-4D83-A821-3AD56AE170D5}" type="datetimeFigureOut">
              <a:rPr lang="uk-UA" smtClean="0"/>
              <a:t>11.01.2022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BB0D4-C603-4890-A519-B371E9C25F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68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sp>
        <p:nvSpPr>
          <p:cNvPr id="2051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3E7DC-6747-4A0D-BF20-F7BF54A15B7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F92420-6A1D-486B-9A1B-78CD6DDF8C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8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3581"/>
            <a:ext cx="12192000" cy="3682166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atin typeface="+mn-lt"/>
              </a:rPr>
              <a:t>Стратегія розвитку Червоноградської громади до 2027 р. і</a:t>
            </a:r>
            <a:br>
              <a:rPr lang="uk-UA" sz="6600" b="1" dirty="0" smtClean="0">
                <a:latin typeface="+mn-lt"/>
              </a:rPr>
            </a:br>
            <a:r>
              <a:rPr lang="uk-UA" sz="6600" b="1" dirty="0" smtClean="0">
                <a:latin typeface="+mn-lt"/>
              </a:rPr>
              <a:t>План реалізації на 2022-2024 рр.</a:t>
            </a:r>
            <a:endParaRPr lang="uk-UA" sz="66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126" y="5333826"/>
            <a:ext cx="9144000" cy="400770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м</a:t>
            </a:r>
            <a:r>
              <a:rPr lang="uk-UA" b="1" dirty="0" smtClean="0"/>
              <a:t>. Червоноград, </a:t>
            </a:r>
            <a:r>
              <a:rPr lang="en-US" b="1" dirty="0" smtClean="0"/>
              <a:t>12</a:t>
            </a:r>
            <a:r>
              <a:rPr lang="uk-UA" b="1" dirty="0" smtClean="0"/>
              <a:t> січня 2022 </a:t>
            </a:r>
            <a:r>
              <a:rPr lang="uk-UA" b="1" dirty="0" smtClean="0"/>
              <a:t>р.</a:t>
            </a:r>
            <a:endParaRPr lang="uk-UA" b="1" dirty="0"/>
          </a:p>
        </p:txBody>
      </p:sp>
      <p:pic>
        <p:nvPicPr>
          <p:cNvPr id="5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0" y="459"/>
            <a:ext cx="1674722" cy="16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265150"/>
            <a:ext cx="963838" cy="114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3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551059"/>
              </p:ext>
            </p:extLst>
          </p:nvPr>
        </p:nvGraphicFramePr>
        <p:xfrm>
          <a:off x="1476119" y="1124744"/>
          <a:ext cx="90364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551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Порівняльна динаміка середньооблікової кількості штатних працівників (осіб)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48888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323327"/>
              </p:ext>
            </p:extLst>
          </p:nvPr>
        </p:nvGraphicFramePr>
        <p:xfrm>
          <a:off x="966651" y="1412775"/>
          <a:ext cx="10084526" cy="521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8864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Прогнозна динаміка штатних працівників</a:t>
            </a:r>
            <a:r>
              <a:rPr lang="en-US" sz="4000" b="1" dirty="0" smtClean="0"/>
              <a:t> </a:t>
            </a:r>
            <a:r>
              <a:rPr lang="uk-UA" sz="4000" b="1" dirty="0" smtClean="0"/>
              <a:t>до 2027 р.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843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07845" y="6492875"/>
            <a:ext cx="2133600" cy="365125"/>
          </a:xfrm>
        </p:spPr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064345"/>
              </p:ext>
            </p:extLst>
          </p:nvPr>
        </p:nvGraphicFramePr>
        <p:xfrm>
          <a:off x="4710069" y="-603421"/>
          <a:ext cx="7586435" cy="902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" y="1436923"/>
            <a:ext cx="4809317" cy="493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0629" y="104503"/>
            <a:ext cx="1206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/>
              <a:t>Структура зайнятості за ВЕД у 2019 р. та прогноз на 2027 р.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4877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886738"/>
              </p:ext>
            </p:extLst>
          </p:nvPr>
        </p:nvGraphicFramePr>
        <p:xfrm>
          <a:off x="718457" y="896526"/>
          <a:ext cx="10698480" cy="596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81757" y="0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Найбільші роботодавці громади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1962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381306"/>
              </p:ext>
            </p:extLst>
          </p:nvPr>
        </p:nvGraphicFramePr>
        <p:xfrm>
          <a:off x="444137" y="736282"/>
          <a:ext cx="11512732" cy="612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Прогнозна динаміка податкових надходжень до бюджету на 2022-2024 рр.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71506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76" y="1"/>
            <a:ext cx="12060024" cy="79683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+mn-lt"/>
              </a:rPr>
              <a:t>Структура і прогноз </a:t>
            </a:r>
            <a:r>
              <a:rPr lang="uk-UA" b="1" dirty="0" smtClean="0">
                <a:latin typeface="+mn-lt"/>
              </a:rPr>
              <a:t>бюджету розвитку, </a:t>
            </a:r>
            <a:r>
              <a:rPr lang="uk-UA" b="1" dirty="0" smtClean="0">
                <a:latin typeface="+mn-lt"/>
              </a:rPr>
              <a:t>млн. </a:t>
            </a:r>
            <a:r>
              <a:rPr lang="uk-UA" b="1" dirty="0">
                <a:latin typeface="+mn-lt"/>
              </a:rPr>
              <a:t>грн</a:t>
            </a:r>
            <a:r>
              <a:rPr lang="uk-UA" b="1" dirty="0" smtClean="0">
                <a:latin typeface="+mn-lt"/>
              </a:rPr>
              <a:t>.</a:t>
            </a:r>
            <a:endParaRPr lang="uk-UA" b="1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499662"/>
              </p:ext>
            </p:extLst>
          </p:nvPr>
        </p:nvGraphicFramePr>
        <p:xfrm>
          <a:off x="2149565" y="5482046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2021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2022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2023</a:t>
                      </a:r>
                      <a:endParaRPr lang="uk-U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2024</a:t>
                      </a:r>
                      <a:endParaRPr lang="uk-U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54</a:t>
                      </a:r>
                      <a:r>
                        <a:rPr lang="uk-UA" sz="2800" b="1" baseline="0" dirty="0" smtClean="0"/>
                        <a:t> 325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59 778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65 734</a:t>
                      </a:r>
                      <a:endParaRPr lang="uk-U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72 307</a:t>
                      </a:r>
                      <a:endParaRPr lang="uk-UA" sz="2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651903"/>
              </p:ext>
            </p:extLst>
          </p:nvPr>
        </p:nvGraphicFramePr>
        <p:xfrm>
          <a:off x="1515291" y="757646"/>
          <a:ext cx="7564415" cy="472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1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373902"/>
            <a:ext cx="12192000" cy="16363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1500" b="1" dirty="0" smtClean="0">
                <a:latin typeface="+mn-lt"/>
              </a:rPr>
              <a:t>Стратегічний вибір</a:t>
            </a:r>
            <a:endParaRPr lang="uk-UA" sz="11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6314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194" y="927463"/>
            <a:ext cx="1194380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/>
              <a:t>В рамках державної «Програми Справедливої трансформації вугільних регіонів» у громаді створюється </a:t>
            </a:r>
            <a:r>
              <a:rPr lang="uk-UA" sz="2500" b="1" dirty="0">
                <a:solidFill>
                  <a:srgbClr val="FF0000"/>
                </a:solidFill>
              </a:rPr>
              <a:t>індустріальний парк</a:t>
            </a:r>
            <a:r>
              <a:rPr lang="uk-UA" sz="2500" dirty="0"/>
              <a:t>, який за державної підтримки стає інвестиційним магнітом. Внаслідок залучення стратегічних інвестицій </a:t>
            </a:r>
            <a:r>
              <a:rPr lang="uk-UA" sz="2500" b="1" dirty="0">
                <a:solidFill>
                  <a:srgbClr val="FF0000"/>
                </a:solidFill>
              </a:rPr>
              <a:t>структура економіки змінюється в бік розвитку сектору високотехнологічної промисловості</a:t>
            </a:r>
            <a:r>
              <a:rPr lang="uk-UA" sz="2500" dirty="0"/>
              <a:t>. Активно розвивається </a:t>
            </a:r>
            <a:r>
              <a:rPr lang="uk-UA" sz="2500" b="1" dirty="0">
                <a:solidFill>
                  <a:srgbClr val="FF0000"/>
                </a:solidFill>
              </a:rPr>
              <a:t>мале підприємництво</a:t>
            </a:r>
            <a:r>
              <a:rPr lang="uk-UA" sz="2500" dirty="0"/>
              <a:t>, формуючи </a:t>
            </a:r>
            <a:r>
              <a:rPr lang="uk-UA" sz="2500" dirty="0" err="1"/>
              <a:t>логістично-послугові</a:t>
            </a:r>
            <a:r>
              <a:rPr lang="uk-UA" sz="2500" dirty="0"/>
              <a:t> ланцюжки навколо стратегічних інвесторів. Зростають обсяги бюджету розвитку, в рамках Стратегії розвитку </a:t>
            </a:r>
            <a:r>
              <a:rPr lang="uk-UA" sz="2500" b="1" dirty="0">
                <a:solidFill>
                  <a:srgbClr val="FF0000"/>
                </a:solidFill>
              </a:rPr>
              <a:t>впроваджуються проекти розвитку</a:t>
            </a:r>
            <a:r>
              <a:rPr lang="uk-UA" sz="2500" dirty="0"/>
              <a:t> та розвивається критична інфраструктура на сільських територіях. Громада стає привабливою як місце ведення бізнесу, проживання та відпочинку. В рамках державної «Програми Справедливої трансформації вугільних регіонів» в громаді </a:t>
            </a:r>
            <a:r>
              <a:rPr lang="uk-UA" sz="2500" dirty="0" err="1"/>
              <a:t>ревіталізуються</a:t>
            </a:r>
            <a:r>
              <a:rPr lang="uk-UA" sz="2500" dirty="0"/>
              <a:t> закриті копальні, на них </a:t>
            </a:r>
            <a:r>
              <a:rPr lang="uk-UA" sz="2500" b="1" dirty="0">
                <a:solidFill>
                  <a:srgbClr val="FF0000"/>
                </a:solidFill>
              </a:rPr>
              <a:t>створюються об’єкти індустріального туризму</a:t>
            </a:r>
            <a:r>
              <a:rPr lang="uk-UA" sz="2500" dirty="0"/>
              <a:t>. Громада формує </a:t>
            </a:r>
            <a:r>
              <a:rPr lang="uk-UA" sz="2500" b="1" dirty="0">
                <a:solidFill>
                  <a:srgbClr val="FF0000"/>
                </a:solidFill>
              </a:rPr>
              <a:t>новий візерунок як культурно-туристичний магніт</a:t>
            </a:r>
            <a:r>
              <a:rPr lang="uk-UA" sz="2500" dirty="0"/>
              <a:t>. Демографічна ситуація стабілізується, в громаду прибувають нові жителі, відплив мешканців із сільських територій припиняється. Якість життя в громаді зростає на рівень вище середнього по країні і регіону. </a:t>
            </a:r>
            <a:endParaRPr lang="uk-UA" sz="2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1440"/>
            <a:ext cx="11991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Сценарій сталого розвитку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33487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0965"/>
            <a:ext cx="12192000" cy="67119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latin typeface="+mn-lt"/>
              </a:rPr>
              <a:t>Стратегічне Бачення</a:t>
            </a:r>
            <a:endParaRPr lang="uk-UA" b="1" dirty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805632"/>
              </p:ext>
            </p:extLst>
          </p:nvPr>
        </p:nvGraphicFramePr>
        <p:xfrm>
          <a:off x="721246" y="772160"/>
          <a:ext cx="10749507" cy="53500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749507"/>
              </a:tblGrid>
              <a:tr h="4776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Червоноградська територіальна </a:t>
                      </a:r>
                      <a:r>
                        <a:rPr lang="uk-UA" sz="28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громада-2027</a:t>
                      </a:r>
                      <a:endParaRPr lang="uk-UA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C94"/>
                    </a:solidFill>
                  </a:tcPr>
                </a:tc>
              </a:tr>
              <a:tr h="47761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економічно та культурно розвинена територія на півночі Львівщини:</a:t>
                      </a:r>
                      <a:endParaRPr lang="uk-UA" sz="2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800" dirty="0">
                          <a:effectLst/>
                          <a:latin typeface="+mn-lt"/>
                        </a:rPr>
                        <a:t>потужний центр високотехнологічної промисловості, відкритий для інвесторів;</a:t>
                      </a:r>
                      <a:endParaRPr lang="uk-UA" sz="18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800" dirty="0">
                          <a:effectLst/>
                          <a:latin typeface="+mn-lt"/>
                        </a:rPr>
                        <a:t>громада підприємливих людей, в якій легко відкрити і вести бізнес, яка забезпечує якісними екологічними продуктами місцевий та регіональний  ринки;</a:t>
                      </a:r>
                      <a:endParaRPr lang="uk-UA" sz="18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800" dirty="0" err="1">
                          <a:effectLst/>
                          <a:latin typeface="+mn-lt"/>
                        </a:rPr>
                        <a:t>туристично</a:t>
                      </a:r>
                      <a:r>
                        <a:rPr lang="uk-UA" sz="2800" dirty="0">
                          <a:effectLst/>
                          <a:latin typeface="+mn-lt"/>
                        </a:rPr>
                        <a:t> приваблива територія з унікальними історичними пам’ятками та туристичними об’єктами;</a:t>
                      </a:r>
                      <a:endParaRPr lang="uk-UA" sz="18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800" dirty="0">
                          <a:effectLst/>
                          <a:latin typeface="+mn-lt"/>
                        </a:rPr>
                        <a:t>громада високої якості життя та послуг, дружня до туристів, інвесторів та гостей;</a:t>
                      </a:r>
                      <a:endParaRPr lang="uk-UA" sz="1800" dirty="0"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2800" dirty="0">
                          <a:effectLst/>
                          <a:latin typeface="+mn-lt"/>
                        </a:rPr>
                        <a:t>громада молоді і завзяття, громада сильних!</a:t>
                      </a:r>
                      <a:endParaRPr lang="uk-UA" sz="1800" dirty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8C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9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4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754" y="1885868"/>
            <a:ext cx="3749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400" b="1" dirty="0" smtClean="0"/>
              <a:t>Фактори </a:t>
            </a:r>
            <a:r>
              <a:rPr lang="en-US" sz="4400" b="1" dirty="0" smtClean="0"/>
              <a:t>SWOT-</a:t>
            </a:r>
            <a:r>
              <a:rPr lang="uk-UA" sz="4400" b="1" dirty="0" smtClean="0"/>
              <a:t>аналізу</a:t>
            </a:r>
            <a:endParaRPr lang="uk-UA" sz="4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47925"/>
              </p:ext>
            </p:extLst>
          </p:nvPr>
        </p:nvGraphicFramePr>
        <p:xfrm>
          <a:off x="4606133" y="0"/>
          <a:ext cx="7585867" cy="66785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94451"/>
                <a:gridCol w="3791416"/>
              </a:tblGrid>
              <a:tr h="173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Сильні сторони</a:t>
                      </a:r>
                      <a:endParaRPr lang="uk-UA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473" marR="49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Слабкі сторони</a:t>
                      </a:r>
                      <a:endParaRPr lang="uk-UA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473" marR="49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7BC"/>
                    </a:solidFill>
                  </a:tcPr>
                </a:tc>
              </a:tr>
              <a:tr h="358883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Забезпеченість кваліфікованими трудовими ресурсами в межах міста та добра доступність у радіусі 15 км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Наявність місцевих природних ресурсів (вугілля)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Сформований імідж потужного </a:t>
                      </a:r>
                      <a:r>
                        <a:rPr lang="uk-UA" sz="1000" dirty="0" err="1">
                          <a:effectLst/>
                          <a:latin typeface="Arial"/>
                        </a:rPr>
                        <a:t>гірничо-промислового</a:t>
                      </a:r>
                      <a:r>
                        <a:rPr lang="uk-UA" sz="1000" dirty="0">
                          <a:effectLst/>
                          <a:latin typeface="Arial"/>
                        </a:rPr>
                        <a:t> центру на півночі області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Розвинена легка, меблева та харчова промисловість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Розвинена сфера послуг і торгівлі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Наявність вільних земельних ділянок, компактних промислових зон, цікавих для інвестора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Наявність земель для с/г виробництва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Вигідне географічне положення (близькість до кордону ЄС, відносно близько до великого міста – обласного центру Львів)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Розвинена транспортна інфраструктура (автошляхи та залізниця)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Розвинена соціально-культурна інфраструктура (мережа спортивних закладів, </a:t>
                      </a:r>
                      <a:r>
                        <a:rPr lang="uk-UA" sz="1000" dirty="0" err="1">
                          <a:effectLst/>
                          <a:latin typeface="Arial"/>
                        </a:rPr>
                        <a:t>закладів</a:t>
                      </a:r>
                      <a:r>
                        <a:rPr lang="uk-UA" sz="1000" dirty="0">
                          <a:effectLst/>
                          <a:latin typeface="Arial"/>
                        </a:rPr>
                        <a:t> культури, дошкільної та середньої освіти, охорони здоров’я)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Високий порівняно із середнім по Україні/Львівській області рівень середньої заробітної плати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Наявність пам’яток історії та культури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</a:txBody>
                  <a:tcPr marL="49473" marR="49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Відсутність інфраструктури підтримки підприємництва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Збитковість підприємств вугільної галузі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Наявність відкритих відвалів породи (териконів), що негативно впливає на екологічний стан у місті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Негативний вплив шахтних виробіток (плавунів) на інженерні комунікації та житлову забудову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Низький рівень інвестицій у місто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Мала кількість великих (більше 1 га) вільних земельних ділянок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Відсутність достатньої кількості робочих місць для молоді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Низький рівень оплати за комунальні послуги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Недостатня якість дорожньо-транспортної інфраструктури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Зношеність комунальної, інженерної інфраструктури (старий житловий фонд та комунікації - відтягується значні кошти з бюджету)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Безробіття, трудова міграція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Невідповідність пропозицій на ринку праці запитам бізнесу (бізнес відчуває брак спеціалістів робітничих професій: кранівників, пекарів, кухарів, тощо)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Значна частка пенсіонерів серед населення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</a:txBody>
                  <a:tcPr marL="49473" marR="49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Шанси</a:t>
                      </a:r>
                      <a:endParaRPr lang="uk-UA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473" marR="49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7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Загрози</a:t>
                      </a:r>
                      <a:endParaRPr lang="uk-UA" sz="105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9473" marR="49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7BC"/>
                    </a:solidFill>
                  </a:tcPr>
                </a:tc>
              </a:tr>
              <a:tr h="22525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Реалізація програми трансформації вугільної галузі 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Активізація міжнародного співробітництва -  логістичний центр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Розвиток туризму півночі Львівщини (індустріальний, культурний, спортивний)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Зростання зацікавленості інвесторів у розвитку зеленої енергетики</a:t>
                      </a:r>
                      <a:r>
                        <a:rPr lang="ru-RU" sz="1000">
                          <a:effectLst/>
                          <a:latin typeface="Arial"/>
                        </a:rPr>
                        <a:t> (</a:t>
                      </a:r>
                      <a:r>
                        <a:rPr lang="uk-UA" sz="1000">
                          <a:effectLst/>
                          <a:latin typeface="Arial"/>
                        </a:rPr>
                        <a:t>сонячна, вітрова, компост, сортування сміття)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Зростання попиту на екологічну органічну продукцію в регіоні 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Відновлення роботи ПАТ «Зміна», як підприємства оборонного комплексу  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Зацікавленість ІТ-спеціалістів відкривати бізнес в Червоноградській громаді 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Формування надрайонного медичного центру в громаді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>
                          <a:effectLst/>
                          <a:latin typeface="Arial"/>
                        </a:rPr>
                        <a:t>Відкриття нових міжнародних транспортних переходів на відстані 15-20 км (м. Белз та с. Вар’яж Сокальського району)</a:t>
                      </a:r>
                      <a:endParaRPr lang="uk-UA" sz="1000">
                        <a:effectLst/>
                        <a:latin typeface="Times New Roman"/>
                      </a:endParaRPr>
                    </a:p>
                  </a:txBody>
                  <a:tcPr marL="49473" marR="494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Погіршання інвестиційного клімату в Україні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Згортання діяльності вугледобувних підприємств без державної підтримки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Відтік робочої сили за кордон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Можливі техногенні та екологічні надзвичайні ситуації, пов’язані з діяльністю або бездіяльністю шахт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Перекладання державних повноважень на громади без відповідного фінансового забезпечення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Можливе стрімке збільшення тарифів на комунальні послуги та енергоносії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Подальше старіння населення та можливі пов’язані з цим додаткові соціальні видатки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Можливі аварії в системі комунального господарства через значний рівень фізичного та морального зносу комунальних систем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1000" dirty="0">
                          <a:effectLst/>
                          <a:latin typeface="Arial"/>
                        </a:rPr>
                        <a:t>Посилення конкуренції між громадами за  людські та фінансові ресурси</a:t>
                      </a:r>
                      <a:endParaRPr lang="uk-UA" sz="1000" dirty="0">
                        <a:effectLst/>
                        <a:latin typeface="Times New Roman"/>
                      </a:endParaRPr>
                    </a:p>
                  </a:txBody>
                  <a:tcPr marL="49473" marR="49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7820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/>
              <a:t>СОЦІАЛЬНО-ЕКОНОМІЧНА ХАРАКТЕРИСТИКА ГРОМАДИ</a:t>
            </a:r>
            <a:endParaRPr lang="uk-UA" sz="8800" b="1" dirty="0"/>
          </a:p>
        </p:txBody>
      </p:sp>
      <p:pic>
        <p:nvPicPr>
          <p:cNvPr id="6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0" y="459"/>
            <a:ext cx="1674722" cy="16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265150"/>
            <a:ext cx="963838" cy="114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3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0388"/>
            <a:ext cx="1219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/>
              <a:t>Аналіз </a:t>
            </a:r>
            <a:r>
              <a:rPr lang="uk-UA" sz="2600" b="1" dirty="0" smtClean="0"/>
              <a:t>взаємозв</a:t>
            </a:r>
            <a:r>
              <a:rPr lang="uk-UA" sz="2600" b="1" dirty="0"/>
              <a:t>’</a:t>
            </a:r>
            <a:r>
              <a:rPr lang="uk-UA" sz="2600" b="1" dirty="0" smtClean="0"/>
              <a:t>язків у </a:t>
            </a:r>
            <a:r>
              <a:rPr lang="uk-UA" sz="2600" b="1" dirty="0"/>
              <a:t>секторі </a:t>
            </a:r>
            <a:r>
              <a:rPr lang="uk-UA" sz="2600" b="1" dirty="0" smtClean="0"/>
              <a:t>«</a:t>
            </a:r>
            <a:r>
              <a:rPr lang="uk-UA" sz="2600" b="1" dirty="0" smtClean="0">
                <a:solidFill>
                  <a:srgbClr val="FF0000"/>
                </a:solidFill>
              </a:rPr>
              <a:t>Порівняльні переваги</a:t>
            </a:r>
            <a:r>
              <a:rPr lang="uk-UA" sz="2600" b="1" dirty="0" smtClean="0"/>
              <a:t>»</a:t>
            </a:r>
            <a:endParaRPr lang="uk-UA" sz="2600" dirty="0"/>
          </a:p>
          <a:p>
            <a:r>
              <a:rPr lang="uk-UA" sz="2800" b="1" dirty="0"/>
              <a:t>Стратегічні </a:t>
            </a:r>
            <a:r>
              <a:rPr lang="uk-UA" sz="2800" b="1" dirty="0" smtClean="0"/>
              <a:t>пріоритети: 1) розвиток </a:t>
            </a:r>
            <a:r>
              <a:rPr lang="uk-UA" sz="2800" b="1" dirty="0"/>
              <a:t>високотехнологічної промисловості через </a:t>
            </a:r>
            <a:r>
              <a:rPr lang="uk-UA" sz="2800" b="1" dirty="0" smtClean="0"/>
              <a:t>залучення </a:t>
            </a:r>
            <a:r>
              <a:rPr lang="uk-UA" sz="2800" b="1" dirty="0"/>
              <a:t>інвестицій в межах індустріального </a:t>
            </a:r>
            <a:r>
              <a:rPr lang="uk-UA" sz="2800" b="1" dirty="0" smtClean="0"/>
              <a:t>парку; 2) розвиток </a:t>
            </a:r>
            <a:r>
              <a:rPr lang="uk-UA" sz="2800" b="1" dirty="0"/>
              <a:t>туристичної привабливості громади та навколишніх </a:t>
            </a:r>
            <a:r>
              <a:rPr lang="uk-UA" sz="2800" b="1" dirty="0" smtClean="0"/>
              <a:t>територій; 3) розвиток </a:t>
            </a:r>
            <a:r>
              <a:rPr lang="uk-UA" sz="2800" b="1" dirty="0"/>
              <a:t>малого і середнього бізнесу</a:t>
            </a:r>
            <a:endParaRPr lang="uk-UA" sz="2600" dirty="0"/>
          </a:p>
          <a:p>
            <a:endParaRPr lang="uk-UA" sz="2600" b="1" dirty="0" smtClean="0"/>
          </a:p>
          <a:p>
            <a:r>
              <a:rPr lang="uk-UA" sz="2600" b="1" dirty="0" smtClean="0"/>
              <a:t>Аналіз </a:t>
            </a:r>
            <a:r>
              <a:rPr lang="uk-UA" sz="2600" b="1" dirty="0"/>
              <a:t>взаємозв’язків у секторі «</a:t>
            </a:r>
            <a:r>
              <a:rPr lang="uk-UA" sz="2600" b="1" dirty="0">
                <a:solidFill>
                  <a:srgbClr val="FF0000"/>
                </a:solidFill>
              </a:rPr>
              <a:t>Виклики</a:t>
            </a:r>
            <a:r>
              <a:rPr lang="uk-UA" sz="2600" b="1" dirty="0" smtClean="0"/>
              <a:t>»</a:t>
            </a:r>
          </a:p>
          <a:p>
            <a:pPr lvl="0"/>
            <a:r>
              <a:rPr lang="uk-UA" sz="2600" b="1" dirty="0"/>
              <a:t>Стратегічні пріоритети: </a:t>
            </a:r>
            <a:r>
              <a:rPr lang="uk-UA" sz="2600" b="1" dirty="0" smtClean="0"/>
              <a:t>1) </a:t>
            </a:r>
            <a:r>
              <a:rPr lang="uk-UA" sz="2800" b="1" dirty="0" smtClean="0"/>
              <a:t>підвищення </a:t>
            </a:r>
            <a:r>
              <a:rPr lang="uk-UA" sz="2800" b="1" dirty="0"/>
              <a:t>інвестиційної привабливості </a:t>
            </a:r>
            <a:r>
              <a:rPr lang="uk-UA" sz="2800" b="1" dirty="0" smtClean="0"/>
              <a:t>громади;</a:t>
            </a:r>
            <a:endParaRPr lang="uk-UA" sz="2800" dirty="0"/>
          </a:p>
          <a:p>
            <a:pPr lvl="0"/>
            <a:r>
              <a:rPr lang="uk-UA" sz="2800" b="1" dirty="0" smtClean="0"/>
              <a:t>2) розвиток </a:t>
            </a:r>
            <a:r>
              <a:rPr lang="uk-UA" sz="2800" b="1" dirty="0"/>
              <a:t>малого і середнього бізнесу, в т.ч. розвиток підприємництва на сільських </a:t>
            </a:r>
            <a:r>
              <a:rPr lang="uk-UA" sz="2800" b="1" dirty="0" smtClean="0"/>
              <a:t>територіях; 3) покращання </a:t>
            </a:r>
            <a:r>
              <a:rPr lang="uk-UA" sz="2800" b="1" dirty="0"/>
              <a:t>якості інфраструктури</a:t>
            </a:r>
            <a:endParaRPr lang="uk-UA" sz="2600" dirty="0"/>
          </a:p>
          <a:p>
            <a:endParaRPr lang="uk-UA" sz="2600" b="1" dirty="0"/>
          </a:p>
          <a:p>
            <a:r>
              <a:rPr lang="uk-UA" sz="2600" b="1" dirty="0"/>
              <a:t>Аналіз взаємозв’язків у секторі </a:t>
            </a:r>
            <a:r>
              <a:rPr lang="uk-UA" sz="2600" b="1" dirty="0" smtClean="0"/>
              <a:t>«</a:t>
            </a:r>
            <a:r>
              <a:rPr lang="uk-UA" sz="2600" b="1" dirty="0" smtClean="0">
                <a:solidFill>
                  <a:srgbClr val="FF0000"/>
                </a:solidFill>
              </a:rPr>
              <a:t>Ризики</a:t>
            </a:r>
            <a:r>
              <a:rPr lang="uk-UA" sz="2600" b="1" dirty="0"/>
              <a:t>»</a:t>
            </a:r>
          </a:p>
          <a:p>
            <a:pPr lvl="0"/>
            <a:r>
              <a:rPr lang="uk-UA" sz="2600" b="1" dirty="0"/>
              <a:t>1) </a:t>
            </a:r>
            <a:r>
              <a:rPr lang="uk-UA" sz="2800" b="1" dirty="0" smtClean="0"/>
              <a:t>розвиток </a:t>
            </a:r>
            <a:r>
              <a:rPr lang="uk-UA" sz="2800" b="1" dirty="0"/>
              <a:t>комунальної і соціальної </a:t>
            </a:r>
            <a:r>
              <a:rPr lang="uk-UA" sz="2800" b="1" dirty="0" smtClean="0"/>
              <a:t>інфраструктури;</a:t>
            </a:r>
            <a:r>
              <a:rPr lang="uk-UA" sz="2800" dirty="0" smtClean="0"/>
              <a:t> 2) </a:t>
            </a:r>
            <a:r>
              <a:rPr lang="uk-UA" sz="2800" b="1" dirty="0" smtClean="0"/>
              <a:t>вдосконалення </a:t>
            </a:r>
            <a:r>
              <a:rPr lang="uk-UA" sz="2800" b="1" dirty="0"/>
              <a:t>системи управління громадою через формування </a:t>
            </a:r>
            <a:r>
              <a:rPr lang="uk-UA" sz="2800" b="1" dirty="0" err="1"/>
              <a:t>розвиткових</a:t>
            </a:r>
            <a:r>
              <a:rPr lang="uk-UA" sz="2800" b="1" dirty="0"/>
              <a:t> структур та розвиток їх потенціалу</a:t>
            </a:r>
            <a:endParaRPr lang="uk-UA" sz="28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914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Аналітичні висновки з матриці </a:t>
            </a:r>
            <a:r>
              <a:rPr lang="en-US" sz="3600" b="1" dirty="0" smtClean="0"/>
              <a:t>SWOT/TOWS: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13095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457" y="130628"/>
            <a:ext cx="1033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Стратегічної цілі 1.</a:t>
            </a:r>
            <a:endParaRPr lang="uk-UA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511123"/>
              </p:ext>
            </p:extLst>
          </p:nvPr>
        </p:nvGraphicFramePr>
        <p:xfrm>
          <a:off x="561702" y="1031964"/>
          <a:ext cx="10946675" cy="5721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967"/>
                <a:gridCol w="2892884"/>
                <a:gridCol w="7263824"/>
              </a:tblGrid>
              <a:tr h="373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СЦ</a:t>
                      </a:r>
                      <a:endParaRPr lang="uk-UA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Операційні цілі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Завдання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6797">
                <a:tc rowSpan="10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Потужний економічний та культурно-туристичний центр на півночі Львівщини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ОЦ 1.1. Розвиток високотехнологічної промисловості через залучення інвестицій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000">
                          <a:effectLst/>
                        </a:rPr>
                        <a:t>1.1.1.Формування портфелю інвестиційних пропозицій на старопромислових зонах</a:t>
                      </a:r>
                      <a:endParaRPr lang="uk-UA" sz="2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74679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>
                          <a:effectLst/>
                        </a:rPr>
                        <a:t>1.1.2. Передінвестиційна підготовка вільних земельних ділянок для нових виробництв</a:t>
                      </a:r>
                      <a:endParaRPr lang="uk-UA" sz="2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74679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1.1.3. Просування інвестиційних пропозицій громади на інвестиційних ринках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3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ОЦ 1.2. Розвиток малого і середнього бізнесу, в т.ч. у сільських територіях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uk-UA" sz="2000">
                          <a:effectLst/>
                        </a:rPr>
                        <a:t>1.2.1. Розвиток інфраструктури підтримки бізнесу</a:t>
                      </a:r>
                      <a:endParaRPr lang="uk-UA" sz="20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44288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1.2.2. Впровадження фінансових інструментів підтримки бізнесу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679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1.2.3. Підтримка аграрних та неаграрних форм підприємництва на сільських територіях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3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1.2.4. Розвиток людських ресурсів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3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ОЦ 1.3. Розвиток туристичного потенціалу громади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1.3.1.Створення та розвиток туристичних продуктів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3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1.3.2. Розвиток туристичної інфраструктури 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4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1.3.3. Маркетинг і промоція туристичних продуктів і послуг</a:t>
                      </a:r>
                      <a:endParaRPr lang="uk-UA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524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0891" y="13063"/>
            <a:ext cx="1033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Стратегічної цілі 2.</a:t>
            </a:r>
            <a:endParaRPr lang="uk-UA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98158"/>
              </p:ext>
            </p:extLst>
          </p:nvPr>
        </p:nvGraphicFramePr>
        <p:xfrm>
          <a:off x="600892" y="911225"/>
          <a:ext cx="10946674" cy="336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7742"/>
                <a:gridCol w="3328655"/>
                <a:gridCol w="6860277"/>
              </a:tblGrid>
              <a:tr h="336890">
                <a:tc>
                  <a:txBody>
                    <a:bodyPr/>
                    <a:lstStyle/>
                    <a:p>
                      <a:pPr marL="450215" indent="-450215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СЦ</a:t>
                      </a:r>
                      <a:endParaRPr lang="uk-U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 marL="450215" indent="-450215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Операційні цілі</a:t>
                      </a:r>
                      <a:endParaRPr lang="uk-U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 marL="450215" indent="-450215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Завдання</a:t>
                      </a:r>
                      <a:endParaRPr lang="uk-UA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42" marR="47642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0891" y="5472631"/>
            <a:ext cx="1090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ВСЬОГО: 2 СТРАТЕГІЧНІ ЦІЛІ, </a:t>
            </a:r>
            <a:r>
              <a:rPr lang="uk-UA" sz="2800" b="1" dirty="0" smtClean="0"/>
              <a:t>6 </a:t>
            </a:r>
            <a:r>
              <a:rPr lang="uk-UA" sz="2800" b="1" dirty="0" smtClean="0"/>
              <a:t>ОПЕРАЦІЙНИХ ЦІЛЕЙ, </a:t>
            </a:r>
            <a:r>
              <a:rPr lang="uk-UA" sz="2800" b="1" dirty="0" smtClean="0"/>
              <a:t>19 </a:t>
            </a:r>
            <a:r>
              <a:rPr lang="uk-UA" sz="2800" b="1" dirty="0" smtClean="0"/>
              <a:t>ЗАВДАНЬ</a:t>
            </a:r>
            <a:endParaRPr lang="uk-UA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51180"/>
              </p:ext>
            </p:extLst>
          </p:nvPr>
        </p:nvGraphicFramePr>
        <p:xfrm>
          <a:off x="600891" y="1284220"/>
          <a:ext cx="10959737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470"/>
                <a:gridCol w="3677583"/>
                <a:gridCol w="6445684"/>
              </a:tblGrid>
              <a:tr h="0">
                <a:tc rowSpan="9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Громада високої якості життя та послуг</a:t>
                      </a:r>
                      <a:endParaRPr lang="uk-UA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ОЦ 2.1. Підвищення якості життєвого середовища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2.1.1. Покращання дорожньої та інженерної інфраструктури та благоустрою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2.1.2. Підвищення рівня безпеки у громаді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2.1.3. Збереження чистого довкілля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ОЦ 2.2. Покращання якості соціальних послуг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2.2.1. Підвищення якості медичного обслуговування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2.2.2. Розвиток освітніх та культурних послуг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2.2.3. Формування здорового способу життя та змістовного дозвілля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ОЦ 2.3. Вдосконалення просторового розвитку та управління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2.3.1. Просторове планування території громади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2.3.2. Створення та підтримка діяльності інституцій розвитку громади</a:t>
                      </a:r>
                      <a:endParaRPr lang="uk-UA" sz="2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2.3.3. Підсилення згуртованості громади</a:t>
                      </a:r>
                      <a:endParaRPr lang="uk-UA" sz="2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129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45548"/>
            <a:ext cx="12192000" cy="47322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 smtClean="0">
                <a:latin typeface="+mn-lt"/>
              </a:rPr>
              <a:t>План реалізації Стратегії на 2022-2024 рр.:</a:t>
            </a:r>
          </a:p>
          <a:p>
            <a:pPr algn="ctr"/>
            <a:r>
              <a:rPr lang="uk-UA" sz="5400" b="1" dirty="0" smtClean="0">
                <a:latin typeface="+mn-lt"/>
              </a:rPr>
              <a:t>30 </a:t>
            </a:r>
            <a:r>
              <a:rPr lang="uk-UA" sz="5400" b="1" dirty="0" smtClean="0">
                <a:latin typeface="+mn-lt"/>
              </a:rPr>
              <a:t>проектів загальною вартістю </a:t>
            </a:r>
            <a:r>
              <a:rPr lang="uk-UA" sz="5400" b="1" dirty="0" smtClean="0">
                <a:latin typeface="+mn-lt"/>
              </a:rPr>
              <a:t>275 </a:t>
            </a:r>
            <a:r>
              <a:rPr lang="uk-UA" sz="5400" b="1" dirty="0" smtClean="0">
                <a:latin typeface="+mn-lt"/>
              </a:rPr>
              <a:t>млн</a:t>
            </a:r>
            <a:r>
              <a:rPr lang="uk-UA" sz="5400" b="1" dirty="0" smtClean="0">
                <a:latin typeface="+mn-lt"/>
              </a:rPr>
              <a:t>. грн</a:t>
            </a:r>
            <a:r>
              <a:rPr lang="uk-UA" sz="5400" b="1" dirty="0" smtClean="0">
                <a:latin typeface="+mn-lt"/>
              </a:rPr>
              <a:t>.</a:t>
            </a:r>
          </a:p>
          <a:p>
            <a:pPr algn="ctr"/>
            <a:r>
              <a:rPr lang="uk-UA" sz="5400" b="1" dirty="0" smtClean="0">
                <a:latin typeface="+mn-lt"/>
              </a:rPr>
              <a:t>з них місцевий бюджет </a:t>
            </a:r>
            <a:r>
              <a:rPr lang="uk-UA" sz="5400" b="1" dirty="0" smtClean="0">
                <a:latin typeface="+mn-lt"/>
              </a:rPr>
              <a:t>88,5 </a:t>
            </a:r>
            <a:r>
              <a:rPr lang="uk-UA" sz="5400" b="1" dirty="0" smtClean="0">
                <a:latin typeface="+mn-lt"/>
              </a:rPr>
              <a:t>млн</a:t>
            </a:r>
            <a:r>
              <a:rPr lang="uk-UA" sz="5400" b="1" dirty="0" smtClean="0">
                <a:latin typeface="+mn-lt"/>
              </a:rPr>
              <a:t>. грн</a:t>
            </a:r>
            <a:r>
              <a:rPr lang="uk-UA" sz="5400" b="1" dirty="0" smtClean="0">
                <a:latin typeface="+mn-lt"/>
              </a:rPr>
              <a:t>. </a:t>
            </a:r>
            <a:endParaRPr lang="uk-UA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123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-13062"/>
            <a:ext cx="11730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Стратегічна програма 1. </a:t>
            </a:r>
            <a:r>
              <a:rPr lang="uk-UA" sz="3200" b="1" dirty="0"/>
              <a:t>Потужний економічний та культурно-туристичний центр на півночі Львівщини</a:t>
            </a:r>
            <a:endParaRPr lang="uk-UA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02337"/>
              </p:ext>
            </p:extLst>
          </p:nvPr>
        </p:nvGraphicFramePr>
        <p:xfrm>
          <a:off x="613954" y="1188720"/>
          <a:ext cx="10946674" cy="5422080"/>
        </p:xfrm>
        <a:graphic>
          <a:graphicData uri="http://schemas.openxmlformats.org/drawingml/2006/table">
            <a:tbl>
              <a:tblPr firstRow="1" firstCol="1" bandRow="1"/>
              <a:tblGrid>
                <a:gridCol w="521595"/>
                <a:gridCol w="7693513"/>
                <a:gridCol w="2731566"/>
              </a:tblGrid>
              <a:tr h="25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uk-U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Назва проекту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Територія впливу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Напрям 1.1. </a:t>
                      </a:r>
                      <a:r>
                        <a:rPr lang="uk-UA" sz="14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Розвиток високотехнологічної промисловості через залучення інвестицій</a:t>
                      </a:r>
                      <a:endParaRPr lang="uk-U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4015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Створення реєстру старопромислових зон (brownfield) придатних для інвестицій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Створення індустріального парку "Кристинопіль", 1-й етап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Просування інвестиційних пропозицій громади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Напрям 1.2. </a:t>
                      </a:r>
                      <a:r>
                        <a:rPr lang="uk-UA" sz="1400" b="1">
                          <a:effectLst/>
                          <a:latin typeface="Arial"/>
                          <a:ea typeface="Calibri"/>
                          <a:cs typeface="Arial"/>
                        </a:rPr>
                        <a:t>Розвиток малого і середнього бізнесу в т.ч. у сільських територіях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Створення Бізнес-центру «Буг»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Програма фінансової підтримки малого і середнього підприємництва</a:t>
                      </a:r>
                      <a:endParaRPr lang="uk-UA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3463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6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Конкурентоспроможне сільськогосподарське виробництво Червоноградської  громади</a:t>
                      </a:r>
                      <a:endParaRPr lang="uk-U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Сільські території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7722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Школа підприємництва “</a:t>
                      </a:r>
                      <a:r>
                        <a:rPr lang="de-DE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Smart </a:t>
                      </a:r>
                      <a:r>
                        <a:rPr lang="de-DE" sz="1400" dirty="0" err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project</a:t>
                      </a:r>
                      <a:r>
                        <a:rPr lang="de-DE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” </a:t>
                      </a:r>
                      <a:r>
                        <a:rPr lang="uk-UA" sz="140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для учнів ЗЗСО Червоноградської ТГ</a:t>
                      </a:r>
                      <a:endParaRPr lang="uk-U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714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Створення та проведення циклу навчальних семінарів для індивідуальних с/г виробників</a:t>
                      </a:r>
                      <a:endParaRPr lang="uk-U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Напрям 1.3. </a:t>
                      </a:r>
                      <a:r>
                        <a:rPr lang="uk-UA" sz="1400" b="1">
                          <a:effectLst/>
                          <a:latin typeface="Arial"/>
                          <a:ea typeface="Calibri"/>
                          <a:cs typeface="Arial"/>
                        </a:rPr>
                        <a:t>Розвиток туристичного потенціалу громади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Інклюзивний парково-відпочинковий простір «Ботанічний сад»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174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Розробка техніко-економічного обґрунтування ревіталізації шахти "Надія" з метою створення туристичного хабу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Велодоріжки туристичним маршрутом «Червоноград сакральний»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Туристично-інформаційний центр «Кристинопіль»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587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13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Туристичний путівник Червоноградської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51748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Інформаційна-промоційна кампанія просування туристичного потенціалу Червоноградської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258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ВСЬОГО: 14 проектів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uk-U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5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3753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/>
              <a:t>Орієнтовний фінансовий план Програми </a:t>
            </a:r>
            <a:r>
              <a:rPr lang="uk-UA" sz="2800" b="1" dirty="0" smtClean="0"/>
              <a:t>«</a:t>
            </a:r>
            <a:r>
              <a:rPr lang="uk-UA" sz="2800" b="1" dirty="0"/>
              <a:t>Потужний економічний та культурно-туристичний центр на півночі Львівщини</a:t>
            </a:r>
            <a:r>
              <a:rPr lang="uk-UA" sz="2800" b="1" dirty="0" smtClean="0"/>
              <a:t>»</a:t>
            </a:r>
            <a:endParaRPr lang="uk-UA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0740"/>
              </p:ext>
            </p:extLst>
          </p:nvPr>
        </p:nvGraphicFramePr>
        <p:xfrm>
          <a:off x="518160" y="754788"/>
          <a:ext cx="11155680" cy="5707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699"/>
                <a:gridCol w="3758238"/>
                <a:gridCol w="1020337"/>
                <a:gridCol w="1156382"/>
                <a:gridCol w="1065684"/>
                <a:gridCol w="1224404"/>
                <a:gridCol w="1241409"/>
                <a:gridCol w="1191527"/>
              </a:tblGrid>
              <a:tr h="13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№</a:t>
                      </a:r>
                      <a:endParaRPr lang="uk-UA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Назва проекту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Бюджет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Вартість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Залучені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Власні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13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2022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2023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2024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Напрям 1.1. Розвиток високотехнологічної промисловості через залучення інвестицій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208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Створення реєстру старопромислових зон (brownfield) придатних для інвестицій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450,00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450,00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1959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Створення індустріального парку "Кристинопіль", 1-й етап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Просування інвестиційних пропозицій громади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45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45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115,00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115,00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1340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Напрям 1.2. Розвиток малого і середнього бізнесу в т.ч. у сільських територіях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40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Створення Бізнес-центру «Буг»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350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550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1150,00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3786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Програма фінансової підтримки малого і середнього підприємництва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3300,00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34420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Конкурентоспроможне сільськогосподарське виробництво Червоноградської  громади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33963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Школа підприємництва “Smart project” для учнів ЗЗСО Червоноградської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500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800,00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3786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Створення та проведення циклу навчальних семінарів для індивідуальних с/г виробників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1335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Напрям 1.3. Розвиток туристичного потенціалу громади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7860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Інклюзивний парково-відпочинковий простір «Ботанічний сад»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3422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Розробка техніко-економічного обґрунтування ревіталізації шахти "Надія" з метою створення туристичного хабу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4000,00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3500,00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31350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Велодоріжки туристичним маршрутом «Червоноград сакральний»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30000,00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17003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Туристично-інформаційний центр «Кристинопіль»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1698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Туристичний путівник Червоноградської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62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62,00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62,00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3484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Інформаційна-промоційна кампанія просування туристичного потенціалу Червоноградської ТГ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35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75,00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  <a:tr h="13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ВСЬОГО: 14 проектів</a:t>
                      </a:r>
                      <a:endParaRPr lang="uk-U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45652,00</a:t>
                      </a:r>
                      <a:endParaRPr lang="uk-U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22215,00</a:t>
                      </a:r>
                      <a:endParaRPr lang="uk-UA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113" marR="4211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Аналіз бюджету Програми </a:t>
            </a:r>
            <a:r>
              <a:rPr lang="uk-UA" sz="3200" b="1" dirty="0" smtClean="0"/>
              <a:t>«</a:t>
            </a:r>
            <a:r>
              <a:rPr lang="uk-UA" sz="3200" b="1" dirty="0"/>
              <a:t>Потужний економічний та культурно-туристичний центр на півночі Львівщини</a:t>
            </a:r>
            <a:r>
              <a:rPr lang="uk-UA" sz="3200" b="1" dirty="0" smtClean="0"/>
              <a:t>» </a:t>
            </a:r>
            <a:r>
              <a:rPr lang="uk-UA" sz="3200" b="1" dirty="0"/>
              <a:t>за напрямами</a:t>
            </a:r>
            <a:endParaRPr lang="uk-UA" sz="3200" dirty="0"/>
          </a:p>
        </p:txBody>
      </p:sp>
      <p:graphicFrame>
        <p:nvGraphicFramePr>
          <p:cNvPr id="4" name="Диаграмма 1"/>
          <p:cNvGraphicFramePr/>
          <p:nvPr>
            <p:extLst>
              <p:ext uri="{D42A27DB-BD31-4B8C-83A1-F6EECF244321}">
                <p14:modId xmlns:p14="http://schemas.microsoft.com/office/powerpoint/2010/main" val="3389906552"/>
              </p:ext>
            </p:extLst>
          </p:nvPr>
        </p:nvGraphicFramePr>
        <p:xfrm>
          <a:off x="888273" y="1267097"/>
          <a:ext cx="10319657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5173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195942"/>
            <a:ext cx="1230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Стратегічна програма </a:t>
            </a:r>
            <a:r>
              <a:rPr lang="uk-UA" sz="3200" b="1" dirty="0" smtClean="0"/>
              <a:t>2. </a:t>
            </a:r>
            <a:r>
              <a:rPr lang="uk-UA" sz="3200" b="1" dirty="0"/>
              <a:t>Громада високої якості життя та послуг</a:t>
            </a:r>
            <a:endParaRPr lang="uk-UA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36852"/>
              </p:ext>
            </p:extLst>
          </p:nvPr>
        </p:nvGraphicFramePr>
        <p:xfrm>
          <a:off x="574766" y="388833"/>
          <a:ext cx="11155680" cy="6342600"/>
        </p:xfrm>
        <a:graphic>
          <a:graphicData uri="http://schemas.openxmlformats.org/drawingml/2006/table">
            <a:tbl>
              <a:tblPr firstRow="1" firstCol="1" bandRow="1"/>
              <a:tblGrid>
                <a:gridCol w="507287"/>
                <a:gridCol w="7864673"/>
                <a:gridCol w="2783720"/>
              </a:tblGrid>
              <a:tr h="162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№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Назва проекту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Територія впливу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564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Напрям 2.1. </a:t>
                      </a:r>
                      <a:r>
                        <a:rPr lang="uk-UA" sz="14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Підвищення якості життєвого середовища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Реконструкція парку відпочинку по вулиці Грушевського в селищі Гірник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сел. Гірник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Нове будівництво ділянки дороги вздовж західної межі житлового кварталу «Солокія»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м. Червоноград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Поточний ремонт дороги по вул. Промислова в м. Червонограді 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м. Червоноград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18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Рекультивація тимчасового полігону твердих побутових відходів в        м. Червонограді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19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Будівництво цеху для виготовлення компосту з відходів зеленого господарства м. Червонограда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Ревіталізація річки Болотня в рамках міжмуніципального співробітництва 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Розчистка та поглиблення плеса ставка в районі «Левада» 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м. Червоноград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564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Напрям 2.2. </a:t>
                      </a:r>
                      <a:r>
                        <a:rPr lang="uk-UA" sz="14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Покращання якості соціальних послуг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22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Реконструкція приймального відділення   КП «Центральна міська лікарня»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Червоноградський район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23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Модернізація публічних бібліотек Червоноградської громади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24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Капітальний ремонт Народного дому в м. Червонограді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Створення «Центру розвитку дитини» на базі ДНЗ№10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26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Розвиток фізкультурно-масової роботи на території Червоноградської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Створення мережі молодіжних просторів у Червоноградській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5642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Напрям 2.3. </a:t>
                      </a:r>
                      <a:r>
                        <a:rPr lang="uk-UA" sz="1400" b="1">
                          <a:effectLst/>
                          <a:latin typeface="Arial"/>
                          <a:ea typeface="Times New Roman"/>
                          <a:cs typeface="Arial"/>
                        </a:rPr>
                        <a:t>Вдосконалення просторового розвитку та управління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6926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 28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Розробка Комплексного плану просторового розвитку території Червоноградської міської територіальної громади 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29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Створення комунальної установи «Центр інновацій» 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128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Arial"/>
                          <a:ea typeface="Times New Roman"/>
                          <a:cs typeface="Arial"/>
                        </a:rPr>
                        <a:t>Участь мешканців сільських територій у Громадському бюджеті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Червоноградська ТГ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162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ВСЬОГО: 16 проектів</a:t>
                      </a:r>
                      <a:endParaRPr lang="uk-UA" sz="1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uk-UA" sz="1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7154" marR="671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7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0450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Орієнтовний фінансовий план Програми </a:t>
            </a:r>
            <a:r>
              <a:rPr lang="uk-UA" sz="2400" b="1" dirty="0" smtClean="0"/>
              <a:t>«</a:t>
            </a:r>
            <a:r>
              <a:rPr lang="uk-UA" sz="2400" b="1" dirty="0"/>
              <a:t>Громада високої якості життя та послуг</a:t>
            </a:r>
            <a:r>
              <a:rPr lang="uk-UA" sz="2400" b="1" dirty="0" smtClean="0"/>
              <a:t>»</a:t>
            </a:r>
            <a:endParaRPr lang="uk-UA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11541"/>
              </p:ext>
            </p:extLst>
          </p:nvPr>
        </p:nvGraphicFramePr>
        <p:xfrm>
          <a:off x="561701" y="357160"/>
          <a:ext cx="11260184" cy="6283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328"/>
                <a:gridCol w="3614474"/>
                <a:gridCol w="979633"/>
                <a:gridCol w="1197818"/>
                <a:gridCol w="1197818"/>
                <a:gridCol w="1324327"/>
                <a:gridCol w="1247968"/>
                <a:gridCol w="1197818"/>
              </a:tblGrid>
              <a:tr h="111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№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Назва проекту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Бюджет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Вартість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Залучені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Власні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111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2022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2023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2024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111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Напрям 2.1. Підвищення якості життєвого середовища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6129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Реконструкція парку відпочинку по вулиці Грушевського в селищі Гірник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3409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Нове будівництво ділянки дороги вздовж західної межі житлового кварталу «Солокія»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12666,60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12666,60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12666,80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38000,00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31000,00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3203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Поточний ремонт дороги по вул. Промислова в м. Червонограді 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45000,00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3203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Рекультивація тимчасового полігону твердих побутових відходів в м. Червонограді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4806,95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4806,95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4806,94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14420,84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14421,00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30915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Будівництво цеху для виготовлення компосту з відходів зеленого господарства м. Червонограда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10001,16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10001,16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10001,16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30003,48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30000,00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3203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Ревіталізація річки Болотня в рамках міжмуніципального співробітництва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31407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21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Розчистка та поглиблення плеса ставка в районі «Левада» 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8333,30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8333,30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8333,40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1067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Напрям 2.2. Покращання якості соціальних послуг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203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22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Реконструкція приймального відділення   КП «Центральна міська лікарня» 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27475,24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27475,24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12500,00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12500,00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17841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23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Модернізація публічних </a:t>
                      </a:r>
                      <a:r>
                        <a:rPr lang="uk-UA" sz="1200" dirty="0" smtClean="0">
                          <a:effectLst/>
                        </a:rPr>
                        <a:t>бібліотек</a:t>
                      </a:r>
                      <a:endParaRPr lang="uk-U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1460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2925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6085,00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1763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Капітальний ремонт Народного </a:t>
                      </a:r>
                      <a:r>
                        <a:rPr lang="uk-UA" sz="1200" dirty="0" smtClean="0">
                          <a:effectLst/>
                        </a:rPr>
                        <a:t>дому</a:t>
                      </a:r>
                      <a:endParaRPr lang="uk-U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8244,62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8244,62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16489,23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4300,00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2135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Створення «Центру розвитку дитини» на базі ДНЗ№10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450,00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450,00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5750,00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3203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26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Розвиток фізкультурно-масової роботи на території Червоноградської ТГ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5300,00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18690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27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Створення мережі молодіжних </a:t>
                      </a:r>
                      <a:r>
                        <a:rPr lang="uk-UA" sz="1200" dirty="0" smtClean="0">
                          <a:effectLst/>
                        </a:rPr>
                        <a:t>просторів</a:t>
                      </a:r>
                      <a:endParaRPr lang="uk-UA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740,00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10679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Напрям 2.3. Вдосконалення просторового розвитку та управління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2344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28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Розробка Комплексного плану просторового розвитку території Червоноградської міської територіальної громади 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3000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3000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6500,00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3200,00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21358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29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Створення комунальної установи «Центр інновацій» 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3203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Участь мешканців сільських територій у Громадському бюджеті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25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75,00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  <a:tr h="111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ВСЬОГО: 16 проектів</a:t>
                      </a:r>
                      <a:endParaRPr lang="uk-U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228948,79</a:t>
                      </a:r>
                      <a:endParaRPr lang="uk-U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</a:rPr>
                        <a:t>66236,00</a:t>
                      </a:r>
                      <a:endParaRPr lang="uk-UA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3615" marR="3361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6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1440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Аналіз бюджету Програми </a:t>
            </a:r>
            <a:r>
              <a:rPr lang="uk-UA" sz="3200" b="1" dirty="0" smtClean="0"/>
              <a:t>«</a:t>
            </a:r>
            <a:r>
              <a:rPr lang="uk-UA" sz="3200" b="1" dirty="0"/>
              <a:t>Громада високої якості життя та послуг</a:t>
            </a:r>
            <a:r>
              <a:rPr lang="uk-UA" sz="3200" b="1" dirty="0" smtClean="0"/>
              <a:t>» </a:t>
            </a:r>
            <a:r>
              <a:rPr lang="uk-UA" sz="3200" b="1" dirty="0"/>
              <a:t>за напрямами</a:t>
            </a:r>
            <a:endParaRPr lang="uk-UA" sz="3200" dirty="0"/>
          </a:p>
        </p:txBody>
      </p:sp>
      <p:graphicFrame>
        <p:nvGraphicFramePr>
          <p:cNvPr id="4" name="Диаграмма 2"/>
          <p:cNvGraphicFramePr/>
          <p:nvPr>
            <p:extLst>
              <p:ext uri="{D42A27DB-BD31-4B8C-83A1-F6EECF244321}">
                <p14:modId xmlns:p14="http://schemas.microsoft.com/office/powerpoint/2010/main" val="3170300482"/>
              </p:ext>
            </p:extLst>
          </p:nvPr>
        </p:nvGraphicFramePr>
        <p:xfrm>
          <a:off x="692331" y="1168658"/>
          <a:ext cx="10920549" cy="514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40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" y="0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Географія</a:t>
            </a:r>
            <a:endParaRPr lang="uk-UA" sz="4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265150"/>
            <a:ext cx="963838" cy="114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309" y="690899"/>
            <a:ext cx="8433408" cy="616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Немає опису світлин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0" y="459"/>
            <a:ext cx="1674722" cy="16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64137"/>
            <a:ext cx="10515600" cy="3370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1400" b="1" dirty="0" smtClean="0"/>
              <a:t>Дякуємо за увагу!</a:t>
            </a:r>
            <a:endParaRPr lang="uk-UA" sz="3600" dirty="0" smtClean="0"/>
          </a:p>
          <a:p>
            <a:pPr marL="0" indent="0" algn="ctr">
              <a:buNone/>
            </a:pPr>
            <a:endParaRPr lang="uk-UA" sz="3600" dirty="0" smtClean="0"/>
          </a:p>
        </p:txBody>
      </p:sp>
      <p:pic>
        <p:nvPicPr>
          <p:cNvPr id="5" name="Picture 2" descr="Немає опису світлин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0" y="459"/>
            <a:ext cx="1674722" cy="16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265150"/>
            <a:ext cx="963838" cy="114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3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691" y="0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Комунікації</a:t>
            </a:r>
            <a:endParaRPr lang="uk-UA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1" y="1153068"/>
            <a:ext cx="9666689" cy="57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0" y="265150"/>
            <a:ext cx="963838" cy="114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Немає опису світлини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0" y="459"/>
            <a:ext cx="1674722" cy="16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12" y="83127"/>
            <a:ext cx="10940935" cy="748145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latin typeface="+mn-lt"/>
              </a:rPr>
              <a:t>Порівняння громад-конкурентів</a:t>
            </a:r>
            <a:endParaRPr lang="uk-UA" sz="4800" b="1" dirty="0"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944369"/>
              </p:ext>
            </p:extLst>
          </p:nvPr>
        </p:nvGraphicFramePr>
        <p:xfrm>
          <a:off x="1110343" y="1058091"/>
          <a:ext cx="9836331" cy="579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83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90278" y="6597379"/>
            <a:ext cx="2133600" cy="365125"/>
          </a:xfrm>
        </p:spPr>
        <p:txBody>
          <a:bodyPr/>
          <a:lstStyle/>
          <a:p>
            <a:pPr>
              <a:defRPr/>
            </a:pPr>
            <a:fld id="{74F1C069-FCD9-4EB2-9D4C-A25C62B622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 descr="F:\Projects\OTG_Strategies\AMR_Lviv Region\Chervonograd\податкоспроможніст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27" y="970074"/>
            <a:ext cx="8940355" cy="58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6270" y="65319"/>
            <a:ext cx="951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Індекси податкоспроможності громад-сусідів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89903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5314" y="0"/>
            <a:ext cx="11338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/>
              <a:t>Історична демографія міст-конкурентів</a:t>
            </a:r>
            <a:endParaRPr lang="uk-UA" sz="48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069823"/>
              </p:ext>
            </p:extLst>
          </p:nvPr>
        </p:nvGraphicFramePr>
        <p:xfrm>
          <a:off x="1423851" y="940527"/>
          <a:ext cx="9144000" cy="577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94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566" y="1700"/>
            <a:ext cx="1207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Порівняльна динаміка чисельності населення, тис, осіб</a:t>
            </a:r>
            <a:endParaRPr lang="uk-UA" sz="36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463056" y="961295"/>
            <a:ext cx="9640373" cy="5805264"/>
            <a:chOff x="0" y="1052736"/>
            <a:chExt cx="9144000" cy="5400600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1053812"/>
                </p:ext>
              </p:extLst>
            </p:nvPr>
          </p:nvGraphicFramePr>
          <p:xfrm>
            <a:off x="0" y="1052736"/>
            <a:ext cx="9144000" cy="5400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 flipV="1">
              <a:off x="8086198" y="1124744"/>
              <a:ext cx="0" cy="36724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028384" y="1655694"/>
              <a:ext cx="131316" cy="1080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565028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860971"/>
              </p:ext>
            </p:extLst>
          </p:nvPr>
        </p:nvGraphicFramePr>
        <p:xfrm>
          <a:off x="1262735" y="1124421"/>
          <a:ext cx="9666530" cy="573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3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/>
              <a:t>Прогнозна демографічна динаміка за інерційним сценарієм до 2027 р.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769647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gion_4ervonograd_1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2127</Words>
  <Application>Microsoft Office PowerPoint</Application>
  <PresentationFormat>Custom</PresentationFormat>
  <Paragraphs>549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Region_4ervonograd_1</vt:lpstr>
      <vt:lpstr>Стратегія розвитку Червоноградської громади до 2027 р. і План реалізації на 2022-2024 рр.</vt:lpstr>
      <vt:lpstr>PowerPoint Presentation</vt:lpstr>
      <vt:lpstr>PowerPoint Presentation</vt:lpstr>
      <vt:lpstr>PowerPoint Presentation</vt:lpstr>
      <vt:lpstr>Порівняння громад-конкурентів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Структура і прогноз бюджету розвитку, млн. грн.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</dc:title>
  <dc:creator>Admin</dc:creator>
  <cp:lastModifiedBy>User</cp:lastModifiedBy>
  <cp:revision>71</cp:revision>
  <dcterms:created xsi:type="dcterms:W3CDTF">2021-07-20T13:31:55Z</dcterms:created>
  <dcterms:modified xsi:type="dcterms:W3CDTF">2022-01-11T15:29:28Z</dcterms:modified>
</cp:coreProperties>
</file>