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15" r:id="rId2"/>
    <p:sldId id="332" r:id="rId3"/>
    <p:sldId id="333" r:id="rId4"/>
    <p:sldId id="344" r:id="rId5"/>
    <p:sldId id="343" r:id="rId6"/>
    <p:sldId id="342" r:id="rId7"/>
    <p:sldId id="341" r:id="rId8"/>
    <p:sldId id="340" r:id="rId9"/>
    <p:sldId id="339" r:id="rId10"/>
    <p:sldId id="338" r:id="rId11"/>
    <p:sldId id="337" r:id="rId12"/>
    <p:sldId id="336" r:id="rId13"/>
    <p:sldId id="335" r:id="rId14"/>
    <p:sldId id="345" r:id="rId15"/>
    <p:sldId id="348" r:id="rId16"/>
    <p:sldId id="347" r:id="rId17"/>
    <p:sldId id="346" r:id="rId18"/>
    <p:sldId id="351" r:id="rId19"/>
    <p:sldId id="350" r:id="rId20"/>
    <p:sldId id="353" r:id="rId21"/>
    <p:sldId id="352" r:id="rId22"/>
    <p:sldId id="349" r:id="rId23"/>
    <p:sldId id="334" r:id="rId24"/>
    <p:sldId id="355" r:id="rId25"/>
    <p:sldId id="358" r:id="rId26"/>
    <p:sldId id="360" r:id="rId27"/>
    <p:sldId id="357" r:id="rId28"/>
    <p:sldId id="359" r:id="rId29"/>
    <p:sldId id="356" r:id="rId30"/>
    <p:sldId id="330" r:id="rId31"/>
    <p:sldId id="36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C5F1FB"/>
    <a:srgbClr val="FBBAB3"/>
    <a:srgbClr val="FFC775"/>
    <a:srgbClr val="FFCC00"/>
    <a:srgbClr val="CCFF33"/>
    <a:srgbClr val="FFB3FF"/>
    <a:srgbClr val="D6FF61"/>
    <a:srgbClr val="ABFFEF"/>
    <a:srgbClr val="FCD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9" autoAdjust="0"/>
    <p:restoredTop sz="94709" autoAdjust="0"/>
  </p:normalViewPr>
  <p:slideViewPr>
    <p:cSldViewPr>
      <p:cViewPr varScale="1">
        <p:scale>
          <a:sx n="81" d="100"/>
          <a:sy n="81" d="100"/>
        </p:scale>
        <p:origin x="18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1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48654855643041"/>
          <c:y val="0.3518105034399972"/>
          <c:w val="0.72720854001179369"/>
          <c:h val="0.40184667102858557"/>
        </c:manualLayout>
      </c:layout>
      <c:pie3DChart>
        <c:varyColors val="1"/>
        <c:ser>
          <c:idx val="0"/>
          <c:order val="0"/>
          <c:tx>
            <c:strRef>
              <c:f>Д1!$C$16</c:f>
              <c:strCache>
                <c:ptCount val="1"/>
                <c:pt idx="0">
                  <c:v>Доходи бюджету за січень-листопад 2021 року - 694 241,2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43-4633-8FAF-535280ECA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43-4633-8FAF-535280ECAB3A}"/>
              </c:ext>
            </c:extLst>
          </c:dPt>
          <c:dLbls>
            <c:dLbl>
              <c:idx val="0"/>
              <c:layout>
                <c:manualLayout>
                  <c:x val="-0.13358597245828852"/>
                  <c:y val="8.58242334679511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43-4633-8FAF-535280ECAB3A}"/>
                </c:ext>
              </c:extLst>
            </c:dLbl>
            <c:dLbl>
              <c:idx val="1"/>
              <c:layout>
                <c:manualLayout>
                  <c:x val="6.9575600957369158E-2"/>
                  <c:y val="1.38209845903931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43-4633-8FAF-535280ECA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Д1!$B$17:$B$18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Д1!$C$17:$C$18</c:f>
              <c:numCache>
                <c:formatCode>#,##0.0</c:formatCode>
                <c:ptCount val="2"/>
                <c:pt idx="0">
                  <c:v>624954.4</c:v>
                </c:pt>
                <c:pt idx="1">
                  <c:v>69286.8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3-4633-8FAF-535280ECAB3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48950131233595"/>
          <c:y val="0.3451336603625238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В1!$C$13</c:f>
              <c:strCache>
                <c:ptCount val="1"/>
                <c:pt idx="0">
                  <c:v>Видатки на освіту - 478 848,8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63B-4DCA-A445-EA073C2CC4D9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63B-4DCA-A445-EA073C2CC4D9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63B-4DCA-A445-EA073C2CC4D9}"/>
              </c:ext>
            </c:extLst>
          </c:dPt>
          <c:dLbls>
            <c:dLbl>
              <c:idx val="0"/>
              <c:layout>
                <c:manualLayout>
                  <c:x val="-7.0596671557179955E-2"/>
                  <c:y val="-2.76149953806904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B-4DCA-A445-EA073C2CC4D9}"/>
                </c:ext>
              </c:extLst>
            </c:dLbl>
            <c:dLbl>
              <c:idx val="1"/>
              <c:layout>
                <c:manualLayout>
                  <c:x val="7.8922987438036454E-2"/>
                  <c:y val="0.113004133363846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B-4DCA-A445-EA073C2CC4D9}"/>
                </c:ext>
              </c:extLst>
            </c:dLbl>
            <c:dLbl>
              <c:idx val="2"/>
              <c:layout>
                <c:manualLayout>
                  <c:x val="-0.20505517019854327"/>
                  <c:y val="3.9588471785483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3B-4DCA-A445-EA073C2CC4D9}"/>
                </c:ext>
              </c:extLst>
            </c:dLbl>
            <c:dLbl>
              <c:idx val="3"/>
              <c:layout>
                <c:manualLayout>
                  <c:x val="-8.1605187995381523E-2"/>
                  <c:y val="2.86391542284340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3B-4DCA-A445-EA073C2CC4D9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3B-4DCA-A445-EA073C2CC4D9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3B-4DCA-A445-EA073C2CC4D9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В1!$B$14:$B$15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В1!$C$14:$C$15</c:f>
              <c:numCache>
                <c:formatCode>#,##0.0</c:formatCode>
                <c:ptCount val="2"/>
                <c:pt idx="0">
                  <c:v>462051.2</c:v>
                </c:pt>
                <c:pt idx="1">
                  <c:v>16797.599999999999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3B-4DCA-A445-EA073C2CC4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8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97089947089958"/>
          <c:y val="0.21705754522620169"/>
          <c:w val="0.52658730158730116"/>
          <c:h val="0.38392289673468299"/>
        </c:manualLayout>
      </c:layout>
      <c:pie3DChart>
        <c:varyColors val="1"/>
        <c:ser>
          <c:idx val="0"/>
          <c:order val="0"/>
          <c:tx>
            <c:strRef>
              <c:f>В1!$C$17</c:f>
              <c:strCache>
                <c:ptCount val="1"/>
                <c:pt idx="0">
                  <c:v>Видатки по закладах освіти - 462 051,2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EA2-4676-8490-4B0875BDF175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A2-4676-8490-4B0875BDF175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A2-4676-8490-4B0875BDF17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A2-4676-8490-4B0875BDF175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EA2-4676-8490-4B0875BDF175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EA2-4676-8490-4B0875BDF1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EA2-4676-8490-4B0875BDF1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EA2-4676-8490-4B0875BDF175}"/>
              </c:ext>
            </c:extLst>
          </c:dPt>
          <c:dLbls>
            <c:dLbl>
              <c:idx val="0"/>
              <c:layout>
                <c:manualLayout>
                  <c:x val="-7.9739396480765376E-2"/>
                  <c:y val="-2.547210252013628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2-4676-8490-4B0875BDF175}"/>
                </c:ext>
              </c:extLst>
            </c:dLbl>
            <c:dLbl>
              <c:idx val="1"/>
              <c:layout>
                <c:manualLayout>
                  <c:x val="0.11384925996676451"/>
                  <c:y val="7.59673307312230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2-4676-8490-4B0875BDF175}"/>
                </c:ext>
              </c:extLst>
            </c:dLbl>
            <c:dLbl>
              <c:idx val="2"/>
              <c:layout>
                <c:manualLayout>
                  <c:x val="0.15350603363928622"/>
                  <c:y val="-9.67691717618392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A2-4676-8490-4B0875BDF175}"/>
                </c:ext>
              </c:extLst>
            </c:dLbl>
            <c:dLbl>
              <c:idx val="3"/>
              <c:layout>
                <c:manualLayout>
                  <c:x val="0.17184022115578748"/>
                  <c:y val="8.6001060397536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A2-4676-8490-4B0875BDF175}"/>
                </c:ext>
              </c:extLst>
            </c:dLbl>
            <c:dLbl>
              <c:idx val="4"/>
              <c:layout>
                <c:manualLayout>
                  <c:x val="0.1258884281476649"/>
                  <c:y val="0.168487015770593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A2-4676-8490-4B0875BDF175}"/>
                </c:ext>
              </c:extLst>
            </c:dLbl>
            <c:dLbl>
              <c:idx val="5"/>
              <c:layout>
                <c:manualLayout>
                  <c:x val="2.7837052912764605E-3"/>
                  <c:y val="0.14651676330573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A2-4676-8490-4B0875BDF175}"/>
                </c:ext>
              </c:extLst>
            </c:dLbl>
            <c:dLbl>
              <c:idx val="6"/>
              <c:layout>
                <c:manualLayout>
                  <c:x val="-0.14399990681638167"/>
                  <c:y val="7.53200934052297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A2-4676-8490-4B0875BDF175}"/>
                </c:ext>
              </c:extLst>
            </c:dLbl>
            <c:dLbl>
              <c:idx val="7"/>
              <c:layout>
                <c:manualLayout>
                  <c:x val="-0.19330693130814269"/>
                  <c:y val="8.94515826997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A2-4676-8490-4B0875BDF175}"/>
                </c:ext>
              </c:extLst>
            </c:dLbl>
            <c:dLbl>
              <c:idx val="8"/>
              <c:layout>
                <c:manualLayout>
                  <c:x val="-0.21301775147928997"/>
                  <c:y val="-0.136103151862464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A2-4676-8490-4B0875BDF17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В1!$B$18:$B$24</c:f>
              <c:strCache>
                <c:ptCount val="7"/>
                <c:pt idx="0">
                  <c:v>дошкільні заклади</c:v>
                </c:pt>
                <c:pt idx="1">
                  <c:v>школи</c:v>
                </c:pt>
                <c:pt idx="2">
                  <c:v>музичні школи</c:v>
                </c:pt>
                <c:pt idx="3">
                  <c:v>позашкільні заклади</c:v>
                </c:pt>
                <c:pt idx="4">
                  <c:v>бухгалтерія</c:v>
                </c:pt>
                <c:pt idx="5">
                  <c:v>центр розвитку педагогів</c:v>
                </c:pt>
                <c:pt idx="6">
                  <c:v>інші видатки</c:v>
                </c:pt>
              </c:strCache>
            </c:strRef>
          </c:cat>
          <c:val>
            <c:numRef>
              <c:f>В1!$C$18:$C$24</c:f>
              <c:numCache>
                <c:formatCode>#,##0.0</c:formatCode>
                <c:ptCount val="7"/>
                <c:pt idx="0">
                  <c:v>124208.9</c:v>
                </c:pt>
                <c:pt idx="1">
                  <c:v>283370.2</c:v>
                </c:pt>
                <c:pt idx="2">
                  <c:v>29248.1</c:v>
                </c:pt>
                <c:pt idx="3">
                  <c:v>12290.9</c:v>
                </c:pt>
                <c:pt idx="4">
                  <c:v>7911.9</c:v>
                </c:pt>
                <c:pt idx="5">
                  <c:v>2095.3000000000002</c:v>
                </c:pt>
                <c:pt idx="6">
                  <c:v>2925.9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EA2-4676-8490-4B0875BDF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7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В1!$C$29</c:f>
              <c:strCache>
                <c:ptCount val="1"/>
                <c:pt idx="0">
                  <c:v>Видатки на освіту по економічній класифікації - 462 051,2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505-4AC8-BF65-B58F8F99B72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505-4AC8-BF65-B58F8F99B72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505-4AC8-BF65-B58F8F99B72B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505-4AC8-BF65-B58F8F99B72B}"/>
              </c:ext>
            </c:extLst>
          </c:dPt>
          <c:dLbls>
            <c:dLbl>
              <c:idx val="0"/>
              <c:layout>
                <c:manualLayout>
                  <c:x val="-0.15875480842672457"/>
                  <c:y val="0.161290322580645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5-4AC8-BF65-B58F8F99B72B}"/>
                </c:ext>
              </c:extLst>
            </c:dLbl>
            <c:dLbl>
              <c:idx val="1"/>
              <c:layout>
                <c:manualLayout>
                  <c:x val="9.4355045897040801E-2"/>
                  <c:y val="-0.182027770722208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05-4AC8-BF65-B58F8F99B72B}"/>
                </c:ext>
              </c:extLst>
            </c:dLbl>
            <c:dLbl>
              <c:idx val="2"/>
              <c:layout>
                <c:manualLayout>
                  <c:x val="0.12345679012345663"/>
                  <c:y val="-3.58422939068113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05-4AC8-BF65-B58F8F99B72B}"/>
                </c:ext>
              </c:extLst>
            </c:dLbl>
            <c:dLbl>
              <c:idx val="3"/>
              <c:layout>
                <c:manualLayout>
                  <c:x val="1.3227513227513239E-2"/>
                  <c:y val="8.60215053763441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05-4AC8-BF65-B58F8F99B72B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05-4AC8-BF65-B58F8F99B72B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05-4AC8-BF65-B58F8F99B72B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В1!$B$30:$B$33</c:f>
              <c:strCache>
                <c:ptCount val="4"/>
                <c:pt idx="0">
                  <c:v>зарплата з нарахуваннями</c:v>
                </c:pt>
                <c:pt idx="1">
                  <c:v>продукти харчування</c:v>
                </c:pt>
                <c:pt idx="2">
                  <c:v>енергоносії</c:v>
                </c:pt>
                <c:pt idx="3">
                  <c:v>інші видатки</c:v>
                </c:pt>
              </c:strCache>
            </c:strRef>
          </c:cat>
          <c:val>
            <c:numRef>
              <c:f>В1!$C$30:$C$33</c:f>
              <c:numCache>
                <c:formatCode>#,##0.0</c:formatCode>
                <c:ptCount val="4"/>
                <c:pt idx="0">
                  <c:v>377340.1</c:v>
                </c:pt>
                <c:pt idx="1">
                  <c:v>16100</c:v>
                </c:pt>
                <c:pt idx="2">
                  <c:v>58729.8</c:v>
                </c:pt>
                <c:pt idx="3">
                  <c:v>9881.2999999999993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05-4AC8-BF65-B58F8F99B7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0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26786380683712"/>
          <c:y val="0.21340390847268953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В1!$C$39</c:f>
              <c:strCache>
                <c:ptCount val="1"/>
                <c:pt idx="0">
                  <c:v>Видатки на центральну міську лікарню - 19 134,9 тис.грн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E2-4946-B4C3-BF808637C85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E2-4946-B4C3-BF808637C85D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EE2-4946-B4C3-BF808637C85D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EE2-4946-B4C3-BF808637C85D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EE2-4946-B4C3-BF808637C85D}"/>
              </c:ext>
            </c:extLst>
          </c:dPt>
          <c:dLbls>
            <c:dLbl>
              <c:idx val="0"/>
              <c:layout>
                <c:manualLayout>
                  <c:x val="-6.5129420108122948E-2"/>
                  <c:y val="-7.10579772792125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2-4946-B4C3-BF808637C85D}"/>
                </c:ext>
              </c:extLst>
            </c:dLbl>
            <c:dLbl>
              <c:idx val="1"/>
              <c:layout>
                <c:manualLayout>
                  <c:x val="9.6165367199083765E-2"/>
                  <c:y val="8.50368273395319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E2-4946-B4C3-BF808637C85D}"/>
                </c:ext>
              </c:extLst>
            </c:dLbl>
            <c:dLbl>
              <c:idx val="2"/>
              <c:layout>
                <c:manualLayout>
                  <c:x val="0.16002954006997536"/>
                  <c:y val="-3.9496085594252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E2-4946-B4C3-BF808637C85D}"/>
                </c:ext>
              </c:extLst>
            </c:dLbl>
            <c:dLbl>
              <c:idx val="3"/>
              <c:layout>
                <c:manualLayout>
                  <c:x val="2.932059268876119E-2"/>
                  <c:y val="6.81233737063814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E2-4946-B4C3-BF808637C85D}"/>
                </c:ext>
              </c:extLst>
            </c:dLbl>
            <c:dLbl>
              <c:idx val="4"/>
              <c:layout>
                <c:manualLayout>
                  <c:x val="-7.9098470236163315E-2"/>
                  <c:y val="5.73746500202005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E2-4946-B4C3-BF808637C85D}"/>
                </c:ext>
              </c:extLst>
            </c:dLbl>
            <c:dLbl>
              <c:idx val="5"/>
              <c:layout>
                <c:manualLayout>
                  <c:x val="-0.20839718668723708"/>
                  <c:y val="7.17114612557176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E2-4946-B4C3-BF808637C85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В1!$B$40:$B$44</c:f>
              <c:strCache>
                <c:ptCount val="5"/>
                <c:pt idx="0">
                  <c:v>зарплата з нарахуваннями</c:v>
                </c:pt>
                <c:pt idx="1">
                  <c:v>енергоносії</c:v>
                </c:pt>
                <c:pt idx="2">
                  <c:v>медикаменти</c:v>
                </c:pt>
                <c:pt idx="3">
                  <c:v>пільгові медикаменти</c:v>
                </c:pt>
                <c:pt idx="4">
                  <c:v>інші видатки</c:v>
                </c:pt>
              </c:strCache>
            </c:strRef>
          </c:cat>
          <c:val>
            <c:numRef>
              <c:f>В1!$C$40:$C$44</c:f>
              <c:numCache>
                <c:formatCode>#,##0.0</c:formatCode>
                <c:ptCount val="5"/>
                <c:pt idx="0">
                  <c:v>3422.7</c:v>
                </c:pt>
                <c:pt idx="1">
                  <c:v>14049.2</c:v>
                </c:pt>
                <c:pt idx="2">
                  <c:v>400</c:v>
                </c:pt>
                <c:pt idx="3">
                  <c:v>150</c:v>
                </c:pt>
                <c:pt idx="4">
                  <c:v>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E2-4946-B4C3-BF808637C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998116139561943"/>
          <c:y val="2.508968042510755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8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576207985015089"/>
          <c:y val="0.32108128572195427"/>
          <c:w val="0.50899337472683759"/>
          <c:h val="0.36954730766296839"/>
        </c:manualLayout>
      </c:layout>
      <c:pie3DChart>
        <c:varyColors val="1"/>
        <c:ser>
          <c:idx val="0"/>
          <c:order val="0"/>
          <c:tx>
            <c:strRef>
              <c:f>В1!$C$47</c:f>
              <c:strCache>
                <c:ptCount val="1"/>
                <c:pt idx="0">
                  <c:v>Видатки на центр первинної допомоги - 5 757,7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A5C-442C-BBA6-041D90C9D691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5C-442C-BBA6-041D90C9D691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A5C-442C-BBA6-041D90C9D691}"/>
              </c:ext>
            </c:extLst>
          </c:dPt>
          <c:dLbls>
            <c:dLbl>
              <c:idx val="0"/>
              <c:layout>
                <c:manualLayout>
                  <c:x val="-0.13422265774046965"/>
                  <c:y val="-4.47005077002619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5C-442C-BBA6-041D90C9D691}"/>
                </c:ext>
              </c:extLst>
            </c:dLbl>
            <c:dLbl>
              <c:idx val="1"/>
              <c:layout>
                <c:manualLayout>
                  <c:x val="-8.9920739533109043E-2"/>
                  <c:y val="2.94997301871173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5C-442C-BBA6-041D90C9D691}"/>
                </c:ext>
              </c:extLst>
            </c:dLbl>
            <c:dLbl>
              <c:idx val="2"/>
              <c:layout>
                <c:manualLayout>
                  <c:x val="5.075791737486559E-2"/>
                  <c:y val="-0.172316915713845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5C-442C-BBA6-041D90C9D691}"/>
                </c:ext>
              </c:extLst>
            </c:dLbl>
            <c:dLbl>
              <c:idx val="3"/>
              <c:layout>
                <c:manualLayout>
                  <c:x val="0.1277028339519233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5C-442C-BBA6-041D90C9D691}"/>
                </c:ext>
              </c:extLst>
            </c:dLbl>
            <c:dLbl>
              <c:idx val="4"/>
              <c:layout>
                <c:manualLayout>
                  <c:x val="2.0977141073224878E-3"/>
                  <c:y val="8.96058471700723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5C-442C-BBA6-041D90C9D691}"/>
                </c:ext>
              </c:extLst>
            </c:dLbl>
            <c:dLbl>
              <c:idx val="5"/>
              <c:layout>
                <c:manualLayout>
                  <c:x val="-0.12066096638801208"/>
                  <c:y val="5.7463363365908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5C-442C-BBA6-041D90C9D69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В1!$B$48:$B$53</c:f>
              <c:strCache>
                <c:ptCount val="6"/>
                <c:pt idx="0">
                  <c:v>зарплата з нарахуваннями</c:v>
                </c:pt>
                <c:pt idx="1">
                  <c:v>енергоносії</c:v>
                </c:pt>
                <c:pt idx="2">
                  <c:v>пільгові медикаменти</c:v>
                </c:pt>
                <c:pt idx="3">
                  <c:v>закупівля виробів медичного призначення</c:v>
                </c:pt>
                <c:pt idx="4">
                  <c:v>харчування</c:v>
                </c:pt>
                <c:pt idx="5">
                  <c:v>інші видатки</c:v>
                </c:pt>
              </c:strCache>
            </c:strRef>
          </c:cat>
          <c:val>
            <c:numRef>
              <c:f>В1!$C$48:$C$53</c:f>
              <c:numCache>
                <c:formatCode>#,##0.0</c:formatCode>
                <c:ptCount val="6"/>
                <c:pt idx="0">
                  <c:v>994.5</c:v>
                </c:pt>
                <c:pt idx="1">
                  <c:v>2382.6999999999998</c:v>
                </c:pt>
                <c:pt idx="2">
                  <c:v>2000</c:v>
                </c:pt>
                <c:pt idx="3">
                  <c:v>200</c:v>
                </c:pt>
                <c:pt idx="4">
                  <c:v>165.7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5C-442C-BBA6-041D90C9D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 err="1"/>
              <a:t>Видатки</a:t>
            </a:r>
            <a:r>
              <a:rPr lang="ru-RU" dirty="0"/>
              <a:t> на </a:t>
            </a:r>
            <a:r>
              <a:rPr lang="ru-RU" dirty="0" err="1"/>
              <a:t>Соснівську</a:t>
            </a:r>
            <a:r>
              <a:rPr lang="ru-RU" dirty="0"/>
              <a:t> </a:t>
            </a:r>
            <a:r>
              <a:rPr lang="ru-RU" dirty="0" err="1"/>
              <a:t>міську</a:t>
            </a:r>
            <a:r>
              <a:rPr lang="ru-RU" dirty="0"/>
              <a:t> </a:t>
            </a:r>
            <a:r>
              <a:rPr lang="ru-RU" dirty="0" err="1"/>
              <a:t>лікарню</a:t>
            </a:r>
            <a:r>
              <a:rPr lang="ru-RU" dirty="0"/>
              <a:t> – </a:t>
            </a:r>
          </a:p>
          <a:p>
            <a:pPr>
              <a:defRPr/>
            </a:pPr>
            <a:r>
              <a:rPr lang="ru-RU" dirty="0"/>
              <a:t>4 369,6 </a:t>
            </a:r>
            <a:r>
              <a:rPr lang="ru-RU" dirty="0" err="1"/>
              <a:t>тис.грн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2428405425092788"/>
          <c:y val="2.8684116170670491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14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51978910125221"/>
          <c:y val="0.31381382992238915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В1!$C$35</c:f>
              <c:strCache>
                <c:ptCount val="1"/>
                <c:pt idx="0">
                  <c:v>Видатки на Соснівську міську лікарню - 4 369,6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7DF-4254-8961-F417C1CE198E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7DF-4254-8961-F417C1CE198E}"/>
              </c:ext>
            </c:extLst>
          </c:dPt>
          <c:dLbls>
            <c:dLbl>
              <c:idx val="0"/>
              <c:layout>
                <c:manualLayout>
                  <c:x val="-0.12346977002324049"/>
                  <c:y val="7.27371027348723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DF-4254-8961-F417C1CE198E}"/>
                </c:ext>
              </c:extLst>
            </c:dLbl>
            <c:dLbl>
              <c:idx val="1"/>
              <c:layout>
                <c:manualLayout>
                  <c:x val="6.3504457317284685E-2"/>
                  <c:y val="-2.07488361194004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DF-4254-8961-F417C1CE198E}"/>
                </c:ext>
              </c:extLst>
            </c:dLbl>
            <c:dLbl>
              <c:idx val="2"/>
              <c:layout>
                <c:manualLayout>
                  <c:x val="-0.11680616740088105"/>
                  <c:y val="-2.1473279447096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DF-4254-8961-F417C1CE198E}"/>
                </c:ext>
              </c:extLst>
            </c:dLbl>
            <c:dLbl>
              <c:idx val="3"/>
              <c:layout>
                <c:manualLayout>
                  <c:x val="7.9365079365079444E-2"/>
                  <c:y val="6.0931899641577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DF-4254-8961-F417C1CE198E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DF-4254-8961-F417C1CE198E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DF-4254-8961-F417C1CE198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В1!$B$36:$B$37</c:f>
              <c:strCache>
                <c:ptCount val="2"/>
                <c:pt idx="0">
                  <c:v>енергоносії</c:v>
                </c:pt>
                <c:pt idx="1">
                  <c:v>пільгові медикаменти</c:v>
                </c:pt>
              </c:strCache>
            </c:strRef>
          </c:cat>
          <c:val>
            <c:numRef>
              <c:f>В1!$C$36:$C$37</c:f>
              <c:numCache>
                <c:formatCode>#,##0.0</c:formatCode>
                <c:ptCount val="2"/>
                <c:pt idx="0">
                  <c:v>4269.6000000000004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DF-4254-8961-F417C1CE1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37117235345579"/>
          <c:y val="0.25113913268896043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В1!$C$65</c:f>
              <c:strCache>
                <c:ptCount val="1"/>
                <c:pt idx="0">
                  <c:v>Видатки на центр молоді та терцентр - 11 184,3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0D4-4F62-8726-2608F8572974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0D4-4F62-8726-2608F8572974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0D4-4F62-8726-2608F8572974}"/>
              </c:ext>
            </c:extLst>
          </c:dPt>
          <c:dLbls>
            <c:dLbl>
              <c:idx val="0"/>
              <c:layout>
                <c:manualLayout>
                  <c:x val="-5.7373533931191337E-2"/>
                  <c:y val="2.26106020923917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F62-8726-2608F8572974}"/>
                </c:ext>
              </c:extLst>
            </c:dLbl>
            <c:dLbl>
              <c:idx val="1"/>
              <c:layout>
                <c:manualLayout>
                  <c:x val="0.10723003064528731"/>
                  <c:y val="0.11197149871874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4-4F62-8726-2608F8572974}"/>
                </c:ext>
              </c:extLst>
            </c:dLbl>
            <c:dLbl>
              <c:idx val="2"/>
              <c:layout>
                <c:manualLayout>
                  <c:x val="0.21171257672173549"/>
                  <c:y val="1.55132519091733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D4-4F62-8726-2608F8572974}"/>
                </c:ext>
              </c:extLst>
            </c:dLbl>
            <c:dLbl>
              <c:idx val="3"/>
              <c:layout>
                <c:manualLayout>
                  <c:x val="8.3775186866801465E-2"/>
                  <c:y val="-2.26696501473376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D4-4F62-8726-2608F8572974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D4-4F62-8726-2608F8572974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D4-4F62-8726-2608F857297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В1!$B$66:$B$68</c:f>
              <c:strCache>
                <c:ptCount val="3"/>
                <c:pt idx="0">
                  <c:v>центр молоді</c:v>
                </c:pt>
                <c:pt idx="1">
                  <c:v>територіальний центр</c:v>
                </c:pt>
                <c:pt idx="2">
                  <c:v>програма місто для молоді</c:v>
                </c:pt>
              </c:strCache>
            </c:strRef>
          </c:cat>
          <c:val>
            <c:numRef>
              <c:f>В1!$C$66:$C$68</c:f>
              <c:numCache>
                <c:formatCode>#,##0.0</c:formatCode>
                <c:ptCount val="3"/>
                <c:pt idx="0">
                  <c:v>2217</c:v>
                </c:pt>
                <c:pt idx="1">
                  <c:v>8917.2999999999993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D4-4F62-8726-2608F85729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3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33517957443857"/>
          <c:y val="0.36036764208198901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В1!$C$70</c:f>
              <c:strCache>
                <c:ptCount val="1"/>
                <c:pt idx="0">
                  <c:v>Видатки по закладах культури - 23 567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E1E-412F-B50E-50D81DBEBFB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E1E-412F-B50E-50D81DBEBFBF}"/>
              </c:ext>
            </c:extLst>
          </c:dPt>
          <c:dLbls>
            <c:dLbl>
              <c:idx val="0"/>
              <c:layout>
                <c:manualLayout>
                  <c:x val="-6.6160310446310003E-2"/>
                  <c:y val="-3.48360332107483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E-412F-B50E-50D81DBEBFBF}"/>
                </c:ext>
              </c:extLst>
            </c:dLbl>
            <c:dLbl>
              <c:idx val="1"/>
              <c:layout>
                <c:manualLayout>
                  <c:x val="7.2309190517851937E-2"/>
                  <c:y val="5.81155984534190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E-412F-B50E-50D81DBEBFBF}"/>
                </c:ext>
              </c:extLst>
            </c:dLbl>
            <c:dLbl>
              <c:idx val="2"/>
              <c:layout>
                <c:manualLayout>
                  <c:x val="-7.4955908289241702E-2"/>
                  <c:y val="-0.111111111111111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E-412F-B50E-50D81DBEBFBF}"/>
                </c:ext>
              </c:extLst>
            </c:dLbl>
            <c:dLbl>
              <c:idx val="3"/>
              <c:layout>
                <c:manualLayout>
                  <c:x val="7.9365079365079444E-2"/>
                  <c:y val="6.0931899641577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1E-412F-B50E-50D81DBEBFBF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1E-412F-B50E-50D81DBEBFBF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1E-412F-B50E-50D81DBEBFB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В1!$B$71:$B$72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В1!$C$71:$C$72</c:f>
              <c:numCache>
                <c:formatCode>#,##0.0</c:formatCode>
                <c:ptCount val="2"/>
                <c:pt idx="0">
                  <c:v>22750.9</c:v>
                </c:pt>
                <c:pt idx="1">
                  <c:v>816.1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1E-412F-B50E-50D81DBEBF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56560956341318"/>
          <c:y val="0.17752303297932753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В1!$C$74</c:f>
              <c:strCache>
                <c:ptCount val="1"/>
                <c:pt idx="0">
                  <c:v>Видатки на галузі культури - 23 567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734-40A6-9C3B-23DA56B32201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734-40A6-9C3B-23DA56B32201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734-40A6-9C3B-23DA56B3220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734-40A6-9C3B-23DA56B32201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734-40A6-9C3B-23DA56B32201}"/>
              </c:ext>
            </c:extLst>
          </c:dPt>
          <c:dLbls>
            <c:dLbl>
              <c:idx val="0"/>
              <c:layout>
                <c:manualLayout>
                  <c:x val="-8.600682356822266E-2"/>
                  <c:y val="2.62450240006328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4-40A6-9C3B-23DA56B32201}"/>
                </c:ext>
              </c:extLst>
            </c:dLbl>
            <c:dLbl>
              <c:idx val="1"/>
              <c:layout>
                <c:manualLayout>
                  <c:x val="5.38167104111986E-2"/>
                  <c:y val="6.88453072874860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34-40A6-9C3B-23DA56B32201}"/>
                </c:ext>
              </c:extLst>
            </c:dLbl>
            <c:dLbl>
              <c:idx val="2"/>
              <c:layout>
                <c:manualLayout>
                  <c:x val="0.22709911536691871"/>
                  <c:y val="1.3199641756298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34-40A6-9C3B-23DA56B32201}"/>
                </c:ext>
              </c:extLst>
            </c:dLbl>
            <c:dLbl>
              <c:idx val="3"/>
              <c:layout>
                <c:manualLayout>
                  <c:x val="0.14331212181718742"/>
                  <c:y val="0.100400905215158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34-40A6-9C3B-23DA56B32201}"/>
                </c:ext>
              </c:extLst>
            </c:dLbl>
            <c:dLbl>
              <c:idx val="4"/>
              <c:layout>
                <c:manualLayout>
                  <c:x val="-4.1870143850541282E-2"/>
                  <c:y val="-1.956779083992260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34-40A6-9C3B-23DA56B32201}"/>
                </c:ext>
              </c:extLst>
            </c:dLbl>
            <c:dLbl>
              <c:idx val="5"/>
              <c:layout>
                <c:manualLayout>
                  <c:x val="-0.21384472475670419"/>
                  <c:y val="-3.59311652243685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34-40A6-9C3B-23DA56B3220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В1!$B$75:$B$80</c:f>
              <c:strCache>
                <c:ptCount val="6"/>
                <c:pt idx="0">
                  <c:v>бібліотеки</c:v>
                </c:pt>
                <c:pt idx="1">
                  <c:v>народні доми</c:v>
                </c:pt>
                <c:pt idx="2">
                  <c:v>культурно-мистецькі заходи</c:v>
                </c:pt>
                <c:pt idx="3">
                  <c:v>розвиток туризму</c:v>
                </c:pt>
                <c:pt idx="4">
                  <c:v>заходи Червоноградського народного дому</c:v>
                </c:pt>
                <c:pt idx="5">
                  <c:v>бухгалтерія</c:v>
                </c:pt>
              </c:strCache>
            </c:strRef>
          </c:cat>
          <c:val>
            <c:numRef>
              <c:f>В1!$C$75:$C$80</c:f>
              <c:numCache>
                <c:formatCode>#,##0.0</c:formatCode>
                <c:ptCount val="6"/>
                <c:pt idx="0">
                  <c:v>9260.7000000000007</c:v>
                </c:pt>
                <c:pt idx="1">
                  <c:v>11631.7</c:v>
                </c:pt>
                <c:pt idx="2">
                  <c:v>1100</c:v>
                </c:pt>
                <c:pt idx="3">
                  <c:v>50</c:v>
                </c:pt>
                <c:pt idx="4">
                  <c:v>150</c:v>
                </c:pt>
                <c:pt idx="5">
                  <c:v>1374.6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34-40A6-9C3B-23DA56B32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73564813208921"/>
          <c:y val="0.23493243376870676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В1!$C$86</c:f>
              <c:strCache>
                <c:ptCount val="1"/>
                <c:pt idx="0">
                  <c:v>Видатки на фізичну культуру і спорт - 20 598,6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F47-41B7-8620-BAE5D95B33A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F47-41B7-8620-BAE5D95B33A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F47-41B7-8620-BAE5D95B33AB}"/>
              </c:ext>
            </c:extLst>
          </c:dPt>
          <c:dLbls>
            <c:dLbl>
              <c:idx val="0"/>
              <c:layout>
                <c:manualLayout>
                  <c:x val="0.12124111138090102"/>
                  <c:y val="0.126506926139076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7-41B7-8620-BAE5D95B33AB}"/>
                </c:ext>
              </c:extLst>
            </c:dLbl>
            <c:dLbl>
              <c:idx val="1"/>
              <c:layout>
                <c:manualLayout>
                  <c:x val="0.22641454785112214"/>
                  <c:y val="3.47281670523153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7-41B7-8620-BAE5D95B33AB}"/>
                </c:ext>
              </c:extLst>
            </c:dLbl>
            <c:dLbl>
              <c:idx val="2"/>
              <c:layout>
                <c:manualLayout>
                  <c:x val="-6.3942731277533055E-2"/>
                  <c:y val="4.67646468841556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47-41B7-8620-BAE5D95B33AB}"/>
                </c:ext>
              </c:extLst>
            </c:dLbl>
            <c:dLbl>
              <c:idx val="3"/>
              <c:layout>
                <c:manualLayout>
                  <c:x val="-6.3806757084879803E-2"/>
                  <c:y val="3.22272417777702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7-41B7-8620-BAE5D95B33AB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7-41B7-8620-BAE5D95B33AB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7-41B7-8620-BAE5D95B33AB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В1!$B$87:$B$89</c:f>
              <c:strCache>
                <c:ptCount val="3"/>
                <c:pt idx="0">
                  <c:v>спортивні школи</c:v>
                </c:pt>
                <c:pt idx="1">
                  <c:v>навчально-тренувальні збори</c:v>
                </c:pt>
                <c:pt idx="2">
                  <c:v>спорткомплекс "Шахтар"</c:v>
                </c:pt>
              </c:strCache>
            </c:strRef>
          </c:cat>
          <c:val>
            <c:numRef>
              <c:f>В1!$C$87:$C$89</c:f>
              <c:numCache>
                <c:formatCode>#,##0.0</c:formatCode>
                <c:ptCount val="3"/>
                <c:pt idx="0">
                  <c:v>16898.599999999999</c:v>
                </c:pt>
                <c:pt idx="1">
                  <c:v>1270</c:v>
                </c:pt>
                <c:pt idx="2">
                  <c:v>2430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47-41B7-8620-BAE5D95B33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10"/>
      <c:rotY val="10"/>
      <c:depthPercent val="10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71618165784832488"/>
          <c:h val="0.40542827307876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Д1!$C$30</c:f>
              <c:strCache>
                <c:ptCount val="1"/>
                <c:pt idx="0">
                  <c:v>Доходи загального фонду без трансфертів за січень-листопад 2021 року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8183421516755209E-3"/>
                  <c:y val="-3.584229390681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A1-4E1D-8AF7-7D691D5ED3FF}"/>
                </c:ext>
              </c:extLst>
            </c:dLbl>
            <c:dLbl>
              <c:idx val="1"/>
              <c:layout>
                <c:manualLayout>
                  <c:x val="4.4091710758376694E-3"/>
                  <c:y val="-2.508960573476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A1-4E1D-8AF7-7D691D5ED3F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Д1!$B$31:$B$32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Д1!$C$31:$C$32</c:f>
              <c:numCache>
                <c:formatCode>#,##0.0</c:formatCode>
                <c:ptCount val="2"/>
                <c:pt idx="0">
                  <c:v>432149.3</c:v>
                </c:pt>
                <c:pt idx="1">
                  <c:v>443024.3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1-4E1D-8AF7-7D691D5ED3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0"/>
        <c:shape val="box"/>
        <c:axId val="100882688"/>
        <c:axId val="100913152"/>
        <c:axId val="0"/>
      </c:bar3DChart>
      <c:catAx>
        <c:axId val="1008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100913152"/>
        <c:crosses val="autoZero"/>
        <c:auto val="1"/>
        <c:lblAlgn val="ctr"/>
        <c:lblOffset val="100"/>
        <c:noMultiLvlLbl val="0"/>
      </c:catAx>
      <c:valAx>
        <c:axId val="1009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/>
                  <a:t>тис.грн.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100882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8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В1!$C$96</c:f>
              <c:strCache>
                <c:ptCount val="1"/>
                <c:pt idx="0">
                  <c:v>Видатки по органах управління - 77 002,7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C80-42A2-89EF-3A035D9B0DAE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C80-42A2-89EF-3A035D9B0DAE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C80-42A2-89EF-3A035D9B0DAE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C80-42A2-89EF-3A035D9B0DAE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C80-42A2-89EF-3A035D9B0DAE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C80-42A2-89EF-3A035D9B0DAE}"/>
              </c:ext>
            </c:extLst>
          </c:dPt>
          <c:dLbls>
            <c:dLbl>
              <c:idx val="0"/>
              <c:layout>
                <c:manualLayout>
                  <c:x val="-7.0574273585151365E-2"/>
                  <c:y val="3.679720461160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0-42A2-89EF-3A035D9B0DAE}"/>
                </c:ext>
              </c:extLst>
            </c:dLbl>
            <c:dLbl>
              <c:idx val="1"/>
              <c:layout>
                <c:manualLayout>
                  <c:x val="7.2298049292901234E-2"/>
                  <c:y val="-0.135332671524941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0-42A2-89EF-3A035D9B0DAE}"/>
                </c:ext>
              </c:extLst>
            </c:dLbl>
            <c:dLbl>
              <c:idx val="2"/>
              <c:layout>
                <c:manualLayout>
                  <c:x val="0.15653091875092229"/>
                  <c:y val="-0.100325169776414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0-42A2-89EF-3A035D9B0DAE}"/>
                </c:ext>
              </c:extLst>
            </c:dLbl>
            <c:dLbl>
              <c:idx val="3"/>
              <c:layout>
                <c:manualLayout>
                  <c:x val="0.1177580927384077"/>
                  <c:y val="7.99699957234583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0-42A2-89EF-3A035D9B0DAE}"/>
                </c:ext>
              </c:extLst>
            </c:dLbl>
            <c:dLbl>
              <c:idx val="4"/>
              <c:layout>
                <c:manualLayout>
                  <c:x val="-3.2405183727034069E-2"/>
                  <c:y val="8.59584855868373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80-42A2-89EF-3A035D9B0DAE}"/>
                </c:ext>
              </c:extLst>
            </c:dLbl>
            <c:dLbl>
              <c:idx val="5"/>
              <c:layout>
                <c:manualLayout>
                  <c:x val="-0.13209930008748907"/>
                  <c:y val="-9.98766499308295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0-42A2-89EF-3A035D9B0DAE}"/>
                </c:ext>
              </c:extLst>
            </c:dLbl>
            <c:dLbl>
              <c:idx val="6"/>
              <c:layout>
                <c:manualLayout>
                  <c:x val="-0.23373759647188538"/>
                  <c:y val="-4.65616045845273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80-42A2-89EF-3A035D9B0DA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В1!$B$97:$B$102</c:f>
              <c:strCache>
                <c:ptCount val="6"/>
                <c:pt idx="0">
                  <c:v>виконавчий комітет ЧМР</c:v>
                </c:pt>
                <c:pt idx="1">
                  <c:v>управління праці</c:v>
                </c:pt>
                <c:pt idx="2">
                  <c:v>фінансове управління</c:v>
                </c:pt>
                <c:pt idx="3">
                  <c:v>відділ освіти</c:v>
                </c:pt>
                <c:pt idx="4">
                  <c:v>відділ культури</c:v>
                </c:pt>
                <c:pt idx="5">
                  <c:v>відділ капбудівництва</c:v>
                </c:pt>
              </c:strCache>
            </c:strRef>
          </c:cat>
          <c:val>
            <c:numRef>
              <c:f>В1!$C$97:$C$102</c:f>
              <c:numCache>
                <c:formatCode>#,##0.0</c:formatCode>
                <c:ptCount val="6"/>
                <c:pt idx="0">
                  <c:v>48384.9</c:v>
                </c:pt>
                <c:pt idx="1">
                  <c:v>16941.400000000001</c:v>
                </c:pt>
                <c:pt idx="2">
                  <c:v>5641.9</c:v>
                </c:pt>
                <c:pt idx="3">
                  <c:v>2705.8</c:v>
                </c:pt>
                <c:pt idx="4">
                  <c:v>1255.5</c:v>
                </c:pt>
                <c:pt idx="5">
                  <c:v>2073.1999999999998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80-42A2-89EF-3A035D9B0D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5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Д2!$C$9</c:f>
              <c:strCache>
                <c:ptCount val="1"/>
                <c:pt idx="0">
                  <c:v>Дорожнє господарство - 15 000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925-4BBA-B126-ED28FE46B1F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925-4BBA-B126-ED28FE46B1F3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925-4BBA-B126-ED28FE46B1F3}"/>
              </c:ext>
            </c:extLst>
          </c:dPt>
          <c:dLbls>
            <c:dLbl>
              <c:idx val="0"/>
              <c:layout>
                <c:manualLayout>
                  <c:x val="0.1344453029369122"/>
                  <c:y val="0.189980886666685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25-4BBA-B126-ED28FE46B1F3}"/>
                </c:ext>
              </c:extLst>
            </c:dLbl>
            <c:dLbl>
              <c:idx val="1"/>
              <c:layout>
                <c:manualLayout>
                  <c:x val="-5.7797880005903343E-2"/>
                  <c:y val="-2.830297880029314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25-4BBA-B126-ED28FE46B1F3}"/>
                </c:ext>
              </c:extLst>
            </c:dLbl>
            <c:dLbl>
              <c:idx val="2"/>
              <c:layout>
                <c:manualLayout>
                  <c:x val="-9.9206349206349256E-2"/>
                  <c:y val="2.5089605734767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25-4BBA-B126-ED28FE46B1F3}"/>
                </c:ext>
              </c:extLst>
            </c:dLbl>
            <c:dLbl>
              <c:idx val="3"/>
              <c:layout>
                <c:manualLayout>
                  <c:x val="7.9365079365079444E-2"/>
                  <c:y val="6.0931899641577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25-4BBA-B126-ED28FE46B1F3}"/>
                </c:ext>
              </c:extLst>
            </c:dLbl>
            <c:dLbl>
              <c:idx val="4"/>
              <c:layout>
                <c:manualLayout>
                  <c:x val="-0.1190476190476191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25-4BBA-B126-ED28FE46B1F3}"/>
                </c:ext>
              </c:extLst>
            </c:dLbl>
            <c:dLbl>
              <c:idx val="5"/>
              <c:layout>
                <c:manualLayout>
                  <c:x val="-0.21384479717813068"/>
                  <c:y val="4.65949820788530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25-4BBA-B126-ED28FE46B1F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Д2!$B$10:$B$11</c:f>
              <c:strCache>
                <c:ptCount val="2"/>
                <c:pt idx="0">
                  <c:v>поточний ремонт доріг загального користування</c:v>
                </c:pt>
                <c:pt idx="1">
                  <c:v>поточний ремонт внутріквартальних доріг</c:v>
                </c:pt>
              </c:strCache>
            </c:strRef>
          </c:cat>
          <c:val>
            <c:numRef>
              <c:f>Д2!$C$10:$C$11</c:f>
              <c:numCache>
                <c:formatCode>#,##0</c:formatCode>
                <c:ptCount val="2"/>
                <c:pt idx="0">
                  <c:v>12000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25-4BBA-B126-ED28FE46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46851695908465"/>
          <c:y val="0.26732156327606521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Д2!$C$13</c:f>
              <c:strCache>
                <c:ptCount val="1"/>
                <c:pt idx="0">
                  <c:v>Спеціальний фонд - 19 553,3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8B5-4CAF-80C5-3A654DEAC3C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8B5-4CAF-80C5-3A654DEAC3CD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8B5-4CAF-80C5-3A654DEAC3CD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8B5-4CAF-80C5-3A654DEAC3CD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8B5-4CAF-80C5-3A654DEAC3CD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8B5-4CAF-80C5-3A654DEAC3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8B5-4CAF-80C5-3A654DEAC3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8B5-4CAF-80C5-3A654DEAC3CD}"/>
              </c:ext>
            </c:extLst>
          </c:dPt>
          <c:dLbls>
            <c:dLbl>
              <c:idx val="0"/>
              <c:layout>
                <c:manualLayout>
                  <c:x val="0.13886621118335951"/>
                  <c:y val="0.177041042636085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5-4CAF-80C5-3A654DEAC3CD}"/>
                </c:ext>
              </c:extLst>
            </c:dLbl>
            <c:dLbl>
              <c:idx val="1"/>
              <c:layout>
                <c:manualLayout>
                  <c:x val="0.23540390141419745"/>
                  <c:y val="2.240435768994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5-4CAF-80C5-3A654DEAC3CD}"/>
                </c:ext>
              </c:extLst>
            </c:dLbl>
            <c:dLbl>
              <c:idx val="2"/>
              <c:layout>
                <c:manualLayout>
                  <c:x val="-8.2156629539278922E-2"/>
                  <c:y val="-2.01311488378269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B5-4CAF-80C5-3A654DEAC3CD}"/>
                </c:ext>
              </c:extLst>
            </c:dLbl>
            <c:dLbl>
              <c:idx val="3"/>
              <c:layout>
                <c:manualLayout>
                  <c:x val="-4.4094140933596107E-2"/>
                  <c:y val="0.259671026051775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B5-4CAF-80C5-3A654DEAC3CD}"/>
                </c:ext>
              </c:extLst>
            </c:dLbl>
            <c:dLbl>
              <c:idx val="4"/>
              <c:layout>
                <c:manualLayout>
                  <c:x val="-4.6265181571156971E-2"/>
                  <c:y val="9.82901491457808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B5-4CAF-80C5-3A654DEAC3CD}"/>
                </c:ext>
              </c:extLst>
            </c:dLbl>
            <c:dLbl>
              <c:idx val="5"/>
              <c:layout>
                <c:manualLayout>
                  <c:x val="-7.9185165250154094E-2"/>
                  <c:y val="5.05293135451717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B5-4CAF-80C5-3A654DEAC3CD}"/>
                </c:ext>
              </c:extLst>
            </c:dLbl>
            <c:dLbl>
              <c:idx val="6"/>
              <c:layout>
                <c:manualLayout>
                  <c:x val="0.13914731441370271"/>
                  <c:y val="5.7455735148284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B5-4CAF-80C5-3A654DEAC3CD}"/>
                </c:ext>
              </c:extLst>
            </c:dLbl>
            <c:dLbl>
              <c:idx val="7"/>
              <c:layout>
                <c:manualLayout>
                  <c:x val="0.15217616265441997"/>
                  <c:y val="-8.61796473503245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B5-4CAF-80C5-3A654DEAC3CD}"/>
                </c:ext>
              </c:extLst>
            </c:dLbl>
            <c:dLbl>
              <c:idx val="8"/>
              <c:layout>
                <c:manualLayout>
                  <c:x val="0.14994487320837926"/>
                  <c:y val="-0.147111589522784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B5-4CAF-80C5-3A654DEAC3CD}"/>
                </c:ext>
              </c:extLst>
            </c:dLbl>
            <c:dLbl>
              <c:idx val="9"/>
              <c:layout>
                <c:manualLayout>
                  <c:x val="0.12348401323043001"/>
                  <c:y val="0.150699677072120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B5-4CAF-80C5-3A654DEAC3C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Д2!$B$14:$B$16</c:f>
              <c:strCache>
                <c:ptCount val="3"/>
                <c:pt idx="0">
                  <c:v>власні доходи бюджетних установ</c:v>
                </c:pt>
                <c:pt idx="1">
                  <c:v>природоохоронні заходи</c:v>
                </c:pt>
                <c:pt idx="2">
                  <c:v>бюджет розвитку</c:v>
                </c:pt>
              </c:strCache>
            </c:strRef>
          </c:cat>
          <c:val>
            <c:numRef>
              <c:f>Д2!$C$14:$C$16</c:f>
              <c:numCache>
                <c:formatCode>0.0</c:formatCode>
                <c:ptCount val="3"/>
                <c:pt idx="0">
                  <c:v>17903.3</c:v>
                </c:pt>
                <c:pt idx="1">
                  <c:v>150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8B5-4CAF-80C5-3A654DEAC3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2504409171079"/>
          <c:y val="0.23497869217960665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Д2!$C$19</c:f>
              <c:strCache>
                <c:ptCount val="1"/>
                <c:pt idx="0">
                  <c:v>Бюджет розвитку - 700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8C0-4F24-A846-B6928BF4C224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8C0-4F24-A846-B6928BF4C224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8C0-4F24-A846-B6928BF4C224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8C0-4F24-A846-B6928BF4C224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8C0-4F24-A846-B6928BF4C224}"/>
              </c:ext>
            </c:extLst>
          </c:dPt>
          <c:dLbls>
            <c:dLbl>
              <c:idx val="0"/>
              <c:layout>
                <c:manualLayout>
                  <c:x val="5.2919983678997126E-2"/>
                  <c:y val="-6.167555212756673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0-4F24-A846-B6928BF4C224}"/>
                </c:ext>
              </c:extLst>
            </c:dLbl>
            <c:dLbl>
              <c:idx val="1"/>
              <c:layout>
                <c:manualLayout>
                  <c:x val="5.9077342454574654E-2"/>
                  <c:y val="2.60659021497447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0-4F24-A846-B6928BF4C224}"/>
                </c:ext>
              </c:extLst>
            </c:dLbl>
            <c:dLbl>
              <c:idx val="2"/>
              <c:layout>
                <c:manualLayout>
                  <c:x val="-6.397815763657988E-2"/>
                  <c:y val="-1.06679210846761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C0-4F24-A846-B6928BF4C224}"/>
                </c:ext>
              </c:extLst>
            </c:dLbl>
            <c:dLbl>
              <c:idx val="3"/>
              <c:layout>
                <c:manualLayout>
                  <c:x val="-7.0572016425179504E-2"/>
                  <c:y val="2.41964237785669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C0-4F24-A846-B6928BF4C224}"/>
                </c:ext>
              </c:extLst>
            </c:dLbl>
            <c:dLbl>
              <c:idx val="4"/>
              <c:layout>
                <c:manualLayout>
                  <c:x val="-0.16975995971837596"/>
                  <c:y val="6.05558992962263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C0-4F24-A846-B6928BF4C224}"/>
                </c:ext>
              </c:extLst>
            </c:dLbl>
            <c:dLbl>
              <c:idx val="5"/>
              <c:layout>
                <c:manualLayout>
                  <c:x val="-0.27998236331569704"/>
                  <c:y val="8.9605734767025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C0-4F24-A846-B6928BF4C22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Д2!$B$20:$B$23</c:f>
              <c:strCache>
                <c:ptCount val="4"/>
                <c:pt idx="0">
                  <c:v>капремонт багатоквартирних будинків</c:v>
                </c:pt>
                <c:pt idx="1">
                  <c:v>заходи із землеустрою</c:v>
                </c:pt>
                <c:pt idx="2">
                  <c:v>підготовка земельних ділянок до продажу</c:v>
                </c:pt>
                <c:pt idx="3">
                  <c:v>розроблення містобудівної документації</c:v>
                </c:pt>
              </c:strCache>
            </c:strRef>
          </c:cat>
          <c:val>
            <c:numRef>
              <c:f>Д2!$C$20:$C$23</c:f>
              <c:numCache>
                <c:formatCode>#,##0.0</c:formatCode>
                <c:ptCount val="4"/>
                <c:pt idx="0">
                  <c:v>300</c:v>
                </c:pt>
                <c:pt idx="1">
                  <c:v>50</c:v>
                </c:pt>
                <c:pt idx="2">
                  <c:v>50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0-4F24-A846-B6928BF4C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13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83005249343832"/>
          <c:y val="0.36810835572260364"/>
          <c:w val="0.47155883639545054"/>
          <c:h val="0.41226229167025258"/>
        </c:manualLayout>
      </c:layout>
      <c:pie3DChart>
        <c:varyColors val="1"/>
        <c:ser>
          <c:idx val="0"/>
          <c:order val="0"/>
          <c:tx>
            <c:strRef>
              <c:f>Д1!$H$8</c:f>
              <c:strCache>
                <c:ptCount val="1"/>
                <c:pt idx="0">
                  <c:v>Доходи бюджету на 2022 рік - 712 582,2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43-41A1-AB16-09AE0911FC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43-41A1-AB16-09AE0911FC2F}"/>
              </c:ext>
            </c:extLst>
          </c:dPt>
          <c:dLbls>
            <c:dLbl>
              <c:idx val="0"/>
              <c:layout>
                <c:manualLayout>
                  <c:x val="-0.12614907872787043"/>
                  <c:y val="-1.74660356975756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3-41A1-AB16-09AE0911FC2F}"/>
                </c:ext>
              </c:extLst>
            </c:dLbl>
            <c:dLbl>
              <c:idx val="1"/>
              <c:layout>
                <c:manualLayout>
                  <c:x val="6.0881780402449591E-2"/>
                  <c:y val="2.72516668726948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3-41A1-AB16-09AE0911FC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Д1!$G$9:$G$10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Д1!$H$9:$H$10</c:f>
              <c:numCache>
                <c:formatCode>#,##0.0</c:formatCode>
                <c:ptCount val="2"/>
                <c:pt idx="0">
                  <c:v>693028.9</c:v>
                </c:pt>
                <c:pt idx="1">
                  <c:v>19553.3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3-41A1-AB16-09AE0911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67682611102185"/>
          <c:y val="0.27096833221195937"/>
          <c:w val="0.50221079507918653"/>
          <c:h val="0.36614145076699151"/>
        </c:manualLayout>
      </c:layout>
      <c:pie3DChart>
        <c:varyColors val="1"/>
        <c:ser>
          <c:idx val="0"/>
          <c:order val="0"/>
          <c:tx>
            <c:strRef>
              <c:f>Д1!$C$2</c:f>
              <c:strCache>
                <c:ptCount val="1"/>
                <c:pt idx="0">
                  <c:v>Трансферти з державного бюджету - 195 341,9 тис.грн.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78-445B-8122-3B9344FC010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78-445B-8122-3B9344FC0103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E78-445B-8122-3B9344FC0103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E78-445B-8122-3B9344FC0103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E78-445B-8122-3B9344FC0103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E78-445B-8122-3B9344FC0103}"/>
              </c:ext>
            </c:extLst>
          </c:dPt>
          <c:dLbls>
            <c:dLbl>
              <c:idx val="0"/>
              <c:layout>
                <c:manualLayout>
                  <c:x val="0.18616851464995446"/>
                  <c:y val="0.14758135122276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78-445B-8122-3B9344FC0103}"/>
                </c:ext>
              </c:extLst>
            </c:dLbl>
            <c:dLbl>
              <c:idx val="1"/>
              <c:layout>
                <c:manualLayout>
                  <c:x val="0.21579943132108487"/>
                  <c:y val="1.09385994148797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78-445B-8122-3B9344FC0103}"/>
                </c:ext>
              </c:extLst>
            </c:dLbl>
            <c:dLbl>
              <c:idx val="2"/>
              <c:layout>
                <c:manualLayout>
                  <c:x val="-0.19954648526077098"/>
                  <c:y val="-0.182339627103279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78-445B-8122-3B9344FC0103}"/>
                </c:ext>
              </c:extLst>
            </c:dLbl>
            <c:dLbl>
              <c:idx val="3"/>
              <c:layout>
                <c:manualLayout>
                  <c:x val="-0.15192743764172351"/>
                  <c:y val="3.835661943758606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78-445B-8122-3B9344FC0103}"/>
                </c:ext>
              </c:extLst>
            </c:dLbl>
            <c:dLbl>
              <c:idx val="4"/>
              <c:layout>
                <c:manualLayout>
                  <c:x val="5.8278965129358803E-2"/>
                  <c:y val="6.53869982990324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78-445B-8122-3B9344FC0103}"/>
                </c:ext>
              </c:extLst>
            </c:dLbl>
            <c:dLbl>
              <c:idx val="5"/>
              <c:layout>
                <c:manualLayout>
                  <c:x val="0.18089560233542226"/>
                  <c:y val="-7.090527252202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78-445B-8122-3B9344FC0103}"/>
                </c:ext>
              </c:extLst>
            </c:dLbl>
            <c:dLbl>
              <c:idx val="6"/>
              <c:layout>
                <c:manualLayout>
                  <c:x val="1.5873015873015789E-2"/>
                  <c:y val="0.171612441902037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78-445B-8122-3B9344FC010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Д1!$B$3:$B$5</c:f>
              <c:strCache>
                <c:ptCount val="3"/>
                <c:pt idx="0">
                  <c:v>освітня субвенція </c:v>
                </c:pt>
                <c:pt idx="1">
                  <c:v>здійснення переданих видатків у сфері освіти</c:v>
                </c:pt>
                <c:pt idx="2">
                  <c:v>надання підтримки особам з особливими освітніми потребами</c:v>
                </c:pt>
              </c:strCache>
            </c:strRef>
          </c:cat>
          <c:val>
            <c:numRef>
              <c:f>Д1!$C$3:$C$5</c:f>
              <c:numCache>
                <c:formatCode>#,##0.0</c:formatCode>
                <c:ptCount val="3"/>
                <c:pt idx="0">
                  <c:v>192913.3</c:v>
                </c:pt>
                <c:pt idx="1">
                  <c:v>1507.1</c:v>
                </c:pt>
                <c:pt idx="2">
                  <c:v>921.5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78-445B-8122-3B9344FC01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10"/>
      <c:rotY val="10"/>
      <c:depthPercent val="10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70956790123456759"/>
          <c:h val="0.40542827307876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Д1!$C$12</c:f>
              <c:strCache>
                <c:ptCount val="1"/>
                <c:pt idx="0">
                  <c:v>Доходи загального фонду бюджету за мінусом офіційних трансфертів</c:v>
                </c:pt>
              </c:strCache>
            </c:strRef>
          </c:tx>
          <c:spPr>
            <a:solidFill>
              <a:srgbClr val="4F81BD"/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8183421516755209E-3"/>
                  <c:y val="-3.584229390681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D0-4FB4-8BE1-B9809EE46EAD}"/>
                </c:ext>
              </c:extLst>
            </c:dLbl>
            <c:dLbl>
              <c:idx val="1"/>
              <c:layout>
                <c:manualLayout>
                  <c:x val="4.4091710758376694E-3"/>
                  <c:y val="-2.508960573476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D0-4FB4-8BE1-B9809EE46EA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Д1!$B$13:$B$14</c:f>
              <c:strCache>
                <c:ptCount val="2"/>
                <c:pt idx="0">
                  <c:v>план на 2021 рік</c:v>
                </c:pt>
                <c:pt idx="1">
                  <c:v>проект на 2022 рік</c:v>
                </c:pt>
              </c:strCache>
            </c:strRef>
          </c:cat>
          <c:val>
            <c:numRef>
              <c:f>Д1!$C$13:$C$14</c:f>
              <c:numCache>
                <c:formatCode>#,##0.0</c:formatCode>
                <c:ptCount val="2"/>
                <c:pt idx="0">
                  <c:v>472335</c:v>
                </c:pt>
                <c:pt idx="1">
                  <c:v>497687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0-4FB4-8BE1-B9809EE46E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0"/>
        <c:shape val="box"/>
        <c:axId val="99981952"/>
        <c:axId val="99996032"/>
        <c:axId val="0"/>
      </c:bar3DChart>
      <c:catAx>
        <c:axId val="9998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99996032"/>
        <c:crosses val="autoZero"/>
        <c:auto val="1"/>
        <c:lblAlgn val="ctr"/>
        <c:lblOffset val="100"/>
        <c:noMultiLvlLbl val="0"/>
      </c:catAx>
      <c:valAx>
        <c:axId val="99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/>
                  <a:t>тис.грн.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99981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26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0063500623228"/>
          <c:y val="0.22028286590892077"/>
          <c:w val="0.54902561648431147"/>
          <c:h val="0.4005046445507493"/>
        </c:manualLayout>
      </c:layout>
      <c:pie3DChart>
        <c:varyColors val="1"/>
        <c:ser>
          <c:idx val="0"/>
          <c:order val="0"/>
          <c:tx>
            <c:strRef>
              <c:f>Д1!$C$20</c:f>
              <c:strCache>
                <c:ptCount val="1"/>
                <c:pt idx="0">
                  <c:v>Доходи загального фонду бюджету за мінусом офіційних трансфертів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71C-4409-9849-81AAD63B19E5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71C-4409-9849-81AAD63B19E5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71C-4409-9849-81AAD63B19E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71C-4409-9849-81AAD63B19E5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71C-4409-9849-81AAD63B19E5}"/>
              </c:ext>
            </c:extLst>
          </c:dPt>
          <c:dLbls>
            <c:dLbl>
              <c:idx val="0"/>
              <c:layout>
                <c:manualLayout>
                  <c:x val="0.14923651243023084"/>
                  <c:y val="0.126715945089757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1C-4409-9849-81AAD63B19E5}"/>
                </c:ext>
              </c:extLst>
            </c:dLbl>
            <c:dLbl>
              <c:idx val="1"/>
              <c:layout>
                <c:manualLayout>
                  <c:x val="0.17879791981604556"/>
                  <c:y val="-0.17857644195689967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/>
                      <a:t>Акцизний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податок</a:t>
                    </a:r>
                    <a:r>
                      <a:rPr lang="ru-RU" baseline="0" dirty="0"/>
                      <a:t> на алкоголь і тютюн
</a:t>
                    </a:r>
                    <a:fld id="{ACEBC5EE-7E23-4FB4-BD79-9B54126F23C6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E98F9B56-BDCD-4F94-80A9-9E115CE5F189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1C-4409-9849-81AAD63B19E5}"/>
                </c:ext>
              </c:extLst>
            </c:dLbl>
            <c:dLbl>
              <c:idx val="2"/>
              <c:layout>
                <c:manualLayout>
                  <c:x val="7.8407778533647429E-2"/>
                  <c:y val="8.7857774377991554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Акцизний</a:t>
                    </a:r>
                    <a:r>
                      <a:rPr lang="ru-RU" dirty="0"/>
                      <a:t> </a:t>
                    </a:r>
                    <a:fld id="{432B2F2A-0C54-42E2-AEEB-47966363EEC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F7EF048-6901-46C9-BF44-CAAF18C92E2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E37D1ED0-231C-40D4-BD01-5FAD9D1F25A6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1C-4409-9849-81AAD63B19E5}"/>
                </c:ext>
              </c:extLst>
            </c:dLbl>
            <c:dLbl>
              <c:idx val="3"/>
              <c:layout>
                <c:manualLayout>
                  <c:x val="-7.514388948700255E-3"/>
                  <c:y val="7.82243692611285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1C-4409-9849-81AAD63B19E5}"/>
                </c:ext>
              </c:extLst>
            </c:dLbl>
            <c:dLbl>
              <c:idx val="4"/>
              <c:layout>
                <c:manualLayout>
                  <c:x val="-1.589376616064566E-2"/>
                  <c:y val="6.98592322211043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1C-4409-9849-81AAD63B19E5}"/>
                </c:ext>
              </c:extLst>
            </c:dLbl>
            <c:dLbl>
              <c:idx val="5"/>
              <c:layout>
                <c:manualLayout>
                  <c:x val="-6.4505232829502421E-2"/>
                  <c:y val="0.162635425587641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1C-4409-9849-81AAD63B19E5}"/>
                </c:ext>
              </c:extLst>
            </c:dLbl>
            <c:dLbl>
              <c:idx val="6"/>
              <c:layout>
                <c:manualLayout>
                  <c:x val="-8.0645739076552508E-2"/>
                  <c:y val="9.50965474616623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1C-4409-9849-81AAD63B19E5}"/>
                </c:ext>
              </c:extLst>
            </c:dLbl>
            <c:dLbl>
              <c:idx val="7"/>
              <c:layout>
                <c:manualLayout>
                  <c:x val="-6.9688696840136719E-2"/>
                  <c:y val="-0.126715945089757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1C-4409-9849-81AAD63B19E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Д1!$B$21:$B$28</c:f>
              <c:strCache>
                <c:ptCount val="8"/>
                <c:pt idx="0">
                  <c:v>ПДФО</c:v>
                </c:pt>
                <c:pt idx="1">
                  <c:v>податок з алкоголю і тютюну</c:v>
                </c:pt>
                <c:pt idx="2">
                  <c:v>податок з палива</c:v>
                </c:pt>
                <c:pt idx="3">
                  <c:v>податок на землю</c:v>
                </c:pt>
                <c:pt idx="4">
                  <c:v>податок на нерухоме майно</c:v>
                </c:pt>
                <c:pt idx="5">
                  <c:v>єдиний податок</c:v>
                </c:pt>
                <c:pt idx="6">
                  <c:v>надання адмінпослуг</c:v>
                </c:pt>
                <c:pt idx="7">
                  <c:v>інші доходи</c:v>
                </c:pt>
              </c:strCache>
            </c:strRef>
          </c:cat>
          <c:val>
            <c:numRef>
              <c:f>Д1!$C$21:$C$28</c:f>
              <c:numCache>
                <c:formatCode>#,##0.0</c:formatCode>
                <c:ptCount val="8"/>
                <c:pt idx="0">
                  <c:v>333587</c:v>
                </c:pt>
                <c:pt idx="1">
                  <c:v>16000</c:v>
                </c:pt>
                <c:pt idx="2">
                  <c:v>16700</c:v>
                </c:pt>
                <c:pt idx="3">
                  <c:v>21400</c:v>
                </c:pt>
                <c:pt idx="4">
                  <c:v>14230</c:v>
                </c:pt>
                <c:pt idx="5">
                  <c:v>89000</c:v>
                </c:pt>
                <c:pt idx="6">
                  <c:v>4100</c:v>
                </c:pt>
                <c:pt idx="7">
                  <c:v>2670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1C-4409-9849-81AAD63B1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4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22246836137136"/>
          <c:y val="0.21961760828283569"/>
          <c:w val="0.58611111111111069"/>
          <c:h val="0.42693350831146126"/>
        </c:manualLayout>
      </c:layout>
      <c:pie3DChart>
        <c:varyColors val="1"/>
        <c:ser>
          <c:idx val="0"/>
          <c:order val="0"/>
          <c:tx>
            <c:strRef>
              <c:f>Д1!$C$34</c:f>
              <c:strCache>
                <c:ptCount val="1"/>
                <c:pt idx="0">
                  <c:v>План доходів спеціального фонду - 19 553,3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D31-4087-B0AB-21F5AAD9CCEE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D31-4087-B0AB-21F5AAD9CCEE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D31-4087-B0AB-21F5AAD9CCEE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D31-4087-B0AB-21F5AAD9CCEE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D31-4087-B0AB-21F5AAD9CCEE}"/>
              </c:ext>
            </c:extLst>
          </c:dPt>
          <c:dLbls>
            <c:dLbl>
              <c:idx val="0"/>
              <c:layout>
                <c:manualLayout>
                  <c:x val="-6.3373952886292657E-4"/>
                  <c:y val="4.91635247455821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1-4087-B0AB-21F5AAD9CCEE}"/>
                </c:ext>
              </c:extLst>
            </c:dLbl>
            <c:dLbl>
              <c:idx val="1"/>
              <c:layout>
                <c:manualLayout>
                  <c:x val="-0.15145179590576019"/>
                  <c:y val="1.8202874929832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1-4087-B0AB-21F5AAD9CCEE}"/>
                </c:ext>
              </c:extLst>
            </c:dLbl>
            <c:dLbl>
              <c:idx val="2"/>
              <c:layout>
                <c:manualLayout>
                  <c:x val="-0.16981999810638695"/>
                  <c:y val="0.16007401140428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1-4087-B0AB-21F5AAD9CCEE}"/>
                </c:ext>
              </c:extLst>
            </c:dLbl>
            <c:dLbl>
              <c:idx val="3"/>
              <c:layout>
                <c:manualLayout>
                  <c:x val="0.10574447709116196"/>
                  <c:y val="7.48182565306044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1-4087-B0AB-21F5AAD9CCEE}"/>
                </c:ext>
              </c:extLst>
            </c:dLbl>
            <c:dLbl>
              <c:idx val="4"/>
              <c:layout>
                <c:manualLayout>
                  <c:x val="-0.14150504989360074"/>
                  <c:y val="0.162373828479348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1-4087-B0AB-21F5AAD9CCE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Д1!$B$35:$B$37</c:f>
              <c:strCache>
                <c:ptCount val="3"/>
                <c:pt idx="0">
                  <c:v>продаж землі</c:v>
                </c:pt>
                <c:pt idx="1">
                  <c:v>екологічний податок</c:v>
                </c:pt>
                <c:pt idx="2">
                  <c:v>власні надходження установ</c:v>
                </c:pt>
              </c:strCache>
            </c:strRef>
          </c:cat>
          <c:val>
            <c:numRef>
              <c:f>Д1!$C$35:$C$37</c:f>
              <c:numCache>
                <c:formatCode>#,##0.0</c:formatCode>
                <c:ptCount val="3"/>
                <c:pt idx="0">
                  <c:v>1500</c:v>
                </c:pt>
                <c:pt idx="1">
                  <c:v>150</c:v>
                </c:pt>
                <c:pt idx="2">
                  <c:v>17903.3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31-4087-B0AB-21F5AAD9CC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3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43973855635751"/>
          <c:y val="0.38474817663921052"/>
          <c:w val="0.58611111111111069"/>
          <c:h val="0.42693350831146126"/>
        </c:manualLayout>
      </c:layout>
      <c:pie3DChart>
        <c:varyColors val="1"/>
        <c:ser>
          <c:idx val="0"/>
          <c:order val="0"/>
          <c:tx>
            <c:strRef>
              <c:f>В1!$C$1</c:f>
              <c:strCache>
                <c:ptCount val="1"/>
                <c:pt idx="0">
                  <c:v>Видатки бюджету на 2022 рік - 712 582,2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D1A-4BCC-AC08-B01FA37C62D1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D1A-4BCC-AC08-B01FA37C62D1}"/>
              </c:ext>
            </c:extLst>
          </c:dPt>
          <c:dLbls>
            <c:dLbl>
              <c:idx val="0"/>
              <c:layout>
                <c:manualLayout>
                  <c:x val="-9.2853759133766825E-2"/>
                  <c:y val="3.06953617362128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1A-4BCC-AC08-B01FA37C62D1}"/>
                </c:ext>
              </c:extLst>
            </c:dLbl>
            <c:dLbl>
              <c:idx val="1"/>
              <c:layout>
                <c:manualLayout>
                  <c:x val="7.8922934076137402E-2"/>
                  <c:y val="1.1520737327188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1A-4BCC-AC08-B01FA37C62D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В1!$B$2:$B$3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В1!$C$2:$C$3</c:f>
              <c:numCache>
                <c:formatCode>#,##0.0</c:formatCode>
                <c:ptCount val="2"/>
                <c:pt idx="0">
                  <c:v>693028.9</c:v>
                </c:pt>
                <c:pt idx="1">
                  <c:v>19553.3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1A-4BCC-AC08-B01FA37C62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uk-UA"/>
        </a:p>
      </c:txPr>
    </c:title>
    <c:autoTitleDeleted val="0"/>
    <c:view3D>
      <c:rotX val="30"/>
      <c:rotY val="19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2504409171082"/>
          <c:y val="0.27798944486777882"/>
          <c:w val="0.55745149911816583"/>
          <c:h val="0.40542827307876883"/>
        </c:manualLayout>
      </c:layout>
      <c:pie3DChart>
        <c:varyColors val="1"/>
        <c:ser>
          <c:idx val="0"/>
          <c:order val="0"/>
          <c:tx>
            <c:strRef>
              <c:f>В1!$C$5</c:f>
              <c:strCache>
                <c:ptCount val="1"/>
                <c:pt idx="0">
                  <c:v>Структура видатків по загальному фонду на 2022 рік - 712 582,2 тис.грн.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2EA-472B-BBD2-9C5DB1C70386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2EA-472B-BBD2-9C5DB1C70386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2EA-472B-BBD2-9C5DB1C70386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2EA-472B-BBD2-9C5DB1C70386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2EA-472B-BBD2-9C5DB1C70386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254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2EA-472B-BBD2-9C5DB1C70386}"/>
              </c:ext>
            </c:extLst>
          </c:dPt>
          <c:dLbls>
            <c:dLbl>
              <c:idx val="0"/>
              <c:layout>
                <c:manualLayout>
                  <c:x val="-0.14774848292805745"/>
                  <c:y val="0.219469575615369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EA-472B-BBD2-9C5DB1C70386}"/>
                </c:ext>
              </c:extLst>
            </c:dLbl>
            <c:dLbl>
              <c:idx val="1"/>
              <c:layout>
                <c:manualLayout>
                  <c:x val="7.8922987438036676E-2"/>
                  <c:y val="-9.59290323308441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EA-472B-BBD2-9C5DB1C70386}"/>
                </c:ext>
              </c:extLst>
            </c:dLbl>
            <c:dLbl>
              <c:idx val="2"/>
              <c:layout>
                <c:manualLayout>
                  <c:x val="0.1321136264216973"/>
                  <c:y val="5.282365463940644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EA-472B-BBD2-9C5DB1C70386}"/>
                </c:ext>
              </c:extLst>
            </c:dLbl>
            <c:dLbl>
              <c:idx val="3"/>
              <c:layout>
                <c:manualLayout>
                  <c:x val="1.2496281714785652E-2"/>
                  <c:y val="0.18377612860428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EA-472B-BBD2-9C5DB1C70386}"/>
                </c:ext>
              </c:extLst>
            </c:dLbl>
            <c:dLbl>
              <c:idx val="4"/>
              <c:layout>
                <c:manualLayout>
                  <c:x val="-0.11983628608923884"/>
                  <c:y val="0.167796210373422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EA-472B-BBD2-9C5DB1C70386}"/>
                </c:ext>
              </c:extLst>
            </c:dLbl>
            <c:dLbl>
              <c:idx val="5"/>
              <c:layout>
                <c:manualLayout>
                  <c:x val="-0.23470866141732283"/>
                  <c:y val="0.1022276119861105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EA-472B-BBD2-9C5DB1C70386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В1!$B$6:$B$11</c:f>
              <c:strCache>
                <c:ptCount val="6"/>
                <c:pt idx="0">
                  <c:v>зарплата з нарахуваннями</c:v>
                </c:pt>
                <c:pt idx="1">
                  <c:v>енергоносії</c:v>
                </c:pt>
                <c:pt idx="2">
                  <c:v>харчування</c:v>
                </c:pt>
                <c:pt idx="3">
                  <c:v>медикаменти</c:v>
                </c:pt>
                <c:pt idx="4">
                  <c:v>соціальні виплати</c:v>
                </c:pt>
                <c:pt idx="5">
                  <c:v>інші видатки</c:v>
                </c:pt>
              </c:strCache>
            </c:strRef>
          </c:cat>
          <c:val>
            <c:numRef>
              <c:f>В1!$C$6:$C$11</c:f>
              <c:numCache>
                <c:formatCode>#,##0.0</c:formatCode>
                <c:ptCount val="6"/>
                <c:pt idx="0">
                  <c:v>492060.6</c:v>
                </c:pt>
                <c:pt idx="1">
                  <c:v>91239.4</c:v>
                </c:pt>
                <c:pt idx="2">
                  <c:v>16265.7</c:v>
                </c:pt>
                <c:pt idx="3">
                  <c:v>2941</c:v>
                </c:pt>
                <c:pt idx="4">
                  <c:v>10329.200000000001</c:v>
                </c:pt>
                <c:pt idx="5">
                  <c:v>99746.3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EA-472B-BBD2-9C5DB1C70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54B9E7-AEFD-4A73-8BFF-9AA4A96C2A11}" type="datetimeFigureOut">
              <a:rPr lang="uk-UA"/>
              <a:pPr>
                <a:defRPr/>
              </a:pPr>
              <a:t>13.12.2021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108333-13CC-44C5-8B93-A8CBD94398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75C4-49DF-4C52-98A9-88C7D34B901D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AF31-00CC-4D7D-A4C3-4DBFD102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B864-F550-49FE-AEFD-2E3918C63B04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3AE8-3715-42EF-B792-60B31086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01FF-7C92-4817-AF92-14DA6D9759AD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1EEA-169A-4A55-96AC-57515A8AE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4D2F-4632-4C25-A09C-1C7AD18FF0EE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A6DA-D2F0-4EE4-9B6E-0577FB21F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2C5C-896F-4730-B775-2AA9B4B96427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5FCB-F053-4C5E-9B9E-D2A0EE272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E2CE-7457-40A2-8A30-8354A6B938D1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D7C7-8972-4015-9CD3-B188337D0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87A2-E8BA-45E5-8B71-9AB3F0B7B4A7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0DD1-63C5-43A5-84E3-2BAAB2E0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AB09-4F6B-47C5-8A6F-566DC4836622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4953-3CFC-4AE7-B007-DB8DD82E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F02-64B7-4020-934F-50E7CEC34BCA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AD67-FC57-4053-8B57-D20A2D6B3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C15C-1817-4177-AEC8-28054DA37A2A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3439-EA0D-4CC4-AD6E-A25A2CB8C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32E9-73BA-4EB9-B9B4-6252FAB1C1EC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865E-69E6-41D3-8049-68B5BFCDD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4CEA4-6CA0-4484-B5AE-9325C1006763}" type="datetime1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E5C8-9A1F-4A48-8A61-6C9C051C3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63784" cy="6858000"/>
          </a:xfrm>
          <a:prstGeom prst="bevel">
            <a:avLst>
              <a:gd name="adj" fmla="val 0"/>
            </a:avLst>
          </a:prstGeom>
          <a:gradFill flip="none" rotWithShape="1">
            <a:gsLst>
              <a:gs pos="32000">
                <a:srgbClr val="FFFF00"/>
              </a:gs>
              <a:gs pos="91000">
                <a:srgbClr val="21D6E0"/>
              </a:gs>
              <a:gs pos="10000">
                <a:schemeClr val="bg1"/>
              </a:gs>
              <a:gs pos="62000">
                <a:srgbClr val="A7D971"/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Про  бюджет </a:t>
            </a:r>
          </a:p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Червоноградської  міської територіальної  громади </a:t>
            </a:r>
          </a:p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на  2022  рік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463965"/>
              </p:ext>
            </p:extLst>
          </p:nvPr>
        </p:nvGraphicFramePr>
        <p:xfrm>
          <a:off x="0" y="980728"/>
          <a:ext cx="9144000" cy="537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9551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208"/>
              </p:ext>
            </p:extLst>
          </p:nvPr>
        </p:nvGraphicFramePr>
        <p:xfrm>
          <a:off x="0" y="620688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5952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165043"/>
              </p:ext>
            </p:extLst>
          </p:nvPr>
        </p:nvGraphicFramePr>
        <p:xfrm>
          <a:off x="0" y="76470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35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407702"/>
              </p:ext>
            </p:extLst>
          </p:nvPr>
        </p:nvGraphicFramePr>
        <p:xfrm>
          <a:off x="0" y="692696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7869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21637"/>
              </p:ext>
            </p:extLst>
          </p:nvPr>
        </p:nvGraphicFramePr>
        <p:xfrm>
          <a:off x="0" y="76470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520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316205"/>
              </p:ext>
            </p:extLst>
          </p:nvPr>
        </p:nvGraphicFramePr>
        <p:xfrm>
          <a:off x="0" y="620688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5191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690678"/>
              </p:ext>
            </p:extLst>
          </p:nvPr>
        </p:nvGraphicFramePr>
        <p:xfrm>
          <a:off x="0" y="764704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9865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332656" y="764704"/>
            <a:ext cx="12097344" cy="6093296"/>
          </a:xfrm>
          <a:prstGeom prst="roundRect">
            <a:avLst>
              <a:gd name="adj" fmla="val 8313"/>
            </a:avLst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допомоги пільговим категоріям громадян</a:t>
            </a:r>
            <a:r>
              <a:rPr lang="uk-UA" sz="3200" dirty="0">
                <a:solidFill>
                  <a:schemeClr val="tx1"/>
                </a:solidFill>
              </a:rPr>
              <a:t> - </a:t>
            </a:r>
            <a:r>
              <a:rPr lang="uk-UA" sz="3200" b="1" dirty="0">
                <a:solidFill>
                  <a:schemeClr val="tx1"/>
                </a:solidFill>
              </a:rPr>
              <a:t>3000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пільги на житлово-комунальні послуги</a:t>
            </a:r>
            <a:r>
              <a:rPr lang="uk-UA" sz="3200" dirty="0">
                <a:solidFill>
                  <a:schemeClr val="tx1"/>
                </a:solidFill>
              </a:rPr>
              <a:t> - </a:t>
            </a:r>
            <a:r>
              <a:rPr lang="uk-UA" sz="3200" b="1" dirty="0">
                <a:solidFill>
                  <a:schemeClr val="tx1"/>
                </a:solidFill>
              </a:rPr>
              <a:t>700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 </a:t>
            </a:r>
            <a:endParaRPr lang="uk-UA" sz="3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компенсації фізичним особам, які надають соціальні послуги </a:t>
            </a:r>
            <a:r>
              <a:rPr lang="uk-UA" sz="3200" dirty="0">
                <a:solidFill>
                  <a:schemeClr val="tx1"/>
                </a:solidFill>
              </a:rPr>
              <a:t>- </a:t>
            </a:r>
            <a:r>
              <a:rPr lang="uk-UA" sz="3200" b="1" dirty="0">
                <a:solidFill>
                  <a:schemeClr val="tx1"/>
                </a:solidFill>
              </a:rPr>
              <a:t>1 500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інші пільги окремим категоріям громадян</a:t>
            </a:r>
            <a:r>
              <a:rPr lang="uk-UA" sz="3200" dirty="0">
                <a:solidFill>
                  <a:schemeClr val="tx1"/>
                </a:solidFill>
              </a:rPr>
              <a:t> - </a:t>
            </a:r>
            <a:r>
              <a:rPr lang="uk-UA" sz="3200" b="1" dirty="0">
                <a:solidFill>
                  <a:schemeClr val="tx1"/>
                </a:solidFill>
              </a:rPr>
              <a:t>200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.;</a:t>
            </a:r>
            <a:endParaRPr lang="uk-UA" sz="32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пільги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з послуг зв’язку</a:t>
            </a:r>
            <a:r>
              <a:rPr lang="uk-UA" sz="3200" dirty="0">
                <a:solidFill>
                  <a:schemeClr val="tx1"/>
                </a:solidFill>
              </a:rPr>
              <a:t> – </a:t>
            </a:r>
            <a:r>
              <a:rPr lang="uk-UA" sz="3200" b="1" dirty="0">
                <a:solidFill>
                  <a:schemeClr val="tx1"/>
                </a:solidFill>
              </a:rPr>
              <a:t>125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dirty="0">
                <a:solidFill>
                  <a:schemeClr val="tx1"/>
                </a:solidFill>
              </a:rPr>
              <a:t>.;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компенсаційні виплати за пільговий проїзд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на залізничному транспорті</a:t>
            </a:r>
            <a:r>
              <a:rPr lang="uk-UA" sz="3200" dirty="0">
                <a:solidFill>
                  <a:schemeClr val="tx1"/>
                </a:solidFill>
              </a:rPr>
              <a:t> – </a:t>
            </a:r>
            <a:r>
              <a:rPr lang="uk-UA" sz="3200" b="1" dirty="0">
                <a:solidFill>
                  <a:schemeClr val="tx1"/>
                </a:solidFill>
              </a:rPr>
              <a:t>600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dirty="0">
                <a:solidFill>
                  <a:schemeClr val="tx1"/>
                </a:solidFill>
              </a:rPr>
              <a:t>.;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компенсаційні виплати за пільговий проїзд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автомобільним транспортом</a:t>
            </a:r>
            <a:r>
              <a:rPr lang="uk-UA" sz="3200" dirty="0">
                <a:solidFill>
                  <a:schemeClr val="tx1"/>
                </a:solidFill>
              </a:rPr>
              <a:t> – </a:t>
            </a:r>
            <a:r>
              <a:rPr lang="uk-UA" sz="3200" b="1" dirty="0">
                <a:solidFill>
                  <a:schemeClr val="tx1"/>
                </a:solidFill>
              </a:rPr>
              <a:t>2 400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відшкодування компенсаційних виплат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на маршрутах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до садово-городніх масивів</a:t>
            </a:r>
            <a:r>
              <a:rPr lang="uk-UA" sz="3200" dirty="0">
                <a:solidFill>
                  <a:schemeClr val="tx1"/>
                </a:solidFill>
              </a:rPr>
              <a:t> - </a:t>
            </a:r>
            <a:r>
              <a:rPr lang="uk-UA" sz="3200" b="1" dirty="0">
                <a:solidFill>
                  <a:schemeClr val="tx1"/>
                </a:solidFill>
              </a:rPr>
              <a:t>430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188640" y="1"/>
            <a:ext cx="11809312" cy="620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Соціальний захист та соціальне забезпечення</a:t>
            </a:r>
            <a:endParaRPr lang="ru-RU" sz="3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352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836712" y="1340768"/>
            <a:ext cx="12745416" cy="5517232"/>
          </a:xfrm>
          <a:prstGeom prst="roundRect">
            <a:avLst>
              <a:gd name="adj" fmla="val 5618"/>
            </a:avLst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міська спілка ветеранів Афганістану - 13,0 тис .грн.,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міська асоціація інвалідів – 17,0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міська організація «Промінь надії» - 30,0 тис. грн., 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громадська організація МПО УТОС – 8,0 тис. грн.,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громадська організація неповносправної молоді „Ніка” – 50,0 тис. грн.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громадська організація «</a:t>
            </a:r>
            <a:r>
              <a:rPr lang="uk-UA" sz="3200" b="1" dirty="0" err="1">
                <a:solidFill>
                  <a:schemeClr val="tx1"/>
                </a:solidFill>
              </a:rPr>
              <a:t>Спортфедерація</a:t>
            </a:r>
            <a:r>
              <a:rPr lang="uk-UA" sz="3200" b="1" dirty="0">
                <a:solidFill>
                  <a:schemeClr val="tx1"/>
                </a:solidFill>
              </a:rPr>
              <a:t> для атлетів з особливостями розумового та фізичного розвитку» - 50,0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chemeClr val="tx1"/>
                </a:solidFill>
              </a:rPr>
              <a:t>міська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спілка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ветеранів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політвязнів</a:t>
            </a:r>
            <a:r>
              <a:rPr lang="ru-RU" sz="3200" b="1" dirty="0">
                <a:solidFill>
                  <a:schemeClr val="tx1"/>
                </a:solidFill>
              </a:rPr>
              <a:t> та </a:t>
            </a:r>
            <a:r>
              <a:rPr lang="ru-RU" sz="3200" b="1" dirty="0" err="1">
                <a:solidFill>
                  <a:schemeClr val="tx1"/>
                </a:solidFill>
              </a:rPr>
              <a:t>репресованих</a:t>
            </a:r>
            <a:r>
              <a:rPr lang="ru-RU" sz="3200" b="1" dirty="0">
                <a:solidFill>
                  <a:schemeClr val="tx1"/>
                </a:solidFill>
              </a:rPr>
              <a:t> - 5,0 </a:t>
            </a:r>
            <a:r>
              <a:rPr lang="ru-RU" sz="3200" b="1" dirty="0" err="1">
                <a:solidFill>
                  <a:schemeClr val="tx1"/>
                </a:solidFill>
              </a:rPr>
              <a:t>тис.грн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  <a:endParaRPr lang="uk-UA" sz="32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chemeClr val="tx1"/>
                </a:solidFill>
              </a:rPr>
              <a:t>Соснівський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міський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осередок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Спілки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політвязнів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України</a:t>
            </a:r>
            <a:r>
              <a:rPr lang="ru-RU" sz="3200" b="1" dirty="0">
                <a:solidFill>
                  <a:schemeClr val="tx1"/>
                </a:solidFill>
              </a:rPr>
              <a:t> – 5,0 </a:t>
            </a:r>
            <a:r>
              <a:rPr lang="ru-RU" sz="3200" b="1" dirty="0" err="1">
                <a:solidFill>
                  <a:schemeClr val="tx1"/>
                </a:solidFill>
              </a:rPr>
              <a:t>тис.грн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044624" y="1"/>
            <a:ext cx="10441160" cy="11247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Фінансова підтримка громадських організацій інвалідів і ветеранів</a:t>
            </a:r>
            <a:endParaRPr lang="ru-RU" sz="3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822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11954"/>
              </p:ext>
            </p:extLst>
          </p:nvPr>
        </p:nvGraphicFramePr>
        <p:xfrm>
          <a:off x="0" y="764704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8893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861681"/>
              </p:ext>
            </p:extLst>
          </p:nvPr>
        </p:nvGraphicFramePr>
        <p:xfrm>
          <a:off x="0" y="260648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8404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91113"/>
              </p:ext>
            </p:extLst>
          </p:nvPr>
        </p:nvGraphicFramePr>
        <p:xfrm>
          <a:off x="0" y="90872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3671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54405"/>
              </p:ext>
            </p:extLst>
          </p:nvPr>
        </p:nvGraphicFramePr>
        <p:xfrm>
          <a:off x="0" y="692696"/>
          <a:ext cx="9144000" cy="56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13485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038362"/>
              </p:ext>
            </p:extLst>
          </p:nvPr>
        </p:nvGraphicFramePr>
        <p:xfrm>
          <a:off x="0" y="692696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8223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838694"/>
              </p:ext>
            </p:extLst>
          </p:nvPr>
        </p:nvGraphicFramePr>
        <p:xfrm>
          <a:off x="0" y="836712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8266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441175" y="836713"/>
            <a:ext cx="12349879" cy="5884762"/>
          </a:xfrm>
          <a:prstGeom prst="roundRect">
            <a:avLst>
              <a:gd name="adj" fmla="val 9928"/>
            </a:avLst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 благоустрій міста  - 26 817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endParaRPr lang="uk-UA" sz="32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 роботи по регулюванню чисельності безпритульних тварин – 120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 забезпечення діяльності з виробництва, транспортування, постачання теплової енергії – 15 000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uk-UA" sz="3200" b="1" dirty="0">
                <a:solidFill>
                  <a:schemeClr val="tx1"/>
                </a:solidFill>
              </a:rPr>
              <a:t> забезпечення збору та вивезення сміття і відходів - 300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 забезпечення діяльності водопровідно-каналізаційного господарства  КП «</a:t>
            </a:r>
            <a:r>
              <a:rPr lang="uk-UA" sz="3200" b="1" dirty="0" err="1">
                <a:solidFill>
                  <a:schemeClr val="tx1"/>
                </a:solidFill>
              </a:rPr>
              <a:t>Червоноградводоканал</a:t>
            </a:r>
            <a:r>
              <a:rPr lang="uk-UA" sz="3200" b="1" dirty="0">
                <a:solidFill>
                  <a:schemeClr val="tx1"/>
                </a:solidFill>
              </a:rPr>
              <a:t>» - 200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 ремонт </a:t>
            </a:r>
            <a:r>
              <a:rPr lang="uk-UA" sz="3200" b="1" dirty="0" err="1">
                <a:solidFill>
                  <a:schemeClr val="tx1"/>
                </a:solidFill>
              </a:rPr>
              <a:t>внутріквартальних</a:t>
            </a:r>
            <a:r>
              <a:rPr lang="uk-UA" sz="3200" b="1" dirty="0">
                <a:solidFill>
                  <a:schemeClr val="tx1"/>
                </a:solidFill>
              </a:rPr>
              <a:t> доріг – 3 000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 капітальний ремонт житлових будинків – 300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 придбання світильників («ЧЖКС») - 49 </a:t>
            </a:r>
            <a:r>
              <a:rPr lang="uk-UA" sz="3200" b="1" dirty="0" err="1">
                <a:solidFill>
                  <a:schemeClr val="tx1"/>
                </a:solidFill>
              </a:rPr>
              <a:t>тис.грн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"/>
            <a:ext cx="8064896" cy="692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Житлово-комунальне господарство</a:t>
            </a:r>
            <a:endParaRPr lang="ru-RU" sz="3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32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81126"/>
              </p:ext>
            </p:extLst>
          </p:nvPr>
        </p:nvGraphicFramePr>
        <p:xfrm>
          <a:off x="0" y="836712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4071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764704" y="748663"/>
            <a:ext cx="12745416" cy="6109337"/>
          </a:xfrm>
          <a:prstGeom prst="roundRect">
            <a:avLst>
              <a:gd name="adj" fmla="val 6497"/>
            </a:avLst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</a:t>
            </a:r>
            <a:r>
              <a:rPr lang="uk-UA" sz="2800" b="1" dirty="0" err="1">
                <a:solidFill>
                  <a:schemeClr val="tx1"/>
                </a:solidFill>
              </a:rPr>
              <a:t>промоцiй</a:t>
            </a:r>
            <a:r>
              <a:rPr lang="uk-UA" sz="2800" b="1" dirty="0">
                <a:solidFill>
                  <a:schemeClr val="tx1"/>
                </a:solidFill>
              </a:rPr>
              <a:t> на 2022 </a:t>
            </a:r>
            <a:r>
              <a:rPr lang="uk-UA" sz="2800" b="1" dirty="0" err="1">
                <a:solidFill>
                  <a:schemeClr val="tx1"/>
                </a:solidFill>
              </a:rPr>
              <a:t>рiк</a:t>
            </a:r>
            <a:r>
              <a:rPr lang="uk-UA" sz="2800" b="1" dirty="0">
                <a:solidFill>
                  <a:schemeClr val="tx1"/>
                </a:solidFill>
              </a:rPr>
              <a:t> – 20,0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підтримки та розвитку молоді "Місто для молоді" – 50,0тис.грн.;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по обслуговуванню відеокамер на 2022 рік – 120,0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енергозбереження для  населення 2022 рік – 20,0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членські внески до асоціації органів місцевого самоврядування - 190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по транспортуванню тіл померлих та загиблих осіб - 50,0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по організації перевезень делегацій, неприбуткових громадських організацій  на 2022 рік - 35,0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Програма мобілізаційної підготовки місцевого значення та забезпечення заходів, пов’язаних з виконанням військового обов'язку – 80,0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</a:rPr>
              <a:t>резервний фонд - 1 000,0 </a:t>
            </a:r>
            <a:r>
              <a:rPr lang="uk-UA" sz="2800" b="1" dirty="0" err="1">
                <a:solidFill>
                  <a:schemeClr val="tx1"/>
                </a:solidFill>
              </a:rPr>
              <a:t>тис.грн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"/>
            <a:ext cx="7775575" cy="6121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  <a:cs typeface="Arial" charset="0"/>
              </a:rPr>
              <a:t>ІНШІ ВИДАТКИ</a:t>
            </a:r>
            <a:endParaRPr lang="ru-RU" sz="3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3310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76466"/>
              </p:ext>
            </p:extLst>
          </p:nvPr>
        </p:nvGraphicFramePr>
        <p:xfrm>
          <a:off x="0" y="836712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2363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764704" y="836712"/>
            <a:ext cx="12673408" cy="6021288"/>
          </a:xfrm>
          <a:prstGeom prst="roundRect">
            <a:avLst>
              <a:gd name="adj" fmla="val 10437"/>
            </a:avLst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будівництво котельні в ЗЗСО І-ІІІ ступенів </a:t>
            </a:r>
            <a:r>
              <a:rPr lang="uk-UA" sz="3200" b="1" dirty="0" err="1">
                <a:solidFill>
                  <a:schemeClr val="tx1"/>
                </a:solidFill>
              </a:rPr>
              <a:t>Соснівський</a:t>
            </a:r>
            <a:r>
              <a:rPr lang="uk-UA" sz="3200" b="1" dirty="0">
                <a:solidFill>
                  <a:schemeClr val="tx1"/>
                </a:solidFill>
              </a:rPr>
              <a:t> ліцей № 1 по вул.Шептицького,2 в м. </a:t>
            </a:r>
            <a:r>
              <a:rPr lang="uk-UA" sz="3200" b="1" dirty="0" err="1">
                <a:solidFill>
                  <a:schemeClr val="tx1"/>
                </a:solidFill>
              </a:rPr>
              <a:t>Соснівка</a:t>
            </a:r>
            <a:r>
              <a:rPr lang="uk-UA" sz="3200" b="1" dirty="0">
                <a:solidFill>
                  <a:schemeClr val="tx1"/>
                </a:solidFill>
              </a:rPr>
              <a:t>  – 160,0тис.грн.;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будівництво котельні в ЗЗСО І-ІІІ ступенів </a:t>
            </a:r>
            <a:r>
              <a:rPr lang="uk-UA" sz="3200" b="1" dirty="0" err="1">
                <a:solidFill>
                  <a:schemeClr val="tx1"/>
                </a:solidFill>
              </a:rPr>
              <a:t>Соснівський</a:t>
            </a:r>
            <a:r>
              <a:rPr lang="uk-UA" sz="3200" b="1" dirty="0">
                <a:solidFill>
                  <a:schemeClr val="tx1"/>
                </a:solidFill>
              </a:rPr>
              <a:t> ліцей № 2 по вул.Галицька,3 в м. </a:t>
            </a:r>
            <a:r>
              <a:rPr lang="uk-UA" sz="3200" b="1" dirty="0" err="1">
                <a:solidFill>
                  <a:schemeClr val="tx1"/>
                </a:solidFill>
              </a:rPr>
              <a:t>Соснівка</a:t>
            </a:r>
            <a:r>
              <a:rPr lang="uk-UA" sz="3200" b="1" dirty="0">
                <a:solidFill>
                  <a:schemeClr val="tx1"/>
                </a:solidFill>
              </a:rPr>
              <a:t> – 200,0тис.грн.;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будівництво котельні в ЗЗСО І-ІІІ ступенів </a:t>
            </a:r>
            <a:r>
              <a:rPr lang="uk-UA" sz="3200" b="1" dirty="0" err="1">
                <a:solidFill>
                  <a:schemeClr val="tx1"/>
                </a:solidFill>
              </a:rPr>
              <a:t>Соснівський</a:t>
            </a:r>
            <a:r>
              <a:rPr lang="uk-UA" sz="3200" b="1" dirty="0">
                <a:solidFill>
                  <a:schemeClr val="tx1"/>
                </a:solidFill>
              </a:rPr>
              <a:t> ліцей № 3 по вул.Театральна,14а в м. </a:t>
            </a:r>
            <a:r>
              <a:rPr lang="uk-UA" sz="3200" b="1" dirty="0" err="1">
                <a:solidFill>
                  <a:schemeClr val="tx1"/>
                </a:solidFill>
              </a:rPr>
              <a:t>Соснівка</a:t>
            </a:r>
            <a:r>
              <a:rPr lang="uk-UA" sz="3200" b="1" dirty="0">
                <a:solidFill>
                  <a:schemeClr val="tx1"/>
                </a:solidFill>
              </a:rPr>
              <a:t> – 200,0тис.грн.;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будівництво котельні в ЗДО ясла-садок № 6 по вул.Галицька,7а  в м. </a:t>
            </a:r>
            <a:r>
              <a:rPr lang="uk-UA" sz="3200" b="1" dirty="0" err="1">
                <a:solidFill>
                  <a:schemeClr val="tx1"/>
                </a:solidFill>
              </a:rPr>
              <a:t>Соснівка</a:t>
            </a:r>
            <a:r>
              <a:rPr lang="uk-UA" sz="3200" b="1" dirty="0">
                <a:solidFill>
                  <a:schemeClr val="tx1"/>
                </a:solidFill>
              </a:rPr>
              <a:t> -120,0тис.грн.;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tx1"/>
                </a:solidFill>
              </a:rPr>
              <a:t>будівництво котельні в ЗДО ясла-садок № 5 по вул. Львівська, 35а  в м. </a:t>
            </a:r>
            <a:r>
              <a:rPr lang="uk-UA" sz="3200" b="1" dirty="0" err="1">
                <a:solidFill>
                  <a:schemeClr val="tx1"/>
                </a:solidFill>
              </a:rPr>
              <a:t>Соснівка</a:t>
            </a:r>
            <a:r>
              <a:rPr lang="uk-UA" sz="3200" b="1" dirty="0">
                <a:solidFill>
                  <a:schemeClr val="tx1"/>
                </a:solidFill>
              </a:rPr>
              <a:t>  – 120,0тис.грн.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"/>
            <a:ext cx="7775575" cy="620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  <a:cs typeface="Arial" charset="0"/>
              </a:rPr>
              <a:t>БЮДЖЕТ РОЗВИТКУ</a:t>
            </a:r>
            <a:endParaRPr lang="ru-RU" sz="3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67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3096"/>
              </p:ext>
            </p:extLst>
          </p:nvPr>
        </p:nvGraphicFramePr>
        <p:xfrm>
          <a:off x="0" y="83671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889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673492"/>
              </p:ext>
            </p:extLst>
          </p:nvPr>
        </p:nvGraphicFramePr>
        <p:xfrm>
          <a:off x="0" y="620688"/>
          <a:ext cx="9144000" cy="573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83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972616" y="1340768"/>
            <a:ext cx="11161240" cy="4752950"/>
          </a:xfrm>
          <a:prstGeom prst="roundRect">
            <a:avLst/>
          </a:prstGeom>
          <a:solidFill>
            <a:srgbClr val="D6F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tx1"/>
                </a:solidFill>
              </a:rPr>
              <a:t>Видатки на природоохоронні заходи становлять 150,0 </a:t>
            </a:r>
            <a:r>
              <a:rPr lang="uk-UA" sz="4000" b="1" dirty="0" err="1">
                <a:solidFill>
                  <a:schemeClr val="tx1"/>
                </a:solidFill>
              </a:rPr>
              <a:t>тис.грн</a:t>
            </a:r>
            <a:r>
              <a:rPr lang="uk-UA" sz="4000" b="1" dirty="0">
                <a:solidFill>
                  <a:schemeClr val="tx1"/>
                </a:solidFill>
              </a:rPr>
              <a:t>. на об’єкт «Будівництво технологічної лінії утилізації шламів (осадів) від очищених стічних вод Червоноградських  очисних споруд (</a:t>
            </a:r>
            <a:r>
              <a:rPr lang="en-US" sz="4000" b="1" dirty="0">
                <a:solidFill>
                  <a:schemeClr val="tx1"/>
                </a:solidFill>
              </a:rPr>
              <a:t>I</a:t>
            </a:r>
            <a:r>
              <a:rPr lang="uk-UA" sz="4000" b="1" dirty="0">
                <a:solidFill>
                  <a:schemeClr val="tx1"/>
                </a:solidFill>
              </a:rPr>
              <a:t>ІІ-</a:t>
            </a:r>
            <a:r>
              <a:rPr lang="uk-UA" sz="4000" b="1" dirty="0" err="1">
                <a:solidFill>
                  <a:schemeClr val="tx1"/>
                </a:solidFill>
              </a:rPr>
              <a:t>тя</a:t>
            </a:r>
            <a:r>
              <a:rPr lang="uk-UA" sz="4000" b="1" dirty="0">
                <a:solidFill>
                  <a:schemeClr val="tx1"/>
                </a:solidFill>
              </a:rPr>
              <a:t> черга)» Коригування</a:t>
            </a:r>
            <a:endParaRPr lang="ru-RU" sz="40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81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63784" cy="6858000"/>
          </a:xfrm>
          <a:prstGeom prst="bevel">
            <a:avLst>
              <a:gd name="adj" fmla="val 0"/>
            </a:avLst>
          </a:prstGeom>
          <a:gradFill flip="none" rotWithShape="1">
            <a:gsLst>
              <a:gs pos="32000">
                <a:srgbClr val="FFFF00"/>
              </a:gs>
              <a:gs pos="91000">
                <a:srgbClr val="21D6E0"/>
              </a:gs>
              <a:gs pos="10000">
                <a:schemeClr val="bg1"/>
              </a:gs>
              <a:gs pos="62000">
                <a:srgbClr val="A7D971"/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Про  бюджет </a:t>
            </a:r>
          </a:p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Червоноградської  міської територіальної  громади </a:t>
            </a:r>
          </a:p>
          <a:p>
            <a:pPr algn="ctr">
              <a:defRPr/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на  2022  рік </a:t>
            </a:r>
          </a:p>
        </p:txBody>
      </p:sp>
    </p:spTree>
    <p:extLst>
      <p:ext uri="{BB962C8B-B14F-4D97-AF65-F5344CB8AC3E}">
        <p14:creationId xmlns:p14="http://schemas.microsoft.com/office/powerpoint/2010/main" val="10458046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364982"/>
              </p:ext>
            </p:extLst>
          </p:nvPr>
        </p:nvGraphicFramePr>
        <p:xfrm>
          <a:off x="0" y="692696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721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706121"/>
              </p:ext>
            </p:extLst>
          </p:nvPr>
        </p:nvGraphicFramePr>
        <p:xfrm>
          <a:off x="0" y="620688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583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538591"/>
              </p:ext>
            </p:extLst>
          </p:nvPr>
        </p:nvGraphicFramePr>
        <p:xfrm>
          <a:off x="0" y="692696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5653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50206"/>
              </p:ext>
            </p:extLst>
          </p:nvPr>
        </p:nvGraphicFramePr>
        <p:xfrm>
          <a:off x="25028" y="908720"/>
          <a:ext cx="91439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0611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53126"/>
              </p:ext>
            </p:extLst>
          </p:nvPr>
        </p:nvGraphicFramePr>
        <p:xfrm>
          <a:off x="0" y="980728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0303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AD67-FC57-4053-8B57-D20A2D6B3AE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63046"/>
              </p:ext>
            </p:extLst>
          </p:nvPr>
        </p:nvGraphicFramePr>
        <p:xfrm>
          <a:off x="0" y="105273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2693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838</Words>
  <Application>Microsoft Office PowerPoint</Application>
  <PresentationFormat>Экран (4:3)</PresentationFormat>
  <Paragraphs>123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mfu1309_budg mfu1309_budg</cp:lastModifiedBy>
  <cp:revision>268</cp:revision>
  <dcterms:created xsi:type="dcterms:W3CDTF">2017-10-26T11:04:56Z</dcterms:created>
  <dcterms:modified xsi:type="dcterms:W3CDTF">2021-12-13T13:29:35Z</dcterms:modified>
</cp:coreProperties>
</file>