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6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28896-A4A7-4239-B95F-5A0E93B54F34}" v="1" dt="2023-10-04T12:58:07.762"/>
    <p1510:client id="{341A77DB-9381-435F-9BA9-9431E0275B98}" v="903" dt="2023-09-25T12:57:38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8691B-9562-44A4-86D0-405D80BB3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E4BFE351-F386-4463-BCBE-4FD178B00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8664AA1-2102-47BD-8D85-67F2B2E8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C1F60F8-B7CA-42D4-980C-7E4F08B99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4772694-D537-49AC-98E7-4B0C9892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4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A8F251-DD22-4205-999A-9EB99E3B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2343FBA9-F344-4361-979D-50DBF2A41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C873605-6C98-4683-B1ED-310B6E7E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C05A1FF-7A39-42DB-BCCD-2682C721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AE9B5D4-1E8E-4426-A6D6-39F079F3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10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804549CA-9EFD-4EBA-AC7B-4E59C7D13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D98BEE1C-1A94-4A49-A437-B7D1CF741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5ED5385-A516-4158-9C7A-94170162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9873450-E1CF-4E1A-85CF-4B6D1763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E38A2C8B-3979-4260-B23F-602EFFC7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1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F92A5-10D4-40B8-8684-AFF9FC56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33D0055-9674-4B87-9951-332BCA631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C1AC5BC-2802-4480-8B76-461CCB4B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C3046B7-13C1-4A4F-8456-15CFA3A7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D47BF38-8A14-466B-AEA7-6A3038F5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004CB0-D937-4BCE-A5D2-EBC5B80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3A2FADB-0F1D-4B61-BFE4-870C157E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39E47AD-B073-41F3-BEB4-9D825185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D8A1A6F-E454-445C-9E26-2AFA9E47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74F31E5-22B6-4BE6-BD75-6F3590BF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2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C6EC7-3AD1-4DB3-9F49-B83E97E5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264313F-0694-4C81-A661-961547FD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9AB4624-0C39-49A1-9FE3-98885F286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9E816723-E814-46C3-ACCF-85132761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B6E22E1-92DA-477A-A21F-30133665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6C863C23-5C80-4D8C-89AF-F64A8F8D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06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CC060-D18B-4281-8769-0C39DDE2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F3B65A5E-218D-4062-BBF9-0D3D3FD9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D1A8A0C-39E4-4F31-BD4E-CE4EFB67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7BE580D9-6022-4E20-82F9-9A8D9B381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1C98BDC8-78ED-4EE1-9C09-14B0172B4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23D48549-41C8-45F6-8D79-ADECF3B5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669BA64A-5490-4A9A-86F2-4DAC1574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228EAE22-2FFA-4399-B03D-309A42B2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61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246C5-FDB1-4573-9E45-567A0F43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0F7DF9EA-7F21-4821-B2F9-512FA554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CD35E676-9A6F-4257-9638-B8B7CC54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C4ABF96B-5095-4DD9-905E-0C9CC92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5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EA0DA87C-707A-4831-B79D-EFE5EAE6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88510FB6-0A59-4F17-AFA5-48483E3E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E464FFC9-00D4-41FA-815E-431B2D87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6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730874-DCBF-42F5-97B1-987CE178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F23EF2-C0E8-49FA-8088-85A3DC560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1C15CA61-DA7A-41DF-BEE9-B8E0A68C6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2B8F9E4-931C-474D-9A70-0045ABDA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8763F713-0E23-4C5D-8C4E-4062B6F2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9C41A62-C97A-4F2C-B830-808CEDF1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53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16D969-548C-4518-8527-5497242B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069957C1-CFB6-4DA4-9C39-8D9A6D0FB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01968720-8779-4932-87EE-A9E466D0E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575BFF2B-B566-4ECE-8A7D-502368A1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7908AB47-4D43-424B-811C-87C2A5D0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C40663B7-3A90-4361-A05C-067C9993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36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31145A00-615E-4B1A-9903-CEDE4027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9B92775-3AA1-4173-8D04-D5E7CC14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59BFA21-223F-4E56-AD9E-410EAA061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8073-05F8-44B9-AF5E-F4DA05666F3D}" type="datetimeFigureOut">
              <a:rPr lang="uk-UA" smtClean="0"/>
              <a:t>17.10.2023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1C5CC63-DD6F-4DFF-9708-98A4C55F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774E6FE-0090-4ACE-8CCF-EA9A5E3E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A98A-E27B-4E49-9E5D-FC40447975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7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6" t="8208" r="5935" b="3809"/>
          <a:stretch/>
        </p:blipFill>
        <p:spPr>
          <a:xfrm>
            <a:off x="3754016" y="244723"/>
            <a:ext cx="4683968" cy="63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pic>
        <p:nvPicPr>
          <p:cNvPr id="7" name="Графіка 4" descr="Відгук клієнта (справа наліво)">
            <a:extLst>
              <a:ext uri="{FF2B5EF4-FFF2-40B4-BE49-F238E27FC236}">
                <a16:creationId xmlns:a16="http://schemas.microsoft.com/office/drawing/2014/main" xmlns="" id="{2C6CEE86-0833-4D0D-9958-5E40537A9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297" y="1946549"/>
            <a:ext cx="2570966" cy="2457344"/>
          </a:xfrm>
          <a:prstGeom prst="rect">
            <a:avLst/>
          </a:prstGeom>
        </p:spPr>
      </p:pic>
      <p:sp>
        <p:nvSpPr>
          <p:cNvPr id="8" name="Прямокутник 13">
            <a:extLst>
              <a:ext uri="{FF2B5EF4-FFF2-40B4-BE49-F238E27FC236}">
                <a16:creationId xmlns:a16="http://schemas.microsoft.com/office/drawing/2014/main" xmlns="" id="{88B41A55-5C90-490C-A521-6E271604B8EA}"/>
              </a:ext>
            </a:extLst>
          </p:cNvPr>
          <p:cNvSpPr/>
          <p:nvPr/>
        </p:nvSpPr>
        <p:spPr>
          <a:xfrm>
            <a:off x="1285186" y="1223282"/>
            <a:ext cx="976008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Навчальний пакет із соціального компоненту  </a:t>
            </a:r>
          </a:p>
        </p:txBody>
      </p:sp>
      <p:sp>
        <p:nvSpPr>
          <p:cNvPr id="11" name="Прямокутник 14">
            <a:extLst>
              <a:ext uri="{FF2B5EF4-FFF2-40B4-BE49-F238E27FC236}">
                <a16:creationId xmlns:a16="http://schemas.microsoft.com/office/drawing/2014/main" xmlns="" id="{34E8AAB7-82DD-4693-8A52-42B90EB3E3DB}"/>
              </a:ext>
            </a:extLst>
          </p:cNvPr>
          <p:cNvSpPr/>
          <p:nvPr/>
        </p:nvSpPr>
        <p:spPr>
          <a:xfrm>
            <a:off x="2570669" y="2205725"/>
            <a:ext cx="9034819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гендерні аспекти на робочому місці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/>
              </a:rPr>
              <a:t>залучення вразливих категорій населення та меншин до робочого процесу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забезпечення гідних умов праці та психологічного благополуччя співробітників</a:t>
            </a:r>
          </a:p>
        </p:txBody>
      </p:sp>
      <p:sp>
        <p:nvSpPr>
          <p:cNvPr id="12" name="Прямокутник 6">
            <a:extLst>
              <a:ext uri="{FF2B5EF4-FFF2-40B4-BE49-F238E27FC236}">
                <a16:creationId xmlns:a16="http://schemas.microsoft.com/office/drawing/2014/main" xmlns="" id="{2FF460D8-FFAA-489E-9A0E-C22638D4343C}"/>
              </a:ext>
            </a:extLst>
          </p:cNvPr>
          <p:cNvSpPr/>
          <p:nvPr/>
        </p:nvSpPr>
        <p:spPr>
          <a:xfrm>
            <a:off x="58228" y="5596116"/>
            <a:ext cx="9278605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uk-UA" sz="2800" b="1" i="1" dirty="0">
                <a:solidFill>
                  <a:srgbClr val="FF0000"/>
                </a:solidFill>
                <a:latin typeface="Arial"/>
                <a:cs typeface="Arial"/>
              </a:rPr>
              <a:t>Організатор покриває всі витрати, пов'язані з організацією та проведенням тренінгів</a:t>
            </a:r>
          </a:p>
          <a:p>
            <a:pPr lvl="0" algn="just" fontAlgn="base"/>
            <a:endParaRPr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 20">
            <a:extLst>
              <a:ext uri="{FF2B5EF4-FFF2-40B4-BE49-F238E27FC236}">
                <a16:creationId xmlns:a16="http://schemas.microsoft.com/office/drawing/2014/main" xmlns="" id="{A94490AE-9F38-4541-B91C-00486892E9BC}"/>
              </a:ext>
            </a:extLst>
          </p:cNvPr>
          <p:cNvSpPr/>
          <p:nvPr/>
        </p:nvSpPr>
        <p:spPr>
          <a:xfrm>
            <a:off x="3930845" y="4421701"/>
            <a:ext cx="433030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 fontAlgn="base"/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офлайн-тренінги </a:t>
            </a:r>
          </a:p>
          <a:p>
            <a:pPr lvl="0" algn="just" fontAlgn="base"/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Місце проведення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місто Львів </a:t>
            </a:r>
          </a:p>
          <a:p>
            <a:pPr lvl="0" algn="just" fontAlgn="base"/>
            <a:endParaRPr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9" name="Підзаголовок 5">
            <a:extLst>
              <a:ext uri="{FF2B5EF4-FFF2-40B4-BE49-F238E27FC236}">
                <a16:creationId xmlns:a16="http://schemas.microsoft.com/office/drawing/2014/main" xmlns="" id="{C125F0C3-06D1-4D98-8F4F-5BE1DB5E10B1}"/>
              </a:ext>
            </a:extLst>
          </p:cNvPr>
          <p:cNvSpPr txBox="1">
            <a:spLocks/>
          </p:cNvSpPr>
          <p:nvPr/>
        </p:nvSpPr>
        <p:spPr>
          <a:xfrm>
            <a:off x="3267549" y="756568"/>
            <a:ext cx="7990114" cy="425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Менторська підтримка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кутник 10">
            <a:extLst>
              <a:ext uri="{FF2B5EF4-FFF2-40B4-BE49-F238E27FC236}">
                <a16:creationId xmlns:a16="http://schemas.microsoft.com/office/drawing/2014/main" xmlns="" id="{C6B94D2F-0DE7-485B-85F2-6980564C1189}"/>
              </a:ext>
            </a:extLst>
          </p:cNvPr>
          <p:cNvSpPr/>
          <p:nvPr/>
        </p:nvSpPr>
        <p:spPr>
          <a:xfrm>
            <a:off x="2672617" y="2000690"/>
            <a:ext cx="8933488" cy="17697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/>
                <a:cs typeface="Arial"/>
              </a:rPr>
              <a:t>10 онлайн / офлайн сесій тривалістю по 1 год. 30 хв. для переможців проєкту на всіх етапах реалізації бізнес-ідеї</a:t>
            </a:r>
          </a:p>
          <a:p>
            <a:pPr algn="just" fontAlgn="base"/>
            <a:r>
              <a:rPr lang="uk-UA" sz="2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uk-UA" sz="25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uk-UA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8B3A5710-9BEC-4399-B0B1-7925B6B2F5BD}"/>
              </a:ext>
            </a:extLst>
          </p:cNvPr>
          <p:cNvSpPr/>
          <p:nvPr/>
        </p:nvSpPr>
        <p:spPr>
          <a:xfrm>
            <a:off x="2668323" y="3519764"/>
            <a:ext cx="7801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Відшкодування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вартості послуг по догляду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дітьми дошкільного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віку</a:t>
            </a:r>
          </a:p>
        </p:txBody>
      </p:sp>
      <p:pic>
        <p:nvPicPr>
          <p:cNvPr id="15" name="Графіка 12" descr="Розширення бізнесу">
            <a:extLst>
              <a:ext uri="{FF2B5EF4-FFF2-40B4-BE49-F238E27FC236}">
                <a16:creationId xmlns:a16="http://schemas.microsoft.com/office/drawing/2014/main" xmlns="" id="{D2CF3BE9-B15F-4806-AF82-F104E0574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024" y="1923522"/>
            <a:ext cx="2180054" cy="1996422"/>
          </a:xfrm>
          <a:prstGeom prst="rect">
            <a:avLst/>
          </a:prstGeom>
        </p:spPr>
      </p:pic>
      <p:pic>
        <p:nvPicPr>
          <p:cNvPr id="16" name="Графіка 16" descr="Пейзаж із фермою">
            <a:extLst>
              <a:ext uri="{FF2B5EF4-FFF2-40B4-BE49-F238E27FC236}">
                <a16:creationId xmlns:a16="http://schemas.microsoft.com/office/drawing/2014/main" xmlns="" id="{494D371D-BDD8-425F-B5BE-9EC51F6F3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2263" y="4232316"/>
            <a:ext cx="2034222" cy="2015407"/>
          </a:xfrm>
          <a:prstGeom prst="rect">
            <a:avLst/>
          </a:prstGeom>
        </p:spPr>
      </p:pic>
      <p:sp>
        <p:nvSpPr>
          <p:cNvPr id="17" name="Прямокутник 18">
            <a:extLst>
              <a:ext uri="{FF2B5EF4-FFF2-40B4-BE49-F238E27FC236}">
                <a16:creationId xmlns:a16="http://schemas.microsoft.com/office/drawing/2014/main" xmlns="" id="{C446D1EB-472E-4319-9C8F-87C387E7A31A}"/>
              </a:ext>
            </a:extLst>
          </p:cNvPr>
          <p:cNvSpPr/>
          <p:nvPr/>
        </p:nvSpPr>
        <p:spPr>
          <a:xfrm>
            <a:off x="2665273" y="4749357"/>
            <a:ext cx="8946842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/>
                <a:cs typeface="Arial"/>
              </a:rPr>
              <a:t>Сума у розмірі до 300 </a:t>
            </a:r>
            <a:r>
              <a:rPr lang="uk-UA" sz="2800" dirty="0" err="1">
                <a:solidFill>
                  <a:srgbClr val="002060"/>
                </a:solidFill>
                <a:latin typeface="Arial"/>
                <a:cs typeface="Arial"/>
              </a:rPr>
              <a:t>дол</a:t>
            </a:r>
            <a:r>
              <a:rPr lang="uk-UA" sz="2800" dirty="0">
                <a:solidFill>
                  <a:srgbClr val="002060"/>
                </a:solidFill>
                <a:latin typeface="Arial"/>
                <a:cs typeface="Arial"/>
              </a:rPr>
              <a:t>. США упродовж трьох місяців  надаватиметься для найбільш вразливих родин, які очолюються жінками  </a:t>
            </a:r>
            <a:endParaRPr lang="uk-UA" sz="2800" dirty="0">
              <a:solidFill>
                <a:srgbClr val="002060"/>
              </a:solidFill>
              <a:latin typeface="Arial"/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11" name="Підзаголовок 5">
            <a:extLst>
              <a:ext uri="{FF2B5EF4-FFF2-40B4-BE49-F238E27FC236}">
                <a16:creationId xmlns:a16="http://schemas.microsoft.com/office/drawing/2014/main" xmlns="" id="{CCDDB780-3B0D-417C-A197-03668A4894F9}"/>
              </a:ext>
            </a:extLst>
          </p:cNvPr>
          <p:cNvSpPr txBox="1">
            <a:spLocks/>
          </p:cNvSpPr>
          <p:nvPr/>
        </p:nvSpPr>
        <p:spPr>
          <a:xfrm>
            <a:off x="1978090" y="555544"/>
            <a:ext cx="8235820" cy="1777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fontAlgn="base">
              <a:defRPr/>
            </a:pPr>
            <a:r>
              <a:rPr kumimoji="0" lang="uk-UA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Позитивні результати для переможців п</a:t>
            </a:r>
            <a:r>
              <a:rPr lang="uk-UA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роєкту</a:t>
            </a:r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  <a:endParaRPr lang="uk-UA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кутник 3">
            <a:extLst>
              <a:ext uri="{FF2B5EF4-FFF2-40B4-BE49-F238E27FC236}">
                <a16:creationId xmlns:a16="http://schemas.microsoft.com/office/drawing/2014/main" xmlns="" id="{DC321479-AF3F-41BB-9E5A-E1B2A771C9EA}"/>
              </a:ext>
            </a:extLst>
          </p:cNvPr>
          <p:cNvSpPr/>
          <p:nvPr/>
        </p:nvSpPr>
        <p:spPr>
          <a:xfrm>
            <a:off x="3953798" y="2214066"/>
            <a:ext cx="76556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rgbClr val="002060"/>
                </a:solidFill>
              </a:rPr>
              <a:t>фінансова підтримка власної справи та можливість розширення бізнесу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rgbClr val="002060"/>
                </a:solidFill>
              </a:rPr>
              <a:t>досвід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uk-UA" sz="2600" dirty="0">
                <a:solidFill>
                  <a:srgbClr val="002060"/>
                </a:solidFill>
              </a:rPr>
              <a:t>підготовки успішних грантових заявок, які погоджують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rgbClr val="002060"/>
                </a:solidFill>
              </a:rPr>
              <a:t>можливість проаналізувати та протестувати власну бізнес-ідею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rgbClr val="002060"/>
                </a:solidFill>
              </a:rPr>
              <a:t>участь у тренінгах та набуття нових практичних знань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600" dirty="0">
                <a:solidFill>
                  <a:srgbClr val="002060"/>
                </a:solidFill>
              </a:rPr>
              <a:t>зворотний зв’язок експертних менторів та відповіді на усі запитання</a:t>
            </a:r>
          </a:p>
        </p:txBody>
      </p:sp>
      <p:pic>
        <p:nvPicPr>
          <p:cNvPr id="13" name="Графіка 9" descr="Успіх групи">
            <a:extLst>
              <a:ext uri="{FF2B5EF4-FFF2-40B4-BE49-F238E27FC236}">
                <a16:creationId xmlns:a16="http://schemas.microsoft.com/office/drawing/2014/main" xmlns="" id="{35E5E096-BD13-4FD8-919B-73DC0523C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6936" y="1989719"/>
            <a:ext cx="3522307" cy="35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7" name="Підзаголовок 5">
            <a:extLst>
              <a:ext uri="{FF2B5EF4-FFF2-40B4-BE49-F238E27FC236}">
                <a16:creationId xmlns:a16="http://schemas.microsoft.com/office/drawing/2014/main" xmlns="" id="{F5824623-D33B-4280-BAA3-89915459C8B8}"/>
              </a:ext>
            </a:extLst>
          </p:cNvPr>
          <p:cNvSpPr txBox="1">
            <a:spLocks/>
          </p:cNvSpPr>
          <p:nvPr/>
        </p:nvSpPr>
        <p:spPr>
          <a:xfrm>
            <a:off x="1188170" y="771196"/>
            <a:ext cx="9815659" cy="122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Критерії оцінювання грантових заявок </a:t>
            </a:r>
            <a:endParaRPr kumimoji="0" lang="uk-UA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xmlns="" id="{40292401-74D1-400C-A27B-4291577825F0}"/>
              </a:ext>
            </a:extLst>
          </p:cNvPr>
          <p:cNvSpPr/>
          <p:nvPr/>
        </p:nvSpPr>
        <p:spPr>
          <a:xfrm>
            <a:off x="3470530" y="2001017"/>
            <a:ext cx="8508635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uk-UA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раунд: </a:t>
            </a:r>
          </a:p>
          <a:p>
            <a:pPr algn="justLow"/>
            <a:r>
              <a:rPr lang="uk-UA" sz="2600" dirty="0">
                <a:solidFill>
                  <a:srgbClr val="002060"/>
                </a:solidFill>
              </a:rPr>
              <a:t>наявність заявки, державна реєстрація, досвід діяльності, відповідність сфери діяльності умовам проєкту, період реалізації бізнес-ідеї у 6-ти місячний термін </a:t>
            </a:r>
            <a:endParaRPr lang="uk-UA" sz="2600" dirty="0">
              <a:solidFill>
                <a:srgbClr val="002060"/>
              </a:solidFill>
              <a:ea typeface="Calibri"/>
              <a:cs typeface="Calibri"/>
            </a:endParaRPr>
          </a:p>
          <a:p>
            <a:pPr algn="justLow"/>
            <a:endParaRPr lang="uk-UA" sz="2600" b="1" dirty="0">
              <a:solidFill>
                <a:srgbClr val="002060"/>
              </a:solidFill>
            </a:endParaRPr>
          </a:p>
          <a:p>
            <a:r>
              <a:rPr lang="uk-UA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раунд: </a:t>
            </a:r>
          </a:p>
          <a:p>
            <a:r>
              <a:rPr lang="uk-UA" sz="2600" dirty="0">
                <a:solidFill>
                  <a:srgbClr val="002060"/>
                </a:solidFill>
              </a:rPr>
              <a:t>реалістичність бізнес-ідеї, наявність власного внеску, підприємство очолюється жінкою, втрата бізнесу через воєнні дії, наявність позитивного впливу на громаду, створення робочих місць</a:t>
            </a:r>
          </a:p>
        </p:txBody>
      </p:sp>
      <p:pic>
        <p:nvPicPr>
          <p:cNvPr id="9" name="Графіка 8" descr="Презентація з контрольним списком (справа наліво)">
            <a:extLst>
              <a:ext uri="{FF2B5EF4-FFF2-40B4-BE49-F238E27FC236}">
                <a16:creationId xmlns:a16="http://schemas.microsoft.com/office/drawing/2014/main" xmlns="" id="{EA74195A-8434-4F12-9F20-8F09628EA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8149" y="2468384"/>
            <a:ext cx="3086430" cy="30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10" name="Підзаголовок 5">
            <a:extLst>
              <a:ext uri="{FF2B5EF4-FFF2-40B4-BE49-F238E27FC236}">
                <a16:creationId xmlns:a16="http://schemas.microsoft.com/office/drawing/2014/main" xmlns="" id="{8908BF02-FD94-4E34-9167-982E25DF37AA}"/>
              </a:ext>
            </a:extLst>
          </p:cNvPr>
          <p:cNvSpPr txBox="1">
            <a:spLocks/>
          </p:cNvSpPr>
          <p:nvPr/>
        </p:nvSpPr>
        <p:spPr>
          <a:xfrm>
            <a:off x="1978090" y="555121"/>
            <a:ext cx="8235820" cy="1092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fontAlgn="base">
              <a:defRPr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Як взяти участь у </a:t>
            </a:r>
            <a:r>
              <a:rPr lang="uk-UA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проєкті</a:t>
            </a:r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  <a:endParaRPr lang="uk-UA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кутник 4">
            <a:extLst>
              <a:ext uri="{FF2B5EF4-FFF2-40B4-BE49-F238E27FC236}">
                <a16:creationId xmlns:a16="http://schemas.microsoft.com/office/drawing/2014/main" xmlns="" id="{ABE174C4-9130-4D9E-B895-CE678BD0ED63}"/>
              </a:ext>
            </a:extLst>
          </p:cNvPr>
          <p:cNvSpPr/>
          <p:nvPr/>
        </p:nvSpPr>
        <p:spPr>
          <a:xfrm>
            <a:off x="791048" y="1647753"/>
            <a:ext cx="916471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Ознайомитися з </a:t>
            </a: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РЕКОМЕНДАЦІЯМИ ПО ЗАПОВНЕННЮ   ГРАНТОВОЇ ЗАЯВКИ </a:t>
            </a:r>
          </a:p>
          <a:p>
            <a:pPr marL="457200" indent="-457200">
              <a:buFont typeface="+mj-lt"/>
              <a:buAutoNum type="arabicPeriod"/>
            </a:pP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uk-U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Заповнити </a:t>
            </a: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ГРАНТОВУ ЗАЯВКУ</a:t>
            </a:r>
          </a:p>
          <a:p>
            <a:pPr marL="457200" indent="-457200">
              <a:buFont typeface="+mj-lt"/>
              <a:buAutoNum type="arabicPeriod"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Завантажити та заповнити </a:t>
            </a:r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ПЛАН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буде потрібно прикріпити до грантової заявки  </a:t>
            </a:r>
          </a:p>
          <a:p>
            <a:endParaRPr lang="uk-UA" sz="2800" dirty="0"/>
          </a:p>
        </p:txBody>
      </p:sp>
      <p:sp>
        <p:nvSpPr>
          <p:cNvPr id="12" name="Прямокутник 8">
            <a:extLst>
              <a:ext uri="{FF2B5EF4-FFF2-40B4-BE49-F238E27FC236}">
                <a16:creationId xmlns:a16="http://schemas.microsoft.com/office/drawing/2014/main" xmlns="" id="{6FA13440-B57A-4D3D-91A7-FB46CFE727B7}"/>
              </a:ext>
            </a:extLst>
          </p:cNvPr>
          <p:cNvSpPr/>
          <p:nvPr/>
        </p:nvSpPr>
        <p:spPr>
          <a:xfrm>
            <a:off x="201939" y="5545459"/>
            <a:ext cx="10011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Кінцевий термін подання  заявок:</a:t>
            </a:r>
            <a: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uk-U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01.11.2023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E91DCF6-4E74-47DE-AE9E-5506C3E14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33" y="1573108"/>
            <a:ext cx="1477182" cy="14771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F71D4A-AE25-4242-9040-E95187784D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47" y="2861018"/>
            <a:ext cx="1477182" cy="1477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6859BD3-CE91-46C0-872F-10A0C956D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46" y="4068277"/>
            <a:ext cx="1477182" cy="14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10" name="Підзаголовок 5">
            <a:extLst>
              <a:ext uri="{FF2B5EF4-FFF2-40B4-BE49-F238E27FC236}">
                <a16:creationId xmlns:a16="http://schemas.microsoft.com/office/drawing/2014/main" xmlns="" id="{96F8A881-6FB2-4721-A0B0-F4F53666ACD8}"/>
              </a:ext>
            </a:extLst>
          </p:cNvPr>
          <p:cNvSpPr txBox="1">
            <a:spLocks/>
          </p:cNvSpPr>
          <p:nvPr/>
        </p:nvSpPr>
        <p:spPr>
          <a:xfrm>
            <a:off x="1978090" y="651416"/>
            <a:ext cx="8235820" cy="186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fontAlgn="base">
              <a:defRPr/>
            </a:pPr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Зворотний зв’язок </a:t>
            </a:r>
          </a:p>
          <a:p>
            <a:pPr lvl="0">
              <a:defRPr/>
            </a:pPr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запитань та відгуків</a:t>
            </a: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​</a:t>
            </a:r>
            <a:endParaRPr lang="ru-RU" dirty="0"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кутник 4">
            <a:extLst>
              <a:ext uri="{FF2B5EF4-FFF2-40B4-BE49-F238E27FC236}">
                <a16:creationId xmlns:a16="http://schemas.microsoft.com/office/drawing/2014/main" xmlns="" id="{CBF826EA-E161-4432-B63A-3B1CA61F0264}"/>
              </a:ext>
            </a:extLst>
          </p:cNvPr>
          <p:cNvSpPr/>
          <p:nvPr/>
        </p:nvSpPr>
        <p:spPr>
          <a:xfrm>
            <a:off x="1533829" y="2261206"/>
            <a:ext cx="95403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електронна пошта: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hotline.ukr@peopleinneed.net  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гарячої лінії : 0800210174 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Viber, Telegram, WhatsApp:  099 767 37 06 ​</a:t>
            </a:r>
          </a:p>
          <a:p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понеділка по четвер з 09:00 -17:00,  п'ятниця з 09:00  до 16-00)​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xmlns="" id="{C02F9D0C-AB42-4605-B2EF-91ACF9E08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4678" y="345231"/>
            <a:ext cx="6714667" cy="5467740"/>
          </a:xfrm>
        </p:spPr>
        <p:txBody>
          <a:bodyPr>
            <a:normAutofit/>
          </a:bodyPr>
          <a:lstStyle/>
          <a:p>
            <a:pPr fontAlgn="base"/>
            <a:r>
              <a:rPr lang="uk-UA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uk-UA" sz="6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uk-UA" sz="6000" b="1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uk-UA" sz="60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endParaRPr lang="uk-UA" sz="6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29FFC2-B7E7-45F9-9663-54151124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0" y="159633"/>
            <a:ext cx="4513413" cy="835818"/>
          </a:xfrm>
          <a:prstGeom prst="rect">
            <a:avLst/>
          </a:prstGeom>
        </p:spPr>
      </p:pic>
      <p:sp>
        <p:nvSpPr>
          <p:cNvPr id="11" name="Підзаголовок 5">
            <a:extLst>
              <a:ext uri="{FF2B5EF4-FFF2-40B4-BE49-F238E27FC236}">
                <a16:creationId xmlns:a16="http://schemas.microsoft.com/office/drawing/2014/main" xmlns="" id="{F489077B-7A27-40A1-836C-3E3D026FF714}"/>
              </a:ext>
            </a:extLst>
          </p:cNvPr>
          <p:cNvSpPr txBox="1">
            <a:spLocks/>
          </p:cNvSpPr>
          <p:nvPr/>
        </p:nvSpPr>
        <p:spPr>
          <a:xfrm>
            <a:off x="4753973" y="1698780"/>
            <a:ext cx="7203037" cy="425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ДЯКУЄМО ЗА УВАГУ! </a:t>
            </a:r>
            <a:endParaRPr kumimoji="0" lang="uk-UA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89492DB-57ED-4A27-A268-9C5A6E0FF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68" y="1979483"/>
            <a:ext cx="4199177" cy="38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xmlns="" id="{C02F9D0C-AB42-4605-B2EF-91ACF9E08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77" y="1240972"/>
            <a:ext cx="11504645" cy="4534677"/>
          </a:xfrm>
        </p:spPr>
        <p:txBody>
          <a:bodyPr>
            <a:normAutofit fontScale="92500"/>
          </a:bodyPr>
          <a:lstStyle/>
          <a:p>
            <a:pPr fontAlgn="base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uk-U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uk-UA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Чеська гуманітарна організація "Людина в біді" </a:t>
            </a:r>
            <a:r>
              <a:rPr lang="uk-UA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</a:p>
          <a:p>
            <a:pPr fontAlgn="base"/>
            <a:r>
              <a:rPr lang="uk-UA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 фінансової підтримки американського народу</a:t>
            </a:r>
            <a:r>
              <a:rPr lang="uk-UA" sz="3200" b="1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uk-UA" sz="32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 algn="just" fontAlgn="base"/>
            <a:r>
              <a:rPr lang="uk-UA" sz="2800" dirty="0">
                <a:solidFill>
                  <a:srgbClr val="002060"/>
                </a:solidFill>
                <a:cs typeface="Arial" panose="020B0604020202020204" pitchFamily="34" charset="0"/>
              </a:rPr>
              <a:t>оголошує конкурс з надання мікрогрантів для відновлення переміщеного та місцевого бізнесу, що постраждав від воєнних дій після 24 лютого 2022 року, веде або планує вести свою діяльність у Львівській або Івано-Франківській областях, прагне відновити бізнес та має потенціал для створення робочих місць</a:t>
            </a:r>
          </a:p>
          <a:p>
            <a:pPr algn="just" fontAlgn="base"/>
            <a:endParaRPr lang="uk-UA" sz="2600" b="1" dirty="0">
              <a:solidFill>
                <a:srgbClr val="C00000"/>
              </a:solidFill>
            </a:endParaRPr>
          </a:p>
          <a:p>
            <a:pPr algn="just" fontAlgn="base"/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</a:t>
            </a:r>
            <a:r>
              <a:rPr lang="uk-UA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проєкту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фінансування задля відновлення постраждалого бізнесу </a:t>
            </a:r>
          </a:p>
          <a:p>
            <a:pPr algn="just" fontAlgn="base"/>
            <a:endParaRPr lang="uk-UA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7" name="Підзаголовок 5">
            <a:extLst>
              <a:ext uri="{FF2B5EF4-FFF2-40B4-BE49-F238E27FC236}">
                <a16:creationId xmlns:a16="http://schemas.microsoft.com/office/drawing/2014/main" xmlns="" id="{56729FDD-2031-496E-AB63-DC337175DAA7}"/>
              </a:ext>
            </a:extLst>
          </p:cNvPr>
          <p:cNvSpPr txBox="1">
            <a:spLocks/>
          </p:cNvSpPr>
          <p:nvPr/>
        </p:nvSpPr>
        <p:spPr>
          <a:xfrm>
            <a:off x="3778897" y="835819"/>
            <a:ext cx="7940351" cy="5186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uk-U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кого цей </a:t>
            </a:r>
            <a:r>
              <a:rPr lang="uk-UA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проєкт</a:t>
            </a:r>
            <a:endParaRPr lang="uk-UA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uk-UA" sz="3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000" dirty="0">
                <a:solidFill>
                  <a:srgbClr val="002060"/>
                </a:solidFill>
              </a:rPr>
              <a:t>мікро-, малі та середні підприємства, які після 24 лютого 2022 року перемістилися /перереєструвалися з територій, постраждалих від війни, до Івано-Франківської або Львівської областей </a:t>
            </a:r>
            <a:r>
              <a:rPr lang="uk-UA" sz="3000" dirty="0">
                <a:solidFill>
                  <a:srgbClr val="C00000"/>
                </a:solidFill>
              </a:rPr>
              <a:t>(згідно з наказом  Мінреінтеграції від 22.12.2022 р. № 309, зі змінами)</a:t>
            </a:r>
            <a:endParaRPr lang="uk-UA" sz="3000" dirty="0">
              <a:ea typeface="Calibri" panose="020F0502020204030204"/>
              <a:cs typeface="Calibri" panose="020F0502020204030204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000" dirty="0">
                <a:solidFill>
                  <a:srgbClr val="002060"/>
                </a:solidFill>
              </a:rPr>
              <a:t>мікро-, малі та середні підприємства, які очолюються жінками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000" dirty="0">
                <a:solidFill>
                  <a:srgbClr val="002060"/>
                </a:solidFill>
              </a:rPr>
              <a:t>мікро-, малі та середні підприємства з числа місцевого населення та підприємці з числа ВПО, чий бізнес було втрачено або який постраждав внаслідок воєнних дій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3000" dirty="0">
                <a:solidFill>
                  <a:srgbClr val="002060"/>
                </a:solidFill>
              </a:rPr>
              <a:t>мікро-, малі та середні підприємства, які очолюються особами/працевлаштовують осіб, які належать до вразливих груп і мають обмежений доступ до ринків праці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6174EA-36FA-4C14-B87A-63DEF26E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9132"/>
            <a:ext cx="3853365" cy="269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65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7" name="Підзаголовок 5">
            <a:extLst>
              <a:ext uri="{FF2B5EF4-FFF2-40B4-BE49-F238E27FC236}">
                <a16:creationId xmlns:a16="http://schemas.microsoft.com/office/drawing/2014/main" xmlns="" id="{56729FDD-2031-496E-AB63-DC337175DAA7}"/>
              </a:ext>
            </a:extLst>
          </p:cNvPr>
          <p:cNvSpPr txBox="1">
            <a:spLocks/>
          </p:cNvSpPr>
          <p:nvPr/>
        </p:nvSpPr>
        <p:spPr>
          <a:xfrm>
            <a:off x="3778897" y="835819"/>
            <a:ext cx="7940351" cy="5186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uk-U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Умови участі у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проєкті</a:t>
            </a:r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реєстрація підприємницької діяльності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доведений попередній досвід ведення діяльності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 поточної чи запланованої діяльності на території Львівської або Івано-Франківської областей  </a:t>
            </a:r>
          </a:p>
          <a:p>
            <a:pPr marL="457200" indent="-4572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/>
                <a:cs typeface="Arial"/>
              </a:rPr>
              <a:t>термін реалізації заходів у рамках заявки не повинен перевищувати шість місяців</a:t>
            </a:r>
          </a:p>
          <a:p>
            <a:pPr algn="just" fontAlgn="base"/>
            <a:endParaRPr lang="uk-UA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uk-UA" i="1" dirty="0">
                <a:solidFill>
                  <a:srgbClr val="C00000"/>
                </a:solidFill>
                <a:latin typeface="Arial"/>
                <a:cs typeface="Arial"/>
              </a:rPr>
              <a:t>мікро-, малі та середні підприємства, які вже отримували аналогічні бізнес-гранти від держави чи інших організацій, можуть брати участь у конкурсі, але не матимуть пріоритету у процесі відбору</a:t>
            </a:r>
          </a:p>
        </p:txBody>
      </p:sp>
      <p:pic>
        <p:nvPicPr>
          <p:cNvPr id="8" name="Picture 2" descr="sciencon - УМОВИ УЧАСТІ">
            <a:extLst>
              <a:ext uri="{FF2B5EF4-FFF2-40B4-BE49-F238E27FC236}">
                <a16:creationId xmlns:a16="http://schemas.microsoft.com/office/drawing/2014/main" xmlns="" id="{B92B311B-AA08-4CF8-9671-1B777E0D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959"/>
            <a:ext cx="3176081" cy="31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2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7" name="Підзаголовок 5">
            <a:extLst>
              <a:ext uri="{FF2B5EF4-FFF2-40B4-BE49-F238E27FC236}">
                <a16:creationId xmlns:a16="http://schemas.microsoft.com/office/drawing/2014/main" xmlns="" id="{56729FDD-2031-496E-AB63-DC337175DAA7}"/>
              </a:ext>
            </a:extLst>
          </p:cNvPr>
          <p:cNvSpPr txBox="1">
            <a:spLocks/>
          </p:cNvSpPr>
          <p:nvPr/>
        </p:nvSpPr>
        <p:spPr>
          <a:xfrm>
            <a:off x="3778897" y="835819"/>
            <a:ext cx="7940351" cy="5186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uk-U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Пріоритет у відборі учасників </a:t>
            </a:r>
          </a:p>
          <a:p>
            <a:pPr fontAlgn="base"/>
            <a:endParaRPr lang="uk-UA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rgbClr val="002060"/>
                </a:solidFill>
              </a:rPr>
              <a:t>створення додаткових робочих місць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4000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rgbClr val="002060"/>
                </a:solidFill>
              </a:rPr>
              <a:t>здатність і готовність зробити власний внесок у фінансування своєї грантової заявки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uk-UA" sz="4000" dirty="0">
              <a:solidFill>
                <a:srgbClr val="00206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uk-UA" sz="4000" dirty="0">
                <a:solidFill>
                  <a:srgbClr val="002060"/>
                </a:solidFill>
              </a:rPr>
              <a:t>соціальна спрямованість бізнес-ідеї, надання товарів чи послуг найбільш уразливим категоріям населення або надання соціальних послуг, яких бракує в громаді тощо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00D069-A59E-4850-B430-7BD69DB07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1487"/>
            <a:ext cx="3678547" cy="239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66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xmlns="" id="{4CB445EE-0D26-430F-8B3C-27D1C7B07D54}"/>
              </a:ext>
            </a:extLst>
          </p:cNvPr>
          <p:cNvSpPr txBox="1">
            <a:spLocks/>
          </p:cNvSpPr>
          <p:nvPr/>
        </p:nvSpPr>
        <p:spPr>
          <a:xfrm>
            <a:off x="2218601" y="651014"/>
            <a:ext cx="7990114" cy="979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uk-UA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uk-UA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  <a:p>
            <a:pPr fontAlgn="base"/>
            <a:r>
              <a:rPr lang="uk-UA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передбачає цей </a:t>
            </a:r>
            <a:r>
              <a:rPr lang="uk-UA" sz="3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endParaRPr lang="uk-UA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uk-UA" sz="3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Графіка 9" descr="Класна кімната">
            <a:extLst>
              <a:ext uri="{FF2B5EF4-FFF2-40B4-BE49-F238E27FC236}">
                <a16:creationId xmlns:a16="http://schemas.microsoft.com/office/drawing/2014/main" xmlns="" id="{39B425E1-B5E7-4035-BE1A-9277D61B2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9266" y="2655744"/>
            <a:ext cx="920723" cy="920723"/>
          </a:xfrm>
          <a:prstGeom prst="rect">
            <a:avLst/>
          </a:prstGeom>
        </p:spPr>
      </p:pic>
      <p:pic>
        <p:nvPicPr>
          <p:cNvPr id="10" name="Графіка 13" descr="Монети">
            <a:extLst>
              <a:ext uri="{FF2B5EF4-FFF2-40B4-BE49-F238E27FC236}">
                <a16:creationId xmlns:a16="http://schemas.microsoft.com/office/drawing/2014/main" xmlns="" id="{A15B3D10-8D30-42C8-A36B-20C3E66D8E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6951" y="1630389"/>
            <a:ext cx="1025355" cy="1025355"/>
          </a:xfrm>
          <a:prstGeom prst="rect">
            <a:avLst/>
          </a:prstGeom>
        </p:spPr>
      </p:pic>
      <p:pic>
        <p:nvPicPr>
          <p:cNvPr id="11" name="Графіка 15" descr="Рукостискання">
            <a:extLst>
              <a:ext uri="{FF2B5EF4-FFF2-40B4-BE49-F238E27FC236}">
                <a16:creationId xmlns:a16="http://schemas.microsoft.com/office/drawing/2014/main" xmlns="" id="{6F1DB416-9022-4E72-97DE-B2B44423A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6948" y="5434430"/>
            <a:ext cx="1025355" cy="1025355"/>
          </a:xfrm>
          <a:prstGeom prst="rect">
            <a:avLst/>
          </a:prstGeom>
        </p:spPr>
      </p:pic>
      <p:pic>
        <p:nvPicPr>
          <p:cNvPr id="12" name="Графіка 17" descr="Груповий мозковий штурм">
            <a:extLst>
              <a:ext uri="{FF2B5EF4-FFF2-40B4-BE49-F238E27FC236}">
                <a16:creationId xmlns:a16="http://schemas.microsoft.com/office/drawing/2014/main" xmlns="" id="{3D2E0E0E-E0FE-47AC-A9A7-0C285ED11D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47782" y="3576467"/>
            <a:ext cx="920723" cy="920723"/>
          </a:xfrm>
          <a:prstGeom prst="rect">
            <a:avLst/>
          </a:prstGeom>
        </p:spPr>
      </p:pic>
      <p:pic>
        <p:nvPicPr>
          <p:cNvPr id="13" name="Графіка 19" descr="Школа">
            <a:extLst>
              <a:ext uri="{FF2B5EF4-FFF2-40B4-BE49-F238E27FC236}">
                <a16:creationId xmlns:a16="http://schemas.microsoft.com/office/drawing/2014/main" xmlns="" id="{5737B97D-161E-479D-B0EA-A913653C28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84630" y="4413091"/>
            <a:ext cx="1069993" cy="1069993"/>
          </a:xfrm>
          <a:prstGeom prst="rect">
            <a:avLst/>
          </a:prstGeom>
        </p:spPr>
      </p:pic>
      <p:sp>
        <p:nvSpPr>
          <p:cNvPr id="14" name="Прямокутник 21">
            <a:extLst>
              <a:ext uri="{FF2B5EF4-FFF2-40B4-BE49-F238E27FC236}">
                <a16:creationId xmlns:a16="http://schemas.microsoft.com/office/drawing/2014/main" xmlns="" id="{42866B03-79A5-44B1-BB61-8848F095BBF8}"/>
              </a:ext>
            </a:extLst>
          </p:cNvPr>
          <p:cNvSpPr/>
          <p:nvPr/>
        </p:nvSpPr>
        <p:spPr>
          <a:xfrm>
            <a:off x="1636939" y="2759298"/>
            <a:ext cx="10555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Бізнес-тренінги та тренінги із соціального компоненту бізнесу </a:t>
            </a:r>
          </a:p>
        </p:txBody>
      </p:sp>
      <p:sp>
        <p:nvSpPr>
          <p:cNvPr id="15" name="Прямокутник 22">
            <a:extLst>
              <a:ext uri="{FF2B5EF4-FFF2-40B4-BE49-F238E27FC236}">
                <a16:creationId xmlns:a16="http://schemas.microsoft.com/office/drawing/2014/main" xmlns="" id="{D04B54E4-1220-40F1-BD17-DB3A1446C8C0}"/>
              </a:ext>
            </a:extLst>
          </p:cNvPr>
          <p:cNvSpPr/>
          <p:nvPr/>
        </p:nvSpPr>
        <p:spPr>
          <a:xfrm>
            <a:off x="1615969" y="3705870"/>
            <a:ext cx="9148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Менторська підтримка від досвідчених експертів </a:t>
            </a:r>
          </a:p>
        </p:txBody>
      </p:sp>
      <p:sp>
        <p:nvSpPr>
          <p:cNvPr id="16" name="Прямокутник 23">
            <a:extLst>
              <a:ext uri="{FF2B5EF4-FFF2-40B4-BE49-F238E27FC236}">
                <a16:creationId xmlns:a16="http://schemas.microsoft.com/office/drawing/2014/main" xmlns="" id="{E215447F-BE00-4243-8A86-24C795257565}"/>
              </a:ext>
            </a:extLst>
          </p:cNvPr>
          <p:cNvSpPr/>
          <p:nvPr/>
        </p:nvSpPr>
        <p:spPr>
          <a:xfrm>
            <a:off x="1639434" y="4480323"/>
            <a:ext cx="10278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Відшкодування вартості послуг по догляду за дітьми дошкільного віку</a:t>
            </a:r>
          </a:p>
        </p:txBody>
      </p:sp>
      <p:sp>
        <p:nvSpPr>
          <p:cNvPr id="17" name="Прямокутник 24">
            <a:extLst>
              <a:ext uri="{FF2B5EF4-FFF2-40B4-BE49-F238E27FC236}">
                <a16:creationId xmlns:a16="http://schemas.microsoft.com/office/drawing/2014/main" xmlns="" id="{18C39078-CA2E-4665-8F6A-136CDD41607F}"/>
              </a:ext>
            </a:extLst>
          </p:cNvPr>
          <p:cNvSpPr/>
          <p:nvPr/>
        </p:nvSpPr>
        <p:spPr>
          <a:xfrm>
            <a:off x="1639434" y="5567183"/>
            <a:ext cx="10278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Зустрічі в громадах задля підвищення соціальної інтеграції та згуртованості </a:t>
            </a:r>
          </a:p>
        </p:txBody>
      </p:sp>
      <p:sp>
        <p:nvSpPr>
          <p:cNvPr id="18" name="Прямокутник 20">
            <a:extLst>
              <a:ext uri="{FF2B5EF4-FFF2-40B4-BE49-F238E27FC236}">
                <a16:creationId xmlns:a16="http://schemas.microsoft.com/office/drawing/2014/main" xmlns="" id="{8A2624D0-B952-4D45-90D0-CE1A0B624408}"/>
              </a:ext>
            </a:extLst>
          </p:cNvPr>
          <p:cNvSpPr/>
          <p:nvPr/>
        </p:nvSpPr>
        <p:spPr>
          <a:xfrm>
            <a:off x="1636939" y="1839624"/>
            <a:ext cx="7099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 грантів на конкурсній основі </a:t>
            </a:r>
          </a:p>
        </p:txBody>
      </p:sp>
    </p:spTree>
    <p:extLst>
      <p:ext uri="{BB962C8B-B14F-4D97-AF65-F5344CB8AC3E}">
        <p14:creationId xmlns:p14="http://schemas.microsoft.com/office/powerpoint/2010/main" val="182992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7" name="Підзаголовок 5">
            <a:extLst>
              <a:ext uri="{FF2B5EF4-FFF2-40B4-BE49-F238E27FC236}">
                <a16:creationId xmlns:a16="http://schemas.microsoft.com/office/drawing/2014/main" xmlns="" id="{56729FDD-2031-496E-AB63-DC337175DAA7}"/>
              </a:ext>
            </a:extLst>
          </p:cNvPr>
          <p:cNvSpPr txBox="1">
            <a:spLocks/>
          </p:cNvSpPr>
          <p:nvPr/>
        </p:nvSpPr>
        <p:spPr>
          <a:xfrm>
            <a:off x="3778897" y="835819"/>
            <a:ext cx="7940351" cy="5186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uk-U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0" fontAlgn="base"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Формат фінансування</a:t>
            </a:r>
          </a:p>
          <a:p>
            <a:pPr fontAlgn="base"/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1000 доларів США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фізичних осіб-підприємців, які не використовують працю найманих осіб або мають не більше одного найманого працівника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5000 доларів США для мікро-, малих та середніх підприємств, які мають двох та більше найманих працівників</a:t>
            </a:r>
          </a:p>
          <a:p>
            <a:pPr fontAlgn="base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fontAlgn="base"/>
            <a:r>
              <a:rPr lang="uk-U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 гранту </a:t>
            </a:r>
            <a:r>
              <a:rPr lang="uk-UA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залежатиме</a:t>
            </a:r>
            <a:r>
              <a:rPr lang="uk-UA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поданої пропозиції та бюджету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fontAlgn="base"/>
            <a:r>
              <a:rPr lang="uk-UA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Виплати будуть здійснюватися у гривневому еквіваленті за офіційним курсом НБУ. 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332D78-511F-4AAB-9B96-FD065C297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7" t="6677" r="16147" b="10607"/>
          <a:stretch/>
        </p:blipFill>
        <p:spPr>
          <a:xfrm>
            <a:off x="221849" y="1870788"/>
            <a:ext cx="3084296" cy="31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1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7" name="Підзаголовок 5">
            <a:extLst>
              <a:ext uri="{FF2B5EF4-FFF2-40B4-BE49-F238E27FC236}">
                <a16:creationId xmlns:a16="http://schemas.microsoft.com/office/drawing/2014/main" xmlns="" id="{56729FDD-2031-496E-AB63-DC337175DAA7}"/>
              </a:ext>
            </a:extLst>
          </p:cNvPr>
          <p:cNvSpPr txBox="1">
            <a:spLocks/>
          </p:cNvSpPr>
          <p:nvPr/>
        </p:nvSpPr>
        <p:spPr>
          <a:xfrm>
            <a:off x="3405673" y="835819"/>
            <a:ext cx="8313575" cy="5704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uk-U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defRPr/>
            </a:pPr>
            <a:r>
              <a:rPr lang="uk-UA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Напрямки використання гранту</a:t>
            </a:r>
            <a:endParaRPr lang="uk-UA" sz="5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uk-U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транспортні витрати на перевезення активів (для переміщеного бізнесу)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 активів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/>
                <a:cs typeface="Arial"/>
              </a:rPr>
              <a:t>витрати, пов'язані зі створенням нових робочих місць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/>
                <a:cs typeface="Arial"/>
              </a:rPr>
              <a:t>заробітна плата для новоствореного робочого місця (не більше ніж 30% від суми гранту)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оренда приміщення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та облаштування приміщення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обладнання/інструменту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сировини для виробничого процесу (не більш ніж 30% від суми гранту)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витрати на навчання персоналу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витрати на маркетинг та рекламу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витрати на юридичні та інші консалтингові послуги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інші заходи, пов'язані з реалізацією грантової заявки</a:t>
            </a:r>
            <a:endParaRPr lang="uk-U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uk-UA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Графіка 6" descr="Гроші">
            <a:extLst>
              <a:ext uri="{FF2B5EF4-FFF2-40B4-BE49-F238E27FC236}">
                <a16:creationId xmlns:a16="http://schemas.microsoft.com/office/drawing/2014/main" xmlns="" id="{B2E2CB9B-4CDA-4057-8160-788D828B7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0383" y="1790956"/>
            <a:ext cx="3004907" cy="3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46FC85-CC6A-4DB9-B03D-1C4BB647C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1" t="40563" r="20485" b="46725"/>
          <a:stretch/>
        </p:blipFill>
        <p:spPr>
          <a:xfrm>
            <a:off x="9336833" y="6022182"/>
            <a:ext cx="2855167" cy="8358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FC8011-AA3C-4D31-A6D4-D319DEA4F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3413" cy="835818"/>
          </a:xfrm>
          <a:prstGeom prst="rect">
            <a:avLst/>
          </a:prstGeom>
        </p:spPr>
      </p:pic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xmlns="" id="{4C60F7CD-621C-4416-832B-A53FF2BD9111}"/>
              </a:ext>
            </a:extLst>
          </p:cNvPr>
          <p:cNvSpPr txBox="1">
            <a:spLocks/>
          </p:cNvSpPr>
          <p:nvPr/>
        </p:nvSpPr>
        <p:spPr>
          <a:xfrm>
            <a:off x="2731238" y="771165"/>
            <a:ext cx="6729522" cy="1080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fontAlgn="base"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Серія бізнес-тренінгів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 </a:t>
            </a:r>
            <a:endParaRPr lang="uk-UA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кутник 20">
            <a:extLst>
              <a:ext uri="{FF2B5EF4-FFF2-40B4-BE49-F238E27FC236}">
                <a16:creationId xmlns:a16="http://schemas.microsoft.com/office/drawing/2014/main" xmlns="" id="{EB3F1A92-1D60-49E8-8A03-9D102961B370}"/>
              </a:ext>
            </a:extLst>
          </p:cNvPr>
          <p:cNvSpPr/>
          <p:nvPr/>
        </p:nvSpPr>
        <p:spPr>
          <a:xfrm>
            <a:off x="183104" y="4454695"/>
            <a:ext cx="4330309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 fontAlgn="base"/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офлайн-тренінги </a:t>
            </a:r>
          </a:p>
          <a:p>
            <a:pPr lvl="0" algn="just" fontAlgn="base"/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Місце проведення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місто Львів </a:t>
            </a:r>
          </a:p>
          <a:p>
            <a:pPr lvl="0" algn="just" fontAlgn="base"/>
            <a:endParaRPr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кутник 10">
            <a:extLst>
              <a:ext uri="{FF2B5EF4-FFF2-40B4-BE49-F238E27FC236}">
                <a16:creationId xmlns:a16="http://schemas.microsoft.com/office/drawing/2014/main" xmlns="" id="{89C66F1C-9254-4CE9-9349-7B7B3ABF481A}"/>
              </a:ext>
            </a:extLst>
          </p:cNvPr>
          <p:cNvSpPr/>
          <p:nvPr/>
        </p:nvSpPr>
        <p:spPr>
          <a:xfrm>
            <a:off x="2475124" y="1738639"/>
            <a:ext cx="7452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фінансовий менеджмент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просування бізнесу та 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SMM-</a:t>
            </a: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інструменти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ефективне управління персоналом 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2060"/>
                </a:solidFill>
                <a:cs typeface="Arial" panose="020B0604020202020204" pitchFamily="34" charset="0"/>
              </a:rPr>
              <a:t>фандрейзинг (залучення зовнішніх ресурсів для підприємства)</a:t>
            </a:r>
          </a:p>
        </p:txBody>
      </p:sp>
      <p:sp>
        <p:nvSpPr>
          <p:cNvPr id="15" name="Прямокутник 6">
            <a:extLst>
              <a:ext uri="{FF2B5EF4-FFF2-40B4-BE49-F238E27FC236}">
                <a16:creationId xmlns:a16="http://schemas.microsoft.com/office/drawing/2014/main" xmlns="" id="{F8FF0193-DB2F-40A0-963F-1AB8B635F906}"/>
              </a:ext>
            </a:extLst>
          </p:cNvPr>
          <p:cNvSpPr/>
          <p:nvPr/>
        </p:nvSpPr>
        <p:spPr>
          <a:xfrm>
            <a:off x="58228" y="5596116"/>
            <a:ext cx="9278605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uk-UA" sz="2800" b="1" i="1" dirty="0">
                <a:solidFill>
                  <a:srgbClr val="FF0000"/>
                </a:solidFill>
                <a:latin typeface="Arial"/>
                <a:cs typeface="Arial"/>
              </a:rPr>
              <a:t>Організатор покриває всі витрати, пов'язані з організацією та проведенням тренінгів</a:t>
            </a:r>
          </a:p>
          <a:p>
            <a:pPr lvl="0" algn="just" fontAlgn="base"/>
            <a:endParaRPr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Графіка 4" descr="Відгук клієнта (справа наліво)">
            <a:extLst>
              <a:ext uri="{FF2B5EF4-FFF2-40B4-BE49-F238E27FC236}">
                <a16:creationId xmlns:a16="http://schemas.microsoft.com/office/drawing/2014/main" xmlns="" id="{06172F27-2E86-490F-97FA-0A970B835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228" y="1741275"/>
            <a:ext cx="2570966" cy="2457344"/>
          </a:xfrm>
          <a:prstGeom prst="rect">
            <a:avLst/>
          </a:prstGeom>
        </p:spPr>
      </p:pic>
      <p:sp>
        <p:nvSpPr>
          <p:cNvPr id="11" name="Прямокутник 20">
            <a:extLst>
              <a:ext uri="{FF2B5EF4-FFF2-40B4-BE49-F238E27FC236}">
                <a16:creationId xmlns:a16="http://schemas.microsoft.com/office/drawing/2014/main" xmlns="" id="{FAF99B6B-1FA4-4048-A134-250005880FEE}"/>
              </a:ext>
            </a:extLst>
          </p:cNvPr>
          <p:cNvSpPr/>
          <p:nvPr/>
        </p:nvSpPr>
        <p:spPr>
          <a:xfrm>
            <a:off x="2731238" y="3660556"/>
            <a:ext cx="9146631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just" fontAlgn="base"/>
            <a:r>
              <a:rPr lang="uk-UA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ПРИСУТНІСТЬ НА ВСІХ НАВЧАЛЬНИХ ЗАХОДАХ Є ОБОВ’ЯЗКОВОЮ УМОВОЮ  УЧАСТІ У КОНКУРСІ ! </a:t>
            </a:r>
            <a:endParaRPr lang="uk-UA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endParaRPr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90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ABE972C71C97D4CBF406D0EE961FB3D" ma:contentTypeVersion="27" ma:contentTypeDescription="Створення нового документа." ma:contentTypeScope="" ma:versionID="f7b7e308ccaf1169f93f192bde0deb00">
  <xsd:schema xmlns:xsd="http://www.w3.org/2001/XMLSchema" xmlns:xs="http://www.w3.org/2001/XMLSchema" xmlns:p="http://schemas.microsoft.com/office/2006/metadata/properties" xmlns:ns1="http://schemas.microsoft.com/sharepoint/v3" xmlns:ns2="c27ea7cb-71f0-4e84-8567-50d9397e8abf" xmlns:ns3="a5815d19-abda-4782-87de-cea06461bcab" xmlns:ns4="7e77c526-8b89-4f7d-9fed-67b20fcd8185" targetNamespace="http://schemas.microsoft.com/office/2006/metadata/properties" ma:root="true" ma:fieldsID="c45941a30faa26f2c57ac9c7301a6ad1" ns1:_="" ns2:_="" ns3:_="" ns4:_="">
    <xsd:import namespace="http://schemas.microsoft.com/sharepoint/v3"/>
    <xsd:import namespace="c27ea7cb-71f0-4e84-8567-50d9397e8abf"/>
    <xsd:import namespace="a5815d19-abda-4782-87de-cea06461bcab"/>
    <xsd:import namespace="7e77c526-8b89-4f7d-9fed-67b20fcd81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_x042d__x0441__x043a__x0438__x0437_" minOccurs="0"/>
                <xsd:element ref="ns3:LastSharedByUser" minOccurs="0"/>
                <xsd:element ref="ns3:LastSharedByTime" minOccurs="0"/>
                <xsd:element ref="ns4:Dat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_x0421__x0441__x044b__x043b__x043a__x0430_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2:TaxCatchAll" minOccurs="0"/>
                <xsd:element ref="ns4:lcf76f155ced4ddcb4097134ff3c332f" minOccurs="0"/>
                <xsd:element ref="ns4:_Flow_SignoffStatu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Властивості уніфікованої політики відповідності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Дія з інтерфейсом користувача в уніфікованій політиці відповідності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ea7cb-71f0-4e84-8567-50d9397e8a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8" nillable="true" ma:displayName="Taxonomy Catch All Column" ma:hidden="true" ma:list="{a80cb6d7-3d49-4954-ad8c-a6e8bf479263}" ma:internalName="TaxCatchAll" ma:showField="CatchAllData" ma:web="c27ea7cb-71f0-4e84-8567-50d9397e8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15d19-abda-4782-87de-cea06461bcab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Відомості про тих, хто має доступ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За користувачем, який востаннє надав доступ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За часом, коли востаннє надано доступ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7c526-8b89-4f7d-9fed-67b20fcd8185" elementFormDefault="qualified">
    <xsd:import namespace="http://schemas.microsoft.com/office/2006/documentManagement/types"/>
    <xsd:import namespace="http://schemas.microsoft.com/office/infopath/2007/PartnerControls"/>
    <xsd:element name="_x042d__x0441__x043a__x0438__x0437_" ma:index="10" nillable="true" ma:displayName="Эскиз" ma:format="Hyperlink" ma:internalName="_x042d__x0441__x043a__x0438__x0437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" ma:index="13" nillable="true" ma:displayName="Date" ma:format="DateOnly" ma:internalName="Date">
      <xsd:simpleType>
        <xsd:restriction base="dms:DateTime"/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x0421__x0441__x044b__x043b__x043a__x0430_" ma:index="20" nillable="true" ma:displayName="Ссылка" ma:format="Hyperlink" ma:internalName="_x0421__x0441__x044b__x043b__x043a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9d1d94eb-e748-476a-b8a1-9d7f1bd05a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31" nillable="true" ma:displayName="Sign-off status" ma:internalName="Sign_x002d_off_x0020_status">
      <xsd:simpleType>
        <xsd:restriction base="dms:Text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7e77c526-8b89-4f7d-9fed-67b20fcd8185" xsi:nil="true"/>
    <_ip_UnifiedCompliancePolicyUIAction xmlns="http://schemas.microsoft.com/sharepoint/v3" xsi:nil="true"/>
    <lcf76f155ced4ddcb4097134ff3c332f xmlns="7e77c526-8b89-4f7d-9fed-67b20fcd8185">
      <Terms xmlns="http://schemas.microsoft.com/office/infopath/2007/PartnerControls"/>
    </lcf76f155ced4ddcb4097134ff3c332f>
    <TaxCatchAll xmlns="c27ea7cb-71f0-4e84-8567-50d9397e8abf" xsi:nil="true"/>
    <_ip_UnifiedCompliancePolicyProperties xmlns="http://schemas.microsoft.com/sharepoint/v3" xsi:nil="true"/>
    <_x042d__x0441__x043a__x0438__x0437_ xmlns="7e77c526-8b89-4f7d-9fed-67b20fcd8185">
      <Url xsi:nil="true"/>
      <Description xsi:nil="true"/>
    </_x042d__x0441__x043a__x0438__x0437_>
    <_x0421__x0441__x044b__x043b__x043a__x0430_ xmlns="7e77c526-8b89-4f7d-9fed-67b20fcd8185">
      <Url xsi:nil="true"/>
      <Description xsi:nil="true"/>
    </_x0421__x0441__x044b__x043b__x043a__x0430_>
    <_Flow_SignoffStatus xmlns="7e77c526-8b89-4f7d-9fed-67b20fcd8185" xsi:nil="true"/>
  </documentManagement>
</p:properties>
</file>

<file path=customXml/itemProps1.xml><?xml version="1.0" encoding="utf-8"?>
<ds:datastoreItem xmlns:ds="http://schemas.openxmlformats.org/officeDocument/2006/customXml" ds:itemID="{60FBFBC2-E06A-4A92-82A2-0DF56E294A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7ea7cb-71f0-4e84-8567-50d9397e8abf"/>
    <ds:schemaRef ds:uri="a5815d19-abda-4782-87de-cea06461bcab"/>
    <ds:schemaRef ds:uri="7e77c526-8b89-4f7d-9fed-67b20fcd8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71A254-3D67-4FE6-9B38-552EC9982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B1B6BE-FE2E-4481-B69A-DEFA3831DB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77c526-8b89-4f7d-9fed-67b20fcd8185"/>
    <ds:schemaRef ds:uri="http://schemas.microsoft.com/sharepoint/v3"/>
    <ds:schemaRef ds:uri="a5815d19-abda-4782-87de-cea06461bcab"/>
    <ds:schemaRef ds:uri="c27ea7cb-71f0-4e84-8567-50d9397e8ab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510</Words>
  <Application>Microsoft Office PowerPoint</Application>
  <PresentationFormat>Широкий екран</PresentationFormat>
  <Paragraphs>126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Mishchan Oleksandr</dc:creator>
  <cp:lastModifiedBy>Prozora</cp:lastModifiedBy>
  <cp:revision>490</cp:revision>
  <dcterms:created xsi:type="dcterms:W3CDTF">2023-09-14T06:27:56Z</dcterms:created>
  <dcterms:modified xsi:type="dcterms:W3CDTF">2023-10-17T11:55:24Z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0x010100EABE972C71C97D4CBF406D0EE961FB3D</vt:lpwstr>
  </property>
</Properties>
</file>