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83" r:id="rId13"/>
  </p:sldIdLst>
  <p:sldSz cx="9144000" cy="5143500" type="screen16x9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2" d="100"/>
          <a:sy n="92" d="100"/>
        </p:scale>
        <p:origin x="-756" y="-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K:\Projects\OTG_Strategies\AMR_Lviv%20Region\Chervonograd\&#1088;&#1077;&#1079;&#1091;&#1083;&#1100;&#1090;&#1072;&#1090;&#1080;%20&#1086;&#1087;&#1080;&#1090;&#1091;&#1074;&#1072;&#1085;&#1085;&#1103;%20-%20&#1084;&#1077;&#1096;&#1082;&#1072;&#1085;&#1094;&#1110;%2014.06.21%20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K:\Projects\OTG_Strategies\AMR_Lviv%20Region\Chervonograd\&#1088;&#1077;&#1079;&#1091;&#1083;&#1100;&#1090;&#1072;&#1090;&#1080;%20&#1086;&#1087;&#1080;&#1090;&#1091;&#1074;&#1072;&#1085;&#1085;&#1103;%20-%20&#1084;&#1077;&#1096;&#1082;&#1072;&#1085;&#1094;&#1110;%2014.06.21%20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K:\Projects\OTG_Strategies\AMR_Lviv%20Region\Chervonograd\&#1088;&#1077;&#1079;&#1091;&#1083;&#1100;&#1090;&#1072;&#1090;&#1080;%20&#1086;&#1087;&#1080;&#1090;&#1091;&#1074;&#1072;&#1085;&#1085;&#1103;%20-%20&#1084;&#1077;&#1096;&#1082;&#1072;&#1085;&#1094;&#1110;%2014.06.21%20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K:\Projects\OTG_Strategies\AMR_Lviv%20Region\Chervonograd\&#1088;&#1077;&#1079;&#1091;&#1083;&#1100;&#1090;&#1072;&#1090;&#1080;%20&#1086;&#1087;&#1080;&#1090;&#1091;&#1074;&#1072;&#1085;&#1085;&#1103;%20-%20&#1084;&#1077;&#1096;&#1082;&#1072;&#1085;&#1094;&#1110;%2014.06.21%20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K:\Projects\OTG_Strategies\AMR_Lviv%20Region\Chervonograd\&#1088;&#1077;&#1079;&#1091;&#1083;&#1100;&#1090;&#1072;&#1090;&#1080;%20&#1086;&#1087;&#1080;&#1090;&#1091;&#1074;&#1072;&#1085;&#1085;&#1103;%20-%20&#1084;&#1077;&#1096;&#1082;&#1072;&#1085;&#1094;&#1110;%2014.06.21%20.xls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K:\Projects\OTG_Strategies\AMR_Lviv%20Region\Chervonograd\&#1088;&#1077;&#1079;&#1091;&#1083;&#1100;&#1090;&#1072;&#1090;&#1080;%20&#1086;&#1087;&#1080;&#1090;&#1091;&#1074;&#1072;&#1085;&#1085;&#1103;%20-%20&#1084;&#1077;&#1096;&#1082;&#1072;&#1085;&#1094;&#1110;%2014.06.21%20.xls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K:\Projects\OTG_Strategies\AMR_Lviv%20Region\Chervonograd\&#1088;&#1077;&#1079;&#1091;&#1083;&#1100;&#1090;&#1072;&#1090;&#1080;%20&#1086;&#1087;&#1080;&#1090;&#1091;&#1074;&#1072;&#1085;&#1085;&#1103;%20-%20&#1084;&#1077;&#1096;&#1082;&#1072;&#1085;&#1094;&#1110;%2014.06.21%20.xls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K:\Projects\OTG_Strategies\AMR_Lviv%20Region\Chervonograd\&#1088;&#1077;&#1079;&#1091;&#1083;&#1100;&#1090;&#1072;&#1090;&#1080;%20&#1086;&#1087;&#1080;&#1090;&#1091;&#1074;&#1072;&#1085;&#1085;&#1103;%20-%20&#1084;&#1077;&#1096;&#1082;&#1072;&#1085;&#1094;&#1110;%2014.06.21%20.xls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K:\Projects\OTG_Strategies\AMR_Lviv%20Region\Chervonograd\&#1088;&#1077;&#1079;&#1091;&#1083;&#1100;&#1090;&#1072;&#1090;&#1080;%20&#1086;&#1087;&#1080;&#1090;&#1091;&#1074;&#1072;&#1085;&#1085;&#1103;%20-%20&#1084;&#1077;&#1096;&#1082;&#1072;&#1085;&#1094;&#1110;%2014.06.21%20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Pt>
            <c:idx val="4"/>
            <c:bubble3D val="0"/>
          </c:dPt>
          <c:dPt>
            <c:idx val="5"/>
            <c:bubble3D val="0"/>
          </c:dPt>
          <c:dPt>
            <c:idx val="6"/>
            <c:bubble3D val="0"/>
          </c:dPt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'загальна характеристка громади'!$B$3:$B$9</c:f>
              <c:strCache>
                <c:ptCount val="7"/>
                <c:pt idx="0">
                  <c:v>Я хочу, щоб тут жили мої діти</c:v>
                </c:pt>
                <c:pt idx="1">
                  <c:v>Я пишаюсь своєю громадою</c:v>
                </c:pt>
                <c:pt idx="2">
                  <c:v>Громада, в яку приємно часом повернутись</c:v>
                </c:pt>
                <c:pt idx="3">
                  <c:v>Громада, в якій я просто живу</c:v>
                </c:pt>
                <c:pt idx="4">
                  <c:v>Громада на узбіччі прогресу</c:v>
                </c:pt>
                <c:pt idx="5">
                  <c:v>Мені важко себе тут реалізувати</c:v>
                </c:pt>
                <c:pt idx="6">
                  <c:v>Громада, в якій немає перспектив</c:v>
                </c:pt>
              </c:strCache>
            </c:strRef>
          </c:cat>
          <c:val>
            <c:numRef>
              <c:f>'загальна характеристка громади'!$C$3:$C$9</c:f>
              <c:numCache>
                <c:formatCode>General</c:formatCode>
                <c:ptCount val="7"/>
                <c:pt idx="0">
                  <c:v>57</c:v>
                </c:pt>
                <c:pt idx="1">
                  <c:v>20</c:v>
                </c:pt>
                <c:pt idx="2">
                  <c:v>19</c:v>
                </c:pt>
                <c:pt idx="3">
                  <c:v>63</c:v>
                </c:pt>
                <c:pt idx="4">
                  <c:v>12</c:v>
                </c:pt>
                <c:pt idx="5">
                  <c:v>7</c:v>
                </c:pt>
                <c:pt idx="6">
                  <c:v>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r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'чи плануєте тут жити'!$B$3:$B$5</c:f>
              <c:strCache>
                <c:ptCount val="3"/>
                <c:pt idx="0">
                  <c:v>Так</c:v>
                </c:pt>
                <c:pt idx="1">
                  <c:v>Ні</c:v>
                </c:pt>
                <c:pt idx="2">
                  <c:v>Важко відповісти</c:v>
                </c:pt>
              </c:strCache>
            </c:strRef>
          </c:cat>
          <c:val>
            <c:numRef>
              <c:f>'чи плануєте тут жити'!$C$3:$C$5</c:f>
              <c:numCache>
                <c:formatCode>General</c:formatCode>
                <c:ptCount val="3"/>
                <c:pt idx="0">
                  <c:v>116</c:v>
                </c:pt>
                <c:pt idx="1">
                  <c:v>14</c:v>
                </c:pt>
                <c:pt idx="2">
                  <c:v>40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r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5010779850566803"/>
          <c:y val="4.3121193131971422E-2"/>
          <c:w val="0.58672499566087488"/>
          <c:h val="0.74538062413836326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'Опитування мешканців'!$I$180</c:f>
              <c:strCache>
                <c:ptCount val="1"/>
                <c:pt idx="0">
                  <c:v>незадовільно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'Опитування мешканців'!$J$2:$U$2</c:f>
              <c:strCache>
                <c:ptCount val="12"/>
                <c:pt idx="0">
                  <c:v>Якість комун. послуг</c:v>
                </c:pt>
                <c:pt idx="1">
                  <c:v>Стан доріг</c:v>
                </c:pt>
                <c:pt idx="2">
                  <c:v>Стан тротуарів</c:v>
                </c:pt>
                <c:pt idx="3">
                  <c:v>Послуги культури</c:v>
                </c:pt>
                <c:pt idx="4">
                  <c:v>Медичне забезпечення</c:v>
                </c:pt>
                <c:pt idx="5">
                  <c:v>Освітні послуги</c:v>
                </c:pt>
                <c:pt idx="6">
                  <c:v>Дошкільні установи</c:v>
                </c:pt>
                <c:pt idx="7">
                  <c:v>Екологічний стан</c:v>
                </c:pt>
                <c:pt idx="8">
                  <c:v>Інфраструктура відпочинку</c:v>
                </c:pt>
                <c:pt idx="9">
                  <c:v>Безпека мешканців</c:v>
                </c:pt>
                <c:pt idx="10">
                  <c:v>Умови для бізнесу</c:v>
                </c:pt>
                <c:pt idx="11">
                  <c:v>Можливості працевлаштування</c:v>
                </c:pt>
              </c:strCache>
            </c:strRef>
          </c:cat>
          <c:val>
            <c:numRef>
              <c:f>'Опитування мешканців'!$J$180:$U$180</c:f>
              <c:numCache>
                <c:formatCode>General</c:formatCode>
                <c:ptCount val="12"/>
                <c:pt idx="0">
                  <c:v>46</c:v>
                </c:pt>
                <c:pt idx="1">
                  <c:v>88</c:v>
                </c:pt>
                <c:pt idx="2">
                  <c:v>50</c:v>
                </c:pt>
                <c:pt idx="3">
                  <c:v>32</c:v>
                </c:pt>
                <c:pt idx="4">
                  <c:v>46</c:v>
                </c:pt>
                <c:pt idx="5">
                  <c:v>11</c:v>
                </c:pt>
                <c:pt idx="6">
                  <c:v>10</c:v>
                </c:pt>
                <c:pt idx="7">
                  <c:v>90</c:v>
                </c:pt>
                <c:pt idx="8">
                  <c:v>54</c:v>
                </c:pt>
                <c:pt idx="9">
                  <c:v>60</c:v>
                </c:pt>
                <c:pt idx="10">
                  <c:v>32</c:v>
                </c:pt>
                <c:pt idx="11">
                  <c:v>62</c:v>
                </c:pt>
              </c:numCache>
            </c:numRef>
          </c:val>
        </c:ser>
        <c:ser>
          <c:idx val="1"/>
          <c:order val="1"/>
          <c:tx>
            <c:strRef>
              <c:f>'Опитування мешканців'!$I$181</c:f>
              <c:strCache>
                <c:ptCount val="1"/>
                <c:pt idx="0">
                  <c:v>задовільно</c:v>
                </c:pt>
              </c:strCache>
            </c:strRef>
          </c:tx>
          <c:spPr>
            <a:solidFill>
              <a:srgbClr val="00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'Опитування мешканців'!$J$2:$U$2</c:f>
              <c:strCache>
                <c:ptCount val="12"/>
                <c:pt idx="0">
                  <c:v>Якість комун. послуг</c:v>
                </c:pt>
                <c:pt idx="1">
                  <c:v>Стан доріг</c:v>
                </c:pt>
                <c:pt idx="2">
                  <c:v>Стан тротуарів</c:v>
                </c:pt>
                <c:pt idx="3">
                  <c:v>Послуги культури</c:v>
                </c:pt>
                <c:pt idx="4">
                  <c:v>Медичне забезпечення</c:v>
                </c:pt>
                <c:pt idx="5">
                  <c:v>Освітні послуги</c:v>
                </c:pt>
                <c:pt idx="6">
                  <c:v>Дошкільні установи</c:v>
                </c:pt>
                <c:pt idx="7">
                  <c:v>Екологічний стан</c:v>
                </c:pt>
                <c:pt idx="8">
                  <c:v>Інфраструктура відпочинку</c:v>
                </c:pt>
                <c:pt idx="9">
                  <c:v>Безпека мешканців</c:v>
                </c:pt>
                <c:pt idx="10">
                  <c:v>Умови для бізнесу</c:v>
                </c:pt>
                <c:pt idx="11">
                  <c:v>Можливості працевлаштування</c:v>
                </c:pt>
              </c:strCache>
            </c:strRef>
          </c:cat>
          <c:val>
            <c:numRef>
              <c:f>'Опитування мешканців'!$J$181:$U$181</c:f>
              <c:numCache>
                <c:formatCode>General</c:formatCode>
                <c:ptCount val="12"/>
                <c:pt idx="0">
                  <c:v>24</c:v>
                </c:pt>
                <c:pt idx="1">
                  <c:v>11</c:v>
                </c:pt>
                <c:pt idx="2">
                  <c:v>44</c:v>
                </c:pt>
                <c:pt idx="3">
                  <c:v>61</c:v>
                </c:pt>
                <c:pt idx="4">
                  <c:v>45</c:v>
                </c:pt>
                <c:pt idx="5">
                  <c:v>87</c:v>
                </c:pt>
                <c:pt idx="6">
                  <c:v>91</c:v>
                </c:pt>
                <c:pt idx="7">
                  <c:v>12</c:v>
                </c:pt>
                <c:pt idx="8">
                  <c:v>37</c:v>
                </c:pt>
                <c:pt idx="9">
                  <c:v>40</c:v>
                </c:pt>
                <c:pt idx="10">
                  <c:v>40</c:v>
                </c:pt>
                <c:pt idx="11">
                  <c:v>28</c:v>
                </c:pt>
              </c:numCache>
            </c:numRef>
          </c:val>
        </c:ser>
        <c:ser>
          <c:idx val="2"/>
          <c:order val="2"/>
          <c:tx>
            <c:strRef>
              <c:f>'Опитування мешканців'!$I$182</c:f>
              <c:strCache>
                <c:ptCount val="1"/>
                <c:pt idx="0">
                  <c:v>добре</c:v>
                </c:pt>
              </c:strCache>
            </c:strRef>
          </c:tx>
          <c:spPr>
            <a:solidFill>
              <a:srgbClr val="FFFF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'Опитування мешканців'!$J$2:$U$2</c:f>
              <c:strCache>
                <c:ptCount val="12"/>
                <c:pt idx="0">
                  <c:v>Якість комун. послуг</c:v>
                </c:pt>
                <c:pt idx="1">
                  <c:v>Стан доріг</c:v>
                </c:pt>
                <c:pt idx="2">
                  <c:v>Стан тротуарів</c:v>
                </c:pt>
                <c:pt idx="3">
                  <c:v>Послуги культури</c:v>
                </c:pt>
                <c:pt idx="4">
                  <c:v>Медичне забезпечення</c:v>
                </c:pt>
                <c:pt idx="5">
                  <c:v>Освітні послуги</c:v>
                </c:pt>
                <c:pt idx="6">
                  <c:v>Дошкільні установи</c:v>
                </c:pt>
                <c:pt idx="7">
                  <c:v>Екологічний стан</c:v>
                </c:pt>
                <c:pt idx="8">
                  <c:v>Інфраструктура відпочинку</c:v>
                </c:pt>
                <c:pt idx="9">
                  <c:v>Безпека мешканців</c:v>
                </c:pt>
                <c:pt idx="10">
                  <c:v>Умови для бізнесу</c:v>
                </c:pt>
                <c:pt idx="11">
                  <c:v>Можливості працевлаштування</c:v>
                </c:pt>
              </c:strCache>
            </c:strRef>
          </c:cat>
          <c:val>
            <c:numRef>
              <c:f>'Опитування мешканців'!$J$182:$U$182</c:f>
              <c:numCache>
                <c:formatCode>General</c:formatCode>
                <c:ptCount val="12"/>
                <c:pt idx="0">
                  <c:v>1</c:v>
                </c:pt>
                <c:pt idx="1">
                  <c:v>0</c:v>
                </c:pt>
                <c:pt idx="2">
                  <c:v>1</c:v>
                </c:pt>
                <c:pt idx="3">
                  <c:v>8</c:v>
                </c:pt>
                <c:pt idx="4">
                  <c:v>3</c:v>
                </c:pt>
                <c:pt idx="5">
                  <c:v>7</c:v>
                </c:pt>
                <c:pt idx="6">
                  <c:v>16</c:v>
                </c:pt>
                <c:pt idx="7">
                  <c:v>0</c:v>
                </c:pt>
                <c:pt idx="8">
                  <c:v>5</c:v>
                </c:pt>
                <c:pt idx="9">
                  <c:v>1</c:v>
                </c:pt>
                <c:pt idx="10">
                  <c:v>1</c:v>
                </c:pt>
                <c:pt idx="11">
                  <c:v>0</c:v>
                </c:pt>
              </c:numCache>
            </c:numRef>
          </c:val>
        </c:ser>
        <c:ser>
          <c:idx val="3"/>
          <c:order val="3"/>
          <c:tx>
            <c:strRef>
              <c:f>'Опитування мешканців'!$I$183</c:f>
              <c:strCache>
                <c:ptCount val="1"/>
                <c:pt idx="0">
                  <c:v>відмінно</c:v>
                </c:pt>
              </c:strCache>
            </c:strRef>
          </c:tx>
          <c:spPr>
            <a:solidFill>
              <a:srgbClr val="00FF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'Опитування мешканців'!$J$2:$U$2</c:f>
              <c:strCache>
                <c:ptCount val="12"/>
                <c:pt idx="0">
                  <c:v>Якість комун. послуг</c:v>
                </c:pt>
                <c:pt idx="1">
                  <c:v>Стан доріг</c:v>
                </c:pt>
                <c:pt idx="2">
                  <c:v>Стан тротуарів</c:v>
                </c:pt>
                <c:pt idx="3">
                  <c:v>Послуги культури</c:v>
                </c:pt>
                <c:pt idx="4">
                  <c:v>Медичне забезпечення</c:v>
                </c:pt>
                <c:pt idx="5">
                  <c:v>Освітні послуги</c:v>
                </c:pt>
                <c:pt idx="6">
                  <c:v>Дошкільні установи</c:v>
                </c:pt>
                <c:pt idx="7">
                  <c:v>Екологічний стан</c:v>
                </c:pt>
                <c:pt idx="8">
                  <c:v>Інфраструктура відпочинку</c:v>
                </c:pt>
                <c:pt idx="9">
                  <c:v>Безпека мешканців</c:v>
                </c:pt>
                <c:pt idx="10">
                  <c:v>Умови для бізнесу</c:v>
                </c:pt>
                <c:pt idx="11">
                  <c:v>Можливості працевлаштування</c:v>
                </c:pt>
              </c:strCache>
            </c:strRef>
          </c:cat>
          <c:val>
            <c:numRef>
              <c:f>'Опитування мешканців'!$J$183:$U$183</c:f>
              <c:numCache>
                <c:formatCode>General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7594752"/>
        <c:axId val="147321920"/>
      </c:barChart>
      <c:catAx>
        <c:axId val="14759475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uk-UA"/>
          </a:p>
        </c:txPr>
        <c:crossAx val="1473219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7321920"/>
        <c:scaling>
          <c:orientation val="minMax"/>
        </c:scaling>
        <c:delete val="0"/>
        <c:axPos val="b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0%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uk-UA"/>
          </a:p>
        </c:txPr>
        <c:crossAx val="147594752"/>
        <c:crosses val="autoZero"/>
        <c:crossBetween val="between"/>
      </c:valAx>
      <c:spPr>
        <a:noFill/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38031743933372442"/>
          <c:y val="0.91743262275142445"/>
          <c:w val="0.53821726114246216"/>
          <c:h val="6.4898534024710353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920" b="0" i="0" u="none" strike="noStrike" baseline="0">
              <a:solidFill>
                <a:srgbClr val="000000"/>
              </a:solidFill>
              <a:latin typeface="Arial Cyr"/>
              <a:ea typeface="Arial Cyr"/>
              <a:cs typeface="Arial Cyr"/>
            </a:defRPr>
          </a:pPr>
          <a:endParaRPr lang="uk-UA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25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uk-UA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cat>
            <c:strRef>
              <c:f>'що заважає розвиткові'!$B$3:$B$16</c:f>
              <c:strCache>
                <c:ptCount val="14"/>
                <c:pt idx="0">
                  <c:v>Інше (будь ласка, деталізуйте)</c:v>
                </c:pt>
                <c:pt idx="1">
                  <c:v>Недостатня інформованість про громада за межами області</c:v>
                </c:pt>
                <c:pt idx="2">
                  <c:v>Недостатня підприємливість мешканців</c:v>
                </c:pt>
                <c:pt idx="3">
                  <c:v>Недостатність вищих та професійних навчальних закладів</c:v>
                </c:pt>
                <c:pt idx="4">
                  <c:v>Екологічні проблеми</c:v>
                </c:pt>
                <c:pt idx="5">
                  <c:v>Несприятливі умови для розвитку підприємництва</c:v>
                </c:pt>
                <c:pt idx="6">
                  <c:v>Відсутність можливості для самореалізації</c:v>
                </c:pt>
                <c:pt idx="7">
                  <c:v>Засміченість довкілля</c:v>
                </c:pt>
                <c:pt idx="8">
                  <c:v>Старіння населення</c:v>
                </c:pt>
                <c:pt idx="9">
                  <c:v>Недостатня громадська ініціативність та активність мешканців</c:v>
                </c:pt>
                <c:pt idx="10">
                  <c:v>Поширення злочинності, алкоголізму, наркоманії</c:v>
                </c:pt>
                <c:pt idx="11">
                  <c:v>Відсутність зовнішніх інвестицій</c:v>
                </c:pt>
                <c:pt idx="12">
                  <c:v>Безробіття</c:v>
                </c:pt>
                <c:pt idx="13">
                  <c:v>Зношеність інженерних мереж (водопостачання, водовідведення)</c:v>
                </c:pt>
              </c:strCache>
            </c:strRef>
          </c:cat>
          <c:val>
            <c:numRef>
              <c:f>'що заважає розвиткові'!$C$3:$C$16</c:f>
              <c:numCache>
                <c:formatCode>General</c:formatCode>
                <c:ptCount val="14"/>
                <c:pt idx="0">
                  <c:v>3</c:v>
                </c:pt>
                <c:pt idx="1">
                  <c:v>5</c:v>
                </c:pt>
                <c:pt idx="2">
                  <c:v>11</c:v>
                </c:pt>
                <c:pt idx="3">
                  <c:v>15</c:v>
                </c:pt>
                <c:pt idx="4">
                  <c:v>24</c:v>
                </c:pt>
                <c:pt idx="5">
                  <c:v>27</c:v>
                </c:pt>
                <c:pt idx="6">
                  <c:v>38</c:v>
                </c:pt>
                <c:pt idx="7">
                  <c:v>39</c:v>
                </c:pt>
                <c:pt idx="8">
                  <c:v>41</c:v>
                </c:pt>
                <c:pt idx="9">
                  <c:v>54</c:v>
                </c:pt>
                <c:pt idx="10">
                  <c:v>61</c:v>
                </c:pt>
                <c:pt idx="11">
                  <c:v>64</c:v>
                </c:pt>
                <c:pt idx="12">
                  <c:v>65</c:v>
                </c:pt>
                <c:pt idx="13">
                  <c:v>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8004352"/>
        <c:axId val="147948096"/>
      </c:barChart>
      <c:catAx>
        <c:axId val="14800435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47948096"/>
        <c:crosses val="autoZero"/>
        <c:auto val="1"/>
        <c:lblAlgn val="ctr"/>
        <c:lblOffset val="100"/>
        <c:noMultiLvlLbl val="0"/>
      </c:catAx>
      <c:valAx>
        <c:axId val="147948096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148004352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'пріоритетні завдання'!$B$3:$B$12</c:f>
              <c:strCache>
                <c:ptCount val="10"/>
                <c:pt idx="0">
                  <c:v>Вирішення проблеми безробіття</c:v>
                </c:pt>
                <c:pt idx="1">
                  <c:v>Підвищення якості водопостачання та водовідведення</c:v>
                </c:pt>
                <c:pt idx="2">
                  <c:v>Ремонт доріг</c:v>
                </c:pt>
                <c:pt idx="3">
                  <c:v>Розвиток малого і середнього бізнесу</c:v>
                </c:pt>
                <c:pt idx="4">
                  <c:v>Благоустрій громади</c:v>
                </c:pt>
                <c:pt idx="5">
                  <c:v>Покращення освітлення громади</c:v>
                </c:pt>
                <c:pt idx="6">
                  <c:v>Розвиток сфери дозвілля (відпочинку, спорту)</c:v>
                </c:pt>
                <c:pt idx="7">
                  <c:v>Розвиток туризму</c:v>
                </c:pt>
                <c:pt idx="8">
                  <c:v>Використання місцевих природних ресурсів</c:v>
                </c:pt>
                <c:pt idx="9">
                  <c:v>Сприяння розвитку промислових підприємств</c:v>
                </c:pt>
              </c:strCache>
            </c:strRef>
          </c:cat>
          <c:val>
            <c:numRef>
              <c:f>'пріоритетні завдання'!$C$3:$C$12</c:f>
              <c:numCache>
                <c:formatCode>General</c:formatCode>
                <c:ptCount val="10"/>
                <c:pt idx="0">
                  <c:v>6</c:v>
                </c:pt>
                <c:pt idx="1">
                  <c:v>23</c:v>
                </c:pt>
                <c:pt idx="2">
                  <c:v>26</c:v>
                </c:pt>
                <c:pt idx="3">
                  <c:v>30</c:v>
                </c:pt>
                <c:pt idx="4">
                  <c:v>38</c:v>
                </c:pt>
                <c:pt idx="5">
                  <c:v>44</c:v>
                </c:pt>
                <c:pt idx="6">
                  <c:v>46</c:v>
                </c:pt>
                <c:pt idx="7">
                  <c:v>83</c:v>
                </c:pt>
                <c:pt idx="8">
                  <c:v>92</c:v>
                </c:pt>
                <c:pt idx="9">
                  <c:v>111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8080128"/>
        <c:axId val="147951552"/>
      </c:barChart>
      <c:catAx>
        <c:axId val="14808012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47951552"/>
        <c:crosses val="autoZero"/>
        <c:auto val="1"/>
        <c:lblAlgn val="ctr"/>
        <c:lblOffset val="100"/>
        <c:noMultiLvlLbl val="0"/>
      </c:catAx>
      <c:valAx>
        <c:axId val="14795155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148080128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9989501312335953E-2"/>
          <c:y val="0.10416666666666667"/>
          <c:w val="0.63096675415573056"/>
          <c:h val="0.77314814814814814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</c:dPt>
          <c:dPt>
            <c:idx val="1"/>
            <c:bubble3D val="0"/>
          </c:dPt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'чи вірите'!$B$3:$B$4</c:f>
              <c:strCache>
                <c:ptCount val="2"/>
                <c:pt idx="0">
                  <c:v>Швидше так</c:v>
                </c:pt>
                <c:pt idx="1">
                  <c:v>Швидше ні</c:v>
                </c:pt>
              </c:strCache>
            </c:strRef>
          </c:cat>
          <c:val>
            <c:numRef>
              <c:f>'чи вірите'!$C$3:$C$4</c:f>
              <c:numCache>
                <c:formatCode>General</c:formatCode>
                <c:ptCount val="2"/>
                <c:pt idx="0">
                  <c:v>108</c:v>
                </c:pt>
                <c:pt idx="1">
                  <c:v>59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r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'основний ресурс'!$B$3:$B$10</c:f>
              <c:strCache>
                <c:ptCount val="8"/>
                <c:pt idx="0">
                  <c:v>Природне середовище</c:v>
                </c:pt>
                <c:pt idx="1">
                  <c:v>Мешканці громади</c:v>
                </c:pt>
                <c:pt idx="2">
                  <c:v>Допомога від держави</c:v>
                </c:pt>
                <c:pt idx="3">
                  <c:v>Географічне положення</c:v>
                </c:pt>
                <c:pt idx="4">
                  <c:v>Корисні копалини на території громади</c:v>
                </c:pt>
                <c:pt idx="5">
                  <c:v>Місцеві підприємства і підприємці</c:v>
                </c:pt>
                <c:pt idx="6">
                  <c:v>Вільні земельні ділянки для інвестицій</c:v>
                </c:pt>
                <c:pt idx="7">
                  <c:v>Виробництво та переробка с/г продукції</c:v>
                </c:pt>
              </c:strCache>
            </c:strRef>
          </c:cat>
          <c:val>
            <c:numRef>
              <c:f>'основний ресурс'!$C$3:$C$10</c:f>
              <c:numCache>
                <c:formatCode>General</c:formatCode>
                <c:ptCount val="8"/>
                <c:pt idx="0">
                  <c:v>4</c:v>
                </c:pt>
                <c:pt idx="1">
                  <c:v>10</c:v>
                </c:pt>
                <c:pt idx="2">
                  <c:v>12</c:v>
                </c:pt>
                <c:pt idx="3">
                  <c:v>13</c:v>
                </c:pt>
                <c:pt idx="4">
                  <c:v>20</c:v>
                </c:pt>
                <c:pt idx="5">
                  <c:v>20</c:v>
                </c:pt>
                <c:pt idx="6">
                  <c:v>31</c:v>
                </c:pt>
                <c:pt idx="7">
                  <c:v>39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8081152"/>
        <c:axId val="147974400"/>
      </c:barChart>
      <c:catAx>
        <c:axId val="14808115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47974400"/>
        <c:crosses val="autoZero"/>
        <c:auto val="1"/>
        <c:lblAlgn val="ctr"/>
        <c:lblOffset val="100"/>
        <c:noMultiLvlLbl val="0"/>
      </c:catAx>
      <c:valAx>
        <c:axId val="147974400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148081152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Pt>
            <c:idx val="4"/>
            <c:bubble3D val="0"/>
          </c:dPt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вік!$B$3:$B$7</c:f>
              <c:strCache>
                <c:ptCount val="5"/>
                <c:pt idx="0">
                  <c:v>25 -</c:v>
                </c:pt>
                <c:pt idx="1">
                  <c:v>25-40</c:v>
                </c:pt>
                <c:pt idx="2">
                  <c:v>40-50</c:v>
                </c:pt>
                <c:pt idx="3">
                  <c:v>50-60</c:v>
                </c:pt>
                <c:pt idx="4">
                  <c:v>60+</c:v>
                </c:pt>
              </c:strCache>
            </c:strRef>
          </c:cat>
          <c:val>
            <c:numRef>
              <c:f>вік!$C$3:$C$7</c:f>
              <c:numCache>
                <c:formatCode>General</c:formatCode>
                <c:ptCount val="5"/>
                <c:pt idx="0">
                  <c:v>4</c:v>
                </c:pt>
                <c:pt idx="1">
                  <c:v>36</c:v>
                </c:pt>
                <c:pt idx="2">
                  <c:v>68</c:v>
                </c:pt>
                <c:pt idx="3">
                  <c:v>53</c:v>
                </c:pt>
                <c:pt idx="4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r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Pt>
            <c:idx val="4"/>
            <c:bubble3D val="0"/>
          </c:dPt>
          <c:dPt>
            <c:idx val="5"/>
            <c:bubble3D val="0"/>
          </c:dPt>
          <c:dPt>
            <c:idx val="6"/>
            <c:bubble3D val="0"/>
          </c:dPt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'рід занять'!$B$2:$B$8</c:f>
              <c:strCache>
                <c:ptCount val="7"/>
                <c:pt idx="0">
                  <c:v>Підприємець</c:v>
                </c:pt>
                <c:pt idx="1">
                  <c:v>Працівник</c:v>
                </c:pt>
                <c:pt idx="2">
                  <c:v>Службовець</c:v>
                </c:pt>
                <c:pt idx="3">
                  <c:v>Студент</c:v>
                </c:pt>
                <c:pt idx="4">
                  <c:v>Керівник</c:v>
                </c:pt>
                <c:pt idx="5">
                  <c:v>Пенсіонер</c:v>
                </c:pt>
                <c:pt idx="6">
                  <c:v>Безробітний</c:v>
                </c:pt>
              </c:strCache>
            </c:strRef>
          </c:cat>
          <c:val>
            <c:numRef>
              <c:f>'рід занять'!$C$2:$C$8</c:f>
              <c:numCache>
                <c:formatCode>General</c:formatCode>
                <c:ptCount val="7"/>
                <c:pt idx="0">
                  <c:v>10</c:v>
                </c:pt>
                <c:pt idx="1">
                  <c:v>70</c:v>
                </c:pt>
                <c:pt idx="2">
                  <c:v>14</c:v>
                </c:pt>
                <c:pt idx="3">
                  <c:v>40</c:v>
                </c:pt>
                <c:pt idx="4">
                  <c:v>7</c:v>
                </c:pt>
                <c:pt idx="5">
                  <c:v>21</c:v>
                </c:pt>
                <c:pt idx="6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r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10C7-DA55-4425-AA4B-DB558F0DC070}" type="datetimeFigureOut">
              <a:rPr lang="uk-UA" smtClean="0"/>
              <a:t>30.06.2021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032A-675E-4610-B78D-8E519CDC44E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56312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10C7-DA55-4425-AA4B-DB558F0DC070}" type="datetimeFigureOut">
              <a:rPr lang="uk-UA" smtClean="0"/>
              <a:t>30.06.2021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032A-675E-4610-B78D-8E519CDC44E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47514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10C7-DA55-4425-AA4B-DB558F0DC070}" type="datetimeFigureOut">
              <a:rPr lang="uk-UA" smtClean="0"/>
              <a:t>30.06.2021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032A-675E-4610-B78D-8E519CDC44E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74540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10C7-DA55-4425-AA4B-DB558F0DC070}" type="datetimeFigureOut">
              <a:rPr lang="uk-UA" smtClean="0"/>
              <a:t>30.06.2021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032A-675E-4610-B78D-8E519CDC44E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4781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10C7-DA55-4425-AA4B-DB558F0DC070}" type="datetimeFigureOut">
              <a:rPr lang="uk-UA" smtClean="0"/>
              <a:t>30.06.2021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032A-675E-4610-B78D-8E519CDC44E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1657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10C7-DA55-4425-AA4B-DB558F0DC070}" type="datetimeFigureOut">
              <a:rPr lang="uk-UA" smtClean="0"/>
              <a:t>30.06.2021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032A-675E-4610-B78D-8E519CDC44E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99116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10C7-DA55-4425-AA4B-DB558F0DC070}" type="datetimeFigureOut">
              <a:rPr lang="uk-UA" smtClean="0"/>
              <a:t>30.06.2021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032A-675E-4610-B78D-8E519CDC44E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75200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10C7-DA55-4425-AA4B-DB558F0DC070}" type="datetimeFigureOut">
              <a:rPr lang="uk-UA" smtClean="0"/>
              <a:t>30.06.2021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032A-675E-4610-B78D-8E519CDC44E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75860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10C7-DA55-4425-AA4B-DB558F0DC070}" type="datetimeFigureOut">
              <a:rPr lang="uk-UA" smtClean="0"/>
              <a:t>30.06.2021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032A-675E-4610-B78D-8E519CDC44E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96775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10C7-DA55-4425-AA4B-DB558F0DC070}" type="datetimeFigureOut">
              <a:rPr lang="uk-UA" smtClean="0"/>
              <a:t>30.06.2021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032A-675E-4610-B78D-8E519CDC44E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70384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10C7-DA55-4425-AA4B-DB558F0DC070}" type="datetimeFigureOut">
              <a:rPr lang="uk-UA" smtClean="0"/>
              <a:t>30.06.2021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032A-675E-4610-B78D-8E519CDC44E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11726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A810C7-DA55-4425-AA4B-DB558F0DC070}" type="datetimeFigureOut">
              <a:rPr lang="uk-UA" smtClean="0"/>
              <a:t>30.06.2021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50032A-675E-4610-B78D-8E519CDC44E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34881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4479233"/>
            <a:ext cx="86409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dirty="0" smtClean="0">
                <a:solidFill>
                  <a:srgbClr val="FF0000"/>
                </a:solidFill>
                <a:latin typeface="Impact" panose="020B0806030902050204" pitchFamily="34" charset="0"/>
              </a:rPr>
              <a:t>Стратегія розвитку Червоноградської територіальної громади до 2027 р.</a:t>
            </a:r>
            <a:endParaRPr lang="uk-UA" sz="1600" dirty="0">
              <a:solidFill>
                <a:srgbClr val="FF0000"/>
              </a:solidFill>
              <a:latin typeface="Impact" panose="020B0806030902050204" pitchFamily="34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461392" y="1707654"/>
            <a:ext cx="8077200" cy="1371600"/>
          </a:xfrm>
        </p:spPr>
        <p:txBody>
          <a:bodyPr>
            <a:normAutofit fontScale="90000"/>
          </a:bodyPr>
          <a:lstStyle/>
          <a:p>
            <a:r>
              <a:rPr lang="uk-UA" altLang="uk-UA" sz="3600" b="1" dirty="0" smtClean="0"/>
              <a:t>Звіт</a:t>
            </a:r>
            <a:br>
              <a:rPr lang="uk-UA" altLang="uk-UA" sz="3600" b="1" dirty="0" smtClean="0"/>
            </a:br>
            <a:r>
              <a:rPr lang="uk-UA" altLang="uk-UA" sz="3600" b="1" dirty="0" smtClean="0"/>
              <a:t>про результати опитування мешканців Червоноградської ТГ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19672" y="3613881"/>
            <a:ext cx="6408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м. Червоноград,  23 червня 2021 р.</a:t>
            </a:r>
            <a:endParaRPr lang="uk-UA" dirty="0"/>
          </a:p>
        </p:txBody>
      </p:sp>
      <p:pic>
        <p:nvPicPr>
          <p:cNvPr id="8" name="Picture 2" descr="Немає опису світлин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F:\Projects\OTG_Strategies\AMR_Lviv Region\Chervonograd\hd 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2839"/>
            <a:ext cx="3493530" cy="73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977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987574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Вік</a:t>
            </a:r>
            <a:r>
              <a:rPr lang="ru-RU" dirty="0" smtClean="0"/>
              <a:t> </a:t>
            </a:r>
            <a:r>
              <a:rPr lang="ru-RU" dirty="0" err="1" smtClean="0"/>
              <a:t>респондентів</a:t>
            </a:r>
            <a:endParaRPr lang="uk-UA" dirty="0"/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670487"/>
              </p:ext>
            </p:extLst>
          </p:nvPr>
        </p:nvGraphicFramePr>
        <p:xfrm>
          <a:off x="1551979" y="1172240"/>
          <a:ext cx="5526360" cy="35604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2" descr="Немає опису світлини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F:\Projects\OTG_Strategies\AMR_Lviv Region\Chervonograd\hd 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2839"/>
            <a:ext cx="3493530" cy="73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61802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987574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Рід</a:t>
            </a:r>
            <a:r>
              <a:rPr lang="ru-RU" dirty="0" smtClean="0"/>
              <a:t> занять </a:t>
            </a:r>
            <a:r>
              <a:rPr lang="ru-RU" dirty="0" err="1" smtClean="0"/>
              <a:t>респондентів</a:t>
            </a:r>
            <a:endParaRPr lang="uk-UA" dirty="0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753689"/>
              </p:ext>
            </p:extLst>
          </p:nvPr>
        </p:nvGraphicFramePr>
        <p:xfrm>
          <a:off x="1475073" y="1200150"/>
          <a:ext cx="5382927" cy="3531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icture 2" descr="Немає опису світлини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F:\Projects\OTG_Strategies\AMR_Lviv Region\Chervonograd\hd 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2839"/>
            <a:ext cx="3493530" cy="73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49299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вмісту 2"/>
          <p:cNvSpPr txBox="1">
            <a:spLocks/>
          </p:cNvSpPr>
          <p:nvPr/>
        </p:nvSpPr>
        <p:spPr>
          <a:xfrm>
            <a:off x="325016" y="1635646"/>
            <a:ext cx="8382000" cy="6858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uk-UA" altLang="uk-UA" sz="3600" b="1" dirty="0" smtClean="0">
                <a:solidFill>
                  <a:srgbClr val="3F8697"/>
                </a:solidFill>
                <a:latin typeface="Myriad Pro SemiExt"/>
              </a:rPr>
              <a:t>Дякуємо за увагу</a:t>
            </a:r>
            <a:r>
              <a:rPr lang="en-US" altLang="uk-UA" sz="3600" b="1" dirty="0" smtClean="0">
                <a:solidFill>
                  <a:srgbClr val="3F8697"/>
                </a:solidFill>
                <a:latin typeface="Myriad Pro SemiExt"/>
              </a:rPr>
              <a:t>!</a:t>
            </a:r>
            <a:endParaRPr lang="en-US" altLang="uk-UA" sz="3600" b="1" dirty="0">
              <a:solidFill>
                <a:srgbClr val="3F8697"/>
              </a:solidFill>
              <a:latin typeface="Myriad Pro SemiEx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3363838"/>
            <a:ext cx="6912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Обласна асоціація місцевих рад "Ради Львівщини" / </a:t>
            </a:r>
            <a:r>
              <a:rPr lang="pl-PL" dirty="0"/>
              <a:t>Association of Local Councils "Council of Lviv </a:t>
            </a:r>
            <a:r>
              <a:rPr lang="pl-PL" dirty="0" smtClean="0"/>
              <a:t>Region</a:t>
            </a:r>
            <a:endParaRPr lang="uk-UA" dirty="0" smtClean="0"/>
          </a:p>
          <a:p>
            <a:endParaRPr lang="uk-UA" dirty="0" smtClean="0"/>
          </a:p>
          <a:p>
            <a:r>
              <a:rPr lang="uk-UA" dirty="0" smtClean="0"/>
              <a:t>Експерт-консультант Петро Мавко +38 (050) 430 6616</a:t>
            </a:r>
            <a:endParaRPr lang="uk-UA" dirty="0"/>
          </a:p>
        </p:txBody>
      </p:sp>
      <p:pic>
        <p:nvPicPr>
          <p:cNvPr id="7" name="Picture 2" descr="Немає опису світлин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F:\Projects\OTG_Strategies\AMR_Lviv Region\Chervonograd\hd 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2839"/>
            <a:ext cx="3493530" cy="73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9395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Tx/>
              <a:buChar char="•"/>
            </a:pPr>
            <a:r>
              <a:rPr lang="uk-UA" altLang="uk-UA" sz="2400" dirty="0" smtClean="0">
                <a:latin typeface="+mj-lt"/>
              </a:rPr>
              <a:t>Проведено у травні-червні 2021 року експертами Червоноградської ТГ</a:t>
            </a:r>
            <a:r>
              <a:rPr lang="en-US" altLang="uk-UA" sz="2400" dirty="0" smtClean="0">
                <a:latin typeface="+mj-lt"/>
              </a:rPr>
              <a:t> </a:t>
            </a:r>
            <a:r>
              <a:rPr lang="uk-UA" altLang="uk-UA" sz="2400" dirty="0" smtClean="0">
                <a:latin typeface="+mj-lt"/>
              </a:rPr>
              <a:t>та</a:t>
            </a:r>
            <a:r>
              <a:rPr lang="en-US" altLang="uk-UA" sz="2400" dirty="0" smtClean="0">
                <a:latin typeface="+mj-lt"/>
              </a:rPr>
              <a:t> </a:t>
            </a:r>
            <a:r>
              <a:rPr lang="uk-UA" altLang="uk-UA" sz="2400" dirty="0" smtClean="0">
                <a:latin typeface="+mj-lt"/>
              </a:rPr>
              <a:t>консультантом </a:t>
            </a:r>
            <a:r>
              <a:rPr lang="uk-UA" altLang="uk-UA" sz="2400" dirty="0">
                <a:latin typeface="+mj-lt"/>
              </a:rPr>
              <a:t>АМР «Ради Львівщини</a:t>
            </a:r>
            <a:r>
              <a:rPr lang="uk-UA" altLang="uk-UA" sz="2400" dirty="0" smtClean="0">
                <a:latin typeface="+mj-lt"/>
              </a:rPr>
              <a:t>»</a:t>
            </a:r>
            <a:r>
              <a:rPr lang="en-US" altLang="uk-UA" sz="2400" dirty="0" smtClean="0">
                <a:latin typeface="+mj-lt"/>
              </a:rPr>
              <a:t>;</a:t>
            </a:r>
          </a:p>
          <a:p>
            <a:pPr>
              <a:buFontTx/>
              <a:buChar char="•"/>
            </a:pPr>
            <a:r>
              <a:rPr lang="uk-UA" altLang="uk-UA" sz="2400" dirty="0" smtClean="0">
                <a:latin typeface="+mj-lt"/>
              </a:rPr>
              <a:t>Підготовлено для аналітичного компоненту процесу створення стратегії розвитку Червоноградської ТГ</a:t>
            </a:r>
            <a:r>
              <a:rPr lang="en-US" altLang="uk-UA" sz="2400" dirty="0" smtClean="0">
                <a:latin typeface="+mj-lt"/>
              </a:rPr>
              <a:t>;</a:t>
            </a:r>
            <a:endParaRPr lang="uk-UA" altLang="uk-UA" sz="2400" dirty="0" smtClean="0">
              <a:latin typeface="+mj-lt"/>
            </a:endParaRPr>
          </a:p>
          <a:p>
            <a:pPr>
              <a:buFontTx/>
              <a:buChar char="•"/>
            </a:pPr>
            <a:r>
              <a:rPr lang="uk-UA" altLang="uk-UA" sz="2400" dirty="0" smtClean="0">
                <a:latin typeface="+mj-lt"/>
              </a:rPr>
              <a:t>170</a:t>
            </a:r>
            <a:r>
              <a:rPr lang="en-US" altLang="uk-UA" sz="2400" dirty="0" smtClean="0">
                <a:latin typeface="+mj-lt"/>
              </a:rPr>
              <a:t> </a:t>
            </a:r>
            <a:r>
              <a:rPr lang="uk-UA" altLang="uk-UA" sz="2400" dirty="0" smtClean="0">
                <a:latin typeface="+mj-lt"/>
              </a:rPr>
              <a:t>мешканців ТГ надали відповіді на 7 запитань стандартизованої анкети</a:t>
            </a:r>
            <a:r>
              <a:rPr lang="en-US" altLang="uk-UA" sz="2400" dirty="0" smtClean="0">
                <a:latin typeface="+mj-lt"/>
              </a:rPr>
              <a:t>;</a:t>
            </a:r>
          </a:p>
          <a:p>
            <a:pPr>
              <a:buFontTx/>
              <a:buChar char="•"/>
            </a:pPr>
            <a:r>
              <a:rPr lang="uk-UA" altLang="uk-UA" sz="2400" dirty="0" smtClean="0">
                <a:latin typeface="+mj-lt"/>
              </a:rPr>
              <a:t>Звіт про опитування містить узагальнені результати всіх даних і відповідей</a:t>
            </a:r>
            <a:r>
              <a:rPr lang="en-US" altLang="uk-UA" sz="2400" dirty="0" smtClean="0">
                <a:latin typeface="+mj-lt"/>
              </a:rPr>
              <a:t>;</a:t>
            </a:r>
          </a:p>
          <a:p>
            <a:pPr>
              <a:buFontTx/>
              <a:buChar char="•"/>
            </a:pPr>
            <a:r>
              <a:rPr lang="uk-UA" altLang="uk-UA" sz="2400" dirty="0" smtClean="0">
                <a:latin typeface="+mj-lt"/>
              </a:rPr>
              <a:t>АМР “Ради Львівщини” висловлює вдячність усім мешканцям за їхню готовність взяти участь у проведенні опитування</a:t>
            </a:r>
            <a:r>
              <a:rPr lang="en-US" altLang="uk-UA" sz="2400" dirty="0" smtClean="0">
                <a:latin typeface="+mj-lt"/>
              </a:rPr>
              <a:t>.</a:t>
            </a:r>
          </a:p>
          <a:p>
            <a:endParaRPr lang="uk-UA" dirty="0"/>
          </a:p>
        </p:txBody>
      </p:sp>
      <p:pic>
        <p:nvPicPr>
          <p:cNvPr id="6" name="Picture 2" descr="Немає опису світлин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F:\Projects\OTG_Strategies\AMR_Lviv Region\Chervonograd\hd 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2839"/>
            <a:ext cx="3493530" cy="73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498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23528" y="1059582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Яким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нижче</a:t>
            </a:r>
            <a:r>
              <a:rPr lang="ru-RU" dirty="0"/>
              <a:t> </a:t>
            </a:r>
            <a:r>
              <a:rPr lang="ru-RU" dirty="0" err="1"/>
              <a:t>запропонованих</a:t>
            </a:r>
            <a:r>
              <a:rPr lang="ru-RU" dirty="0"/>
              <a:t> </a:t>
            </a:r>
            <a:r>
              <a:rPr lang="ru-RU" dirty="0" err="1"/>
              <a:t>тверджень</a:t>
            </a:r>
            <a:r>
              <a:rPr lang="ru-RU" dirty="0"/>
              <a:t> Ви б </a:t>
            </a:r>
            <a:r>
              <a:rPr lang="ru-RU" dirty="0" err="1"/>
              <a:t>охарактеризували</a:t>
            </a:r>
            <a:r>
              <a:rPr lang="ru-RU" dirty="0"/>
              <a:t> Вашу громаду</a:t>
            </a:r>
            <a:endParaRPr lang="uk-UA" dirty="0"/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981318"/>
              </p:ext>
            </p:extLst>
          </p:nvPr>
        </p:nvGraphicFramePr>
        <p:xfrm>
          <a:off x="1561554" y="1214241"/>
          <a:ext cx="6020891" cy="4200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3" name="Прямая соединительная линия 2"/>
          <p:cNvCxnSpPr/>
          <p:nvPr/>
        </p:nvCxnSpPr>
        <p:spPr>
          <a:xfrm>
            <a:off x="5580112" y="3363838"/>
            <a:ext cx="1800200" cy="0"/>
          </a:xfrm>
          <a:prstGeom prst="line">
            <a:avLst/>
          </a:prstGeom>
          <a:ln w="31750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Немає опису світлини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F:\Projects\OTG_Strategies\AMR_Lviv Region\Chervonograd\hd 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2839"/>
            <a:ext cx="3493530" cy="73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9254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1059582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Чи плануєте залишитись тут жити?</a:t>
            </a: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4285784"/>
              </p:ext>
            </p:extLst>
          </p:nvPr>
        </p:nvGraphicFramePr>
        <p:xfrm>
          <a:off x="1480365" y="1200150"/>
          <a:ext cx="6030416" cy="3943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>
            <a:off x="6359227" y="3507854"/>
            <a:ext cx="1021085" cy="0"/>
          </a:xfrm>
          <a:prstGeom prst="line">
            <a:avLst/>
          </a:prstGeom>
          <a:ln w="31750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 descr="Немає опису світлини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F:\Projects\OTG_Strategies\AMR_Lviv Region\Chervonograd\hd 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2839"/>
            <a:ext cx="3493530" cy="73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8168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7" y="1059582"/>
            <a:ext cx="78358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Як би Ви оцінили рівень нинішніх показників стану громади</a:t>
            </a: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5040844"/>
              </p:ext>
            </p:extLst>
          </p:nvPr>
        </p:nvGraphicFramePr>
        <p:xfrm>
          <a:off x="-2720" y="1491630"/>
          <a:ext cx="9077325" cy="36518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>
            <a:off x="1259632" y="1853758"/>
            <a:ext cx="1728192" cy="0"/>
          </a:xfrm>
          <a:prstGeom prst="line">
            <a:avLst/>
          </a:prstGeom>
          <a:ln w="31750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123728" y="2787774"/>
            <a:ext cx="864096" cy="0"/>
          </a:xfrm>
          <a:prstGeom prst="line">
            <a:avLst/>
          </a:prstGeom>
          <a:ln w="31750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483768" y="4155926"/>
            <a:ext cx="541768" cy="0"/>
          </a:xfrm>
          <a:prstGeom prst="line">
            <a:avLst/>
          </a:prstGeom>
          <a:ln w="31750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907704" y="4371950"/>
            <a:ext cx="1232520" cy="0"/>
          </a:xfrm>
          <a:prstGeom prst="line">
            <a:avLst/>
          </a:prstGeom>
          <a:ln w="31750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Немає опису світлини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F:\Projects\OTG_Strategies\AMR_Lviv Region\Chervonograd\hd 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2839"/>
            <a:ext cx="3493530" cy="73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8452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987574"/>
            <a:ext cx="532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Що</a:t>
            </a:r>
            <a:r>
              <a:rPr lang="ru-RU" dirty="0"/>
              <a:t>, на Вашу думку, </a:t>
            </a:r>
            <a:r>
              <a:rPr lang="ru-RU" dirty="0" err="1"/>
              <a:t>заважає</a:t>
            </a:r>
            <a:r>
              <a:rPr lang="ru-RU" dirty="0"/>
              <a:t> </a:t>
            </a:r>
            <a:r>
              <a:rPr lang="ru-RU" dirty="0" err="1"/>
              <a:t>розвиткові</a:t>
            </a:r>
            <a:r>
              <a:rPr lang="ru-RU" dirty="0"/>
              <a:t> </a:t>
            </a:r>
            <a:r>
              <a:rPr lang="ru-RU" dirty="0" err="1"/>
              <a:t>громади</a:t>
            </a:r>
            <a:endParaRPr lang="uk-UA" dirty="0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5352280"/>
              </p:ext>
            </p:extLst>
          </p:nvPr>
        </p:nvGraphicFramePr>
        <p:xfrm>
          <a:off x="971600" y="1328109"/>
          <a:ext cx="6770365" cy="37639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icture 2" descr="Немає опису світлини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F:\Projects\OTG_Strategies\AMR_Lviv Region\Chervonograd\hd 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2839"/>
            <a:ext cx="3493530" cy="73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0132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803642"/>
            <a:ext cx="712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Три 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завдання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необхідно</a:t>
            </a:r>
            <a:r>
              <a:rPr lang="ru-RU" dirty="0"/>
              <a:t> </a:t>
            </a:r>
            <a:r>
              <a:rPr lang="ru-RU" dirty="0" err="1"/>
              <a:t>здійснити</a:t>
            </a:r>
            <a:r>
              <a:rPr lang="ru-RU" dirty="0"/>
              <a:t> для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громади</a:t>
            </a:r>
            <a:endParaRPr lang="uk-UA" dirty="0"/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1756465"/>
              </p:ext>
            </p:extLst>
          </p:nvPr>
        </p:nvGraphicFramePr>
        <p:xfrm>
          <a:off x="1043609" y="1100232"/>
          <a:ext cx="7272808" cy="39197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2" descr="Немає опису світлини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F:\Projects\OTG_Strategies\AMR_Lviv Region\Chervonograd\hd 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2839"/>
            <a:ext cx="3493530" cy="73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0705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915566"/>
            <a:ext cx="55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вірите</a:t>
            </a:r>
            <a:r>
              <a:rPr lang="ru-RU" dirty="0"/>
              <a:t> Ви у </a:t>
            </a:r>
            <a:r>
              <a:rPr lang="ru-RU" dirty="0" err="1"/>
              <a:t>реалізацію</a:t>
            </a:r>
            <a:r>
              <a:rPr lang="ru-RU" dirty="0"/>
              <a:t> </a:t>
            </a:r>
            <a:r>
              <a:rPr lang="ru-RU" dirty="0" err="1"/>
              <a:t>завдань</a:t>
            </a:r>
            <a:r>
              <a:rPr lang="ru-RU" dirty="0"/>
              <a:t>, </a:t>
            </a:r>
            <a:r>
              <a:rPr lang="ru-RU" dirty="0" err="1"/>
              <a:t>вказаних</a:t>
            </a:r>
            <a:r>
              <a:rPr lang="ru-RU" dirty="0"/>
              <a:t> в </a:t>
            </a:r>
            <a:r>
              <a:rPr lang="ru-RU" dirty="0" err="1"/>
              <a:t>пункті</a:t>
            </a:r>
            <a:r>
              <a:rPr lang="ru-RU" dirty="0"/>
              <a:t> 5</a:t>
            </a:r>
            <a:endParaRPr lang="uk-UA" dirty="0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2916931"/>
              </p:ext>
            </p:extLst>
          </p:nvPr>
        </p:nvGraphicFramePr>
        <p:xfrm>
          <a:off x="1479971" y="1203598"/>
          <a:ext cx="5598368" cy="3747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>
            <a:off x="6156176" y="3291830"/>
            <a:ext cx="720080" cy="0"/>
          </a:xfrm>
          <a:prstGeom prst="line">
            <a:avLst/>
          </a:prstGeom>
          <a:ln w="31750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 descr="Немає опису світлини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F:\Projects\OTG_Strategies\AMR_Lviv Region\Chervonograd\hd 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2839"/>
            <a:ext cx="3493530" cy="73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68201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987574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Яким є, на Вашу думку, основний ресурс громади для подальшого розвитку</a:t>
            </a: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530916"/>
              </p:ext>
            </p:extLst>
          </p:nvPr>
        </p:nvGraphicFramePr>
        <p:xfrm>
          <a:off x="971600" y="1200150"/>
          <a:ext cx="7272808" cy="3747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2" descr="Немає опису світлини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F:\Projects\OTG_Strategies\AMR_Lviv Region\Chervonograd\hd 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2839"/>
            <a:ext cx="3493530" cy="73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24346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191</Words>
  <Application>Microsoft Office PowerPoint</Application>
  <PresentationFormat>On-screen Show (16:9)</PresentationFormat>
  <Paragraphs>21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Тема Office</vt:lpstr>
      <vt:lpstr>Звіт про результати опитування мешканців Червоноградської ТГ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Звіт про результати опитування представників бізнесу Червоноградської ТГ</dc:title>
  <dc:creator>my compuer</dc:creator>
  <cp:lastModifiedBy>User</cp:lastModifiedBy>
  <cp:revision>14</cp:revision>
  <dcterms:created xsi:type="dcterms:W3CDTF">2021-06-23T12:31:09Z</dcterms:created>
  <dcterms:modified xsi:type="dcterms:W3CDTF">2021-06-30T08:47:11Z</dcterms:modified>
</cp:coreProperties>
</file>