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83" r:id="rId13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7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K:\Projects\OTG_Strategies\AMR_Lviv%20Region\Chervonograd\&#1088;&#1077;&#1079;&#1091;&#1083;&#1100;&#1090;&#1072;&#1090;&#1080;%20&#1086;&#1087;&#1080;&#1090;&#1091;&#1074;&#1072;&#1085;&#1085;&#1103;%20-%20&#1084;&#1077;&#1096;&#1082;&#1072;&#1085;&#1094;&#1110;%2014.06.21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'загальна характеристка громади'!$B$3:$B$9</c:f>
              <c:strCache>
                <c:ptCount val="7"/>
                <c:pt idx="0">
                  <c:v>Я хочу, щоб тут жили мої діти</c:v>
                </c:pt>
                <c:pt idx="1">
                  <c:v>Я пишаюсь своєю громадою</c:v>
                </c:pt>
                <c:pt idx="2">
                  <c:v>Громада, в яку приємно часом повернутись</c:v>
                </c:pt>
                <c:pt idx="3">
                  <c:v>Громада, в якій я просто живу</c:v>
                </c:pt>
                <c:pt idx="4">
                  <c:v>Громада на узбіччі прогресу</c:v>
                </c:pt>
                <c:pt idx="5">
                  <c:v>Мені важко себе тут реалізувати</c:v>
                </c:pt>
                <c:pt idx="6">
                  <c:v>Громада, в якій немає перспектив</c:v>
                </c:pt>
              </c:strCache>
            </c:strRef>
          </c:cat>
          <c:val>
            <c:numRef>
              <c:f>'загальна характеристка громади'!$C$3:$C$9</c:f>
              <c:numCache>
                <c:formatCode>General</c:formatCode>
                <c:ptCount val="7"/>
                <c:pt idx="0">
                  <c:v>57</c:v>
                </c:pt>
                <c:pt idx="1">
                  <c:v>20</c:v>
                </c:pt>
                <c:pt idx="2">
                  <c:v>19</c:v>
                </c:pt>
                <c:pt idx="3">
                  <c:v>63</c:v>
                </c:pt>
                <c:pt idx="4">
                  <c:v>12</c:v>
                </c:pt>
                <c:pt idx="5">
                  <c:v>7</c:v>
                </c:pt>
                <c:pt idx="6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'чи плануєте тут жити'!$B$3:$B$5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Важко відповісти</c:v>
                </c:pt>
              </c:strCache>
            </c:strRef>
          </c:cat>
          <c:val>
            <c:numRef>
              <c:f>'чи плануєте тут жити'!$C$3:$C$5</c:f>
              <c:numCache>
                <c:formatCode>General</c:formatCode>
                <c:ptCount val="3"/>
                <c:pt idx="0">
                  <c:v>116</c:v>
                </c:pt>
                <c:pt idx="1">
                  <c:v>14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5010779850566803"/>
          <c:y val="4.3121193131971422E-2"/>
          <c:w val="0.58672499566087488"/>
          <c:h val="0.7453806241383632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'Опитування мешканців'!$I$180</c:f>
              <c:strCache>
                <c:ptCount val="1"/>
                <c:pt idx="0">
                  <c:v>незадовільно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мешканців'!$J$180:$U$180</c:f>
              <c:numCache>
                <c:formatCode>General</c:formatCode>
                <c:ptCount val="12"/>
                <c:pt idx="0">
                  <c:v>46</c:v>
                </c:pt>
                <c:pt idx="1">
                  <c:v>88</c:v>
                </c:pt>
                <c:pt idx="2">
                  <c:v>50</c:v>
                </c:pt>
                <c:pt idx="3">
                  <c:v>32</c:v>
                </c:pt>
                <c:pt idx="4">
                  <c:v>46</c:v>
                </c:pt>
                <c:pt idx="5">
                  <c:v>11</c:v>
                </c:pt>
                <c:pt idx="6">
                  <c:v>10</c:v>
                </c:pt>
                <c:pt idx="7">
                  <c:v>90</c:v>
                </c:pt>
                <c:pt idx="8">
                  <c:v>54</c:v>
                </c:pt>
                <c:pt idx="9">
                  <c:v>60</c:v>
                </c:pt>
                <c:pt idx="10">
                  <c:v>32</c:v>
                </c:pt>
                <c:pt idx="11">
                  <c:v>62</c:v>
                </c:pt>
              </c:numCache>
            </c:numRef>
          </c:val>
        </c:ser>
        <c:ser>
          <c:idx val="1"/>
          <c:order val="1"/>
          <c:tx>
            <c:strRef>
              <c:f>'Опитування мешканців'!$I$181</c:f>
              <c:strCache>
                <c:ptCount val="1"/>
                <c:pt idx="0">
                  <c:v>задовільно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мешканців'!$J$181:$U$181</c:f>
              <c:numCache>
                <c:formatCode>General</c:formatCode>
                <c:ptCount val="12"/>
                <c:pt idx="0">
                  <c:v>24</c:v>
                </c:pt>
                <c:pt idx="1">
                  <c:v>11</c:v>
                </c:pt>
                <c:pt idx="2">
                  <c:v>44</c:v>
                </c:pt>
                <c:pt idx="3">
                  <c:v>61</c:v>
                </c:pt>
                <c:pt idx="4">
                  <c:v>45</c:v>
                </c:pt>
                <c:pt idx="5">
                  <c:v>87</c:v>
                </c:pt>
                <c:pt idx="6">
                  <c:v>91</c:v>
                </c:pt>
                <c:pt idx="7">
                  <c:v>12</c:v>
                </c:pt>
                <c:pt idx="8">
                  <c:v>37</c:v>
                </c:pt>
                <c:pt idx="9">
                  <c:v>40</c:v>
                </c:pt>
                <c:pt idx="10">
                  <c:v>40</c:v>
                </c:pt>
                <c:pt idx="11">
                  <c:v>28</c:v>
                </c:pt>
              </c:numCache>
            </c:numRef>
          </c:val>
        </c:ser>
        <c:ser>
          <c:idx val="2"/>
          <c:order val="2"/>
          <c:tx>
            <c:strRef>
              <c:f>'Опитування мешканців'!$I$182</c:f>
              <c:strCache>
                <c:ptCount val="1"/>
                <c:pt idx="0">
                  <c:v>добре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мешканців'!$J$182:$U$182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8</c:v>
                </c:pt>
                <c:pt idx="4">
                  <c:v>3</c:v>
                </c:pt>
                <c:pt idx="5">
                  <c:v>7</c:v>
                </c:pt>
                <c:pt idx="6">
                  <c:v>16</c:v>
                </c:pt>
                <c:pt idx="7">
                  <c:v>0</c:v>
                </c:pt>
                <c:pt idx="8">
                  <c:v>5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'Опитування мешканців'!$I$183</c:f>
              <c:strCache>
                <c:ptCount val="1"/>
                <c:pt idx="0">
                  <c:v>відмінно</c:v>
                </c:pt>
              </c:strCache>
            </c:strRef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'Опитування мешканців'!$J$2:$U$2</c:f>
              <c:strCache>
                <c:ptCount val="12"/>
                <c:pt idx="0">
                  <c:v>Якість комун. послуг</c:v>
                </c:pt>
                <c:pt idx="1">
                  <c:v>Стан доріг</c:v>
                </c:pt>
                <c:pt idx="2">
                  <c:v>Стан тротуарів</c:v>
                </c:pt>
                <c:pt idx="3">
                  <c:v>Послуги культури</c:v>
                </c:pt>
                <c:pt idx="4">
                  <c:v>Медичне забезпечення</c:v>
                </c:pt>
                <c:pt idx="5">
                  <c:v>Освітні послуги</c:v>
                </c:pt>
                <c:pt idx="6">
                  <c:v>Дошкільні установи</c:v>
                </c:pt>
                <c:pt idx="7">
                  <c:v>Екологічний стан</c:v>
                </c:pt>
                <c:pt idx="8">
                  <c:v>Інфраструктура відпочинку</c:v>
                </c:pt>
                <c:pt idx="9">
                  <c:v>Безпека мешканців</c:v>
                </c:pt>
                <c:pt idx="10">
                  <c:v>Умови для бізнесу</c:v>
                </c:pt>
                <c:pt idx="11">
                  <c:v>Можливості працевлаштування</c:v>
                </c:pt>
              </c:strCache>
            </c:strRef>
          </c:cat>
          <c:val>
            <c:numRef>
              <c:f>'Опитування мешканців'!$J$183:$U$183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7594752"/>
        <c:axId val="147321920"/>
      </c:barChart>
      <c:catAx>
        <c:axId val="147594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4732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7321920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47594752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031743933372442"/>
          <c:y val="0.91743262275142445"/>
          <c:w val="0.53821726114246216"/>
          <c:h val="6.489853402471035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'що заважає розвиткові'!$B$3:$B$16</c:f>
              <c:strCache>
                <c:ptCount val="14"/>
                <c:pt idx="0">
                  <c:v>Інше (будь ласка, деталізуйте)</c:v>
                </c:pt>
                <c:pt idx="1">
                  <c:v>Недостатня інформованість про громада за межами області</c:v>
                </c:pt>
                <c:pt idx="2">
                  <c:v>Недостатня підприємливість мешканців</c:v>
                </c:pt>
                <c:pt idx="3">
                  <c:v>Недостатність вищих та професійних навчальних закладів</c:v>
                </c:pt>
                <c:pt idx="4">
                  <c:v>Екологічні проблеми</c:v>
                </c:pt>
                <c:pt idx="5">
                  <c:v>Несприятливі умови для розвитку підприємництва</c:v>
                </c:pt>
                <c:pt idx="6">
                  <c:v>Відсутність можливості для самореалізації</c:v>
                </c:pt>
                <c:pt idx="7">
                  <c:v>Засміченість довкілля</c:v>
                </c:pt>
                <c:pt idx="8">
                  <c:v>Старіння населення</c:v>
                </c:pt>
                <c:pt idx="9">
                  <c:v>Недостатня громадська ініціативність та активність мешканців</c:v>
                </c:pt>
                <c:pt idx="10">
                  <c:v>Поширення злочинності, алкоголізму, наркоманії</c:v>
                </c:pt>
                <c:pt idx="11">
                  <c:v>Відсутність зовнішніх інвестицій</c:v>
                </c:pt>
                <c:pt idx="12">
                  <c:v>Безробіття</c:v>
                </c:pt>
                <c:pt idx="13">
                  <c:v>Зношеність інженерних мереж (водопостачання, водовідведення)</c:v>
                </c:pt>
              </c:strCache>
            </c:strRef>
          </c:cat>
          <c:val>
            <c:numRef>
              <c:f>'що заважає розвиткові'!$C$3:$C$16</c:f>
              <c:numCache>
                <c:formatCode>General</c:formatCode>
                <c:ptCount val="14"/>
                <c:pt idx="0">
                  <c:v>3</c:v>
                </c:pt>
                <c:pt idx="1">
                  <c:v>5</c:v>
                </c:pt>
                <c:pt idx="2">
                  <c:v>11</c:v>
                </c:pt>
                <c:pt idx="3">
                  <c:v>15</c:v>
                </c:pt>
                <c:pt idx="4">
                  <c:v>24</c:v>
                </c:pt>
                <c:pt idx="5">
                  <c:v>27</c:v>
                </c:pt>
                <c:pt idx="6">
                  <c:v>38</c:v>
                </c:pt>
                <c:pt idx="7">
                  <c:v>39</c:v>
                </c:pt>
                <c:pt idx="8">
                  <c:v>41</c:v>
                </c:pt>
                <c:pt idx="9">
                  <c:v>54</c:v>
                </c:pt>
                <c:pt idx="10">
                  <c:v>61</c:v>
                </c:pt>
                <c:pt idx="11">
                  <c:v>64</c:v>
                </c:pt>
                <c:pt idx="12">
                  <c:v>65</c:v>
                </c:pt>
                <c:pt idx="13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04352"/>
        <c:axId val="147948096"/>
      </c:barChart>
      <c:catAx>
        <c:axId val="1480043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948096"/>
        <c:crosses val="autoZero"/>
        <c:auto val="1"/>
        <c:lblAlgn val="ctr"/>
        <c:lblOffset val="100"/>
        <c:noMultiLvlLbl val="0"/>
      </c:catAx>
      <c:valAx>
        <c:axId val="1479480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80043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'пріоритетні завдання'!$B$3:$B$12</c:f>
              <c:strCache>
                <c:ptCount val="10"/>
                <c:pt idx="0">
                  <c:v>Вирішення проблеми безробіття</c:v>
                </c:pt>
                <c:pt idx="1">
                  <c:v>Підвищення якості водопостачання та водовідведення</c:v>
                </c:pt>
                <c:pt idx="2">
                  <c:v>Ремонт доріг</c:v>
                </c:pt>
                <c:pt idx="3">
                  <c:v>Розвиток малого і середнього бізнесу</c:v>
                </c:pt>
                <c:pt idx="4">
                  <c:v>Благоустрій громади</c:v>
                </c:pt>
                <c:pt idx="5">
                  <c:v>Покращення освітлення громади</c:v>
                </c:pt>
                <c:pt idx="6">
                  <c:v>Розвиток сфери дозвілля (відпочинку, спорту)</c:v>
                </c:pt>
                <c:pt idx="7">
                  <c:v>Розвиток туризму</c:v>
                </c:pt>
                <c:pt idx="8">
                  <c:v>Використання місцевих природних ресурсів</c:v>
                </c:pt>
                <c:pt idx="9">
                  <c:v>Сприяння розвитку промислових підприємств</c:v>
                </c:pt>
              </c:strCache>
            </c:strRef>
          </c:cat>
          <c:val>
            <c:numRef>
              <c:f>'пріоритетні завдання'!$C$3:$C$12</c:f>
              <c:numCache>
                <c:formatCode>General</c:formatCode>
                <c:ptCount val="10"/>
                <c:pt idx="0">
                  <c:v>6</c:v>
                </c:pt>
                <c:pt idx="1">
                  <c:v>23</c:v>
                </c:pt>
                <c:pt idx="2">
                  <c:v>26</c:v>
                </c:pt>
                <c:pt idx="3">
                  <c:v>30</c:v>
                </c:pt>
                <c:pt idx="4">
                  <c:v>38</c:v>
                </c:pt>
                <c:pt idx="5">
                  <c:v>44</c:v>
                </c:pt>
                <c:pt idx="6">
                  <c:v>46</c:v>
                </c:pt>
                <c:pt idx="7">
                  <c:v>83</c:v>
                </c:pt>
                <c:pt idx="8">
                  <c:v>92</c:v>
                </c:pt>
                <c:pt idx="9">
                  <c:v>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80128"/>
        <c:axId val="147951552"/>
      </c:barChart>
      <c:catAx>
        <c:axId val="148080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951552"/>
        <c:crosses val="autoZero"/>
        <c:auto val="1"/>
        <c:lblAlgn val="ctr"/>
        <c:lblOffset val="100"/>
        <c:noMultiLvlLbl val="0"/>
      </c:catAx>
      <c:valAx>
        <c:axId val="1479515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80801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989501312335953E-2"/>
          <c:y val="0.10416666666666667"/>
          <c:w val="0.63096675415573056"/>
          <c:h val="0.7731481481481481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'чи вірите'!$B$3:$B$4</c:f>
              <c:strCache>
                <c:ptCount val="2"/>
                <c:pt idx="0">
                  <c:v>Швидше так</c:v>
                </c:pt>
                <c:pt idx="1">
                  <c:v>Швидше ні</c:v>
                </c:pt>
              </c:strCache>
            </c:strRef>
          </c:cat>
          <c:val>
            <c:numRef>
              <c:f>'чи вірите'!$C$3:$C$4</c:f>
              <c:numCache>
                <c:formatCode>General</c:formatCode>
                <c:ptCount val="2"/>
                <c:pt idx="0">
                  <c:v>108</c:v>
                </c:pt>
                <c:pt idx="1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'основний ресурс'!$B$3:$B$10</c:f>
              <c:strCache>
                <c:ptCount val="8"/>
                <c:pt idx="0">
                  <c:v>Природне середовище</c:v>
                </c:pt>
                <c:pt idx="1">
                  <c:v>Мешканці громади</c:v>
                </c:pt>
                <c:pt idx="2">
                  <c:v>Допомога від держави</c:v>
                </c:pt>
                <c:pt idx="3">
                  <c:v>Географічне положення</c:v>
                </c:pt>
                <c:pt idx="4">
                  <c:v>Корисні копалини на території громади</c:v>
                </c:pt>
                <c:pt idx="5">
                  <c:v>Місцеві підприємства і підприємці</c:v>
                </c:pt>
                <c:pt idx="6">
                  <c:v>Вільні земельні ділянки для інвестицій</c:v>
                </c:pt>
                <c:pt idx="7">
                  <c:v>Виробництво та переробка с/г продукції</c:v>
                </c:pt>
              </c:strCache>
            </c:strRef>
          </c:cat>
          <c:val>
            <c:numRef>
              <c:f>'основний ресурс'!$C$3:$C$10</c:f>
              <c:numCache>
                <c:formatCode>General</c:formatCode>
                <c:ptCount val="8"/>
                <c:pt idx="0">
                  <c:v>4</c:v>
                </c:pt>
                <c:pt idx="1">
                  <c:v>10</c:v>
                </c:pt>
                <c:pt idx="2">
                  <c:v>12</c:v>
                </c:pt>
                <c:pt idx="3">
                  <c:v>13</c:v>
                </c:pt>
                <c:pt idx="4">
                  <c:v>20</c:v>
                </c:pt>
                <c:pt idx="5">
                  <c:v>20</c:v>
                </c:pt>
                <c:pt idx="6">
                  <c:v>31</c:v>
                </c:pt>
                <c:pt idx="7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81152"/>
        <c:axId val="147974400"/>
      </c:barChart>
      <c:catAx>
        <c:axId val="1480811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974400"/>
        <c:crosses val="autoZero"/>
        <c:auto val="1"/>
        <c:lblAlgn val="ctr"/>
        <c:lblOffset val="100"/>
        <c:noMultiLvlLbl val="0"/>
      </c:catAx>
      <c:valAx>
        <c:axId val="1479744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80811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вік!$B$3:$B$7</c:f>
              <c:strCache>
                <c:ptCount val="5"/>
                <c:pt idx="0">
                  <c:v>25 -</c:v>
                </c:pt>
                <c:pt idx="1">
                  <c:v>25-40</c:v>
                </c:pt>
                <c:pt idx="2">
                  <c:v>40-50</c:v>
                </c:pt>
                <c:pt idx="3">
                  <c:v>50-60</c:v>
                </c:pt>
                <c:pt idx="4">
                  <c:v>60+</c:v>
                </c:pt>
              </c:strCache>
            </c:strRef>
          </c:cat>
          <c:val>
            <c:numRef>
              <c:f>вік!$C$3:$C$7</c:f>
              <c:numCache>
                <c:formatCode>General</c:formatCode>
                <c:ptCount val="5"/>
                <c:pt idx="0">
                  <c:v>4</c:v>
                </c:pt>
                <c:pt idx="1">
                  <c:v>36</c:v>
                </c:pt>
                <c:pt idx="2">
                  <c:v>68</c:v>
                </c:pt>
                <c:pt idx="3">
                  <c:v>53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'рід занять'!$B$2:$B$8</c:f>
              <c:strCache>
                <c:ptCount val="7"/>
                <c:pt idx="0">
                  <c:v>Підприємець</c:v>
                </c:pt>
                <c:pt idx="1">
                  <c:v>Працівник</c:v>
                </c:pt>
                <c:pt idx="2">
                  <c:v>Службовець</c:v>
                </c:pt>
                <c:pt idx="3">
                  <c:v>Студент</c:v>
                </c:pt>
                <c:pt idx="4">
                  <c:v>Керівник</c:v>
                </c:pt>
                <c:pt idx="5">
                  <c:v>Пенсіонер</c:v>
                </c:pt>
                <c:pt idx="6">
                  <c:v>Безробітний</c:v>
                </c:pt>
              </c:strCache>
            </c:strRef>
          </c:cat>
          <c:val>
            <c:numRef>
              <c:f>'рід занять'!$C$2:$C$8</c:f>
              <c:numCache>
                <c:formatCode>General</c:formatCode>
                <c:ptCount val="7"/>
                <c:pt idx="0">
                  <c:v>10</c:v>
                </c:pt>
                <c:pt idx="1">
                  <c:v>70</c:v>
                </c:pt>
                <c:pt idx="2">
                  <c:v>14</c:v>
                </c:pt>
                <c:pt idx="3">
                  <c:v>40</c:v>
                </c:pt>
                <c:pt idx="4">
                  <c:v>7</c:v>
                </c:pt>
                <c:pt idx="5">
                  <c:v>21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3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51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54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8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7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11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520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586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77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38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172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810C7-DA55-4425-AA4B-DB558F0DC070}" type="datetimeFigureOut">
              <a:rPr lang="uk-UA" smtClean="0"/>
              <a:t>30.06.2021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488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479233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Стратегія розвитку Червоноградської територіальної громади до 2027 р.</a:t>
            </a:r>
            <a:endParaRPr lang="uk-UA" sz="16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461392" y="1707654"/>
            <a:ext cx="8077200" cy="1371600"/>
          </a:xfrm>
        </p:spPr>
        <p:txBody>
          <a:bodyPr>
            <a:normAutofit fontScale="90000"/>
          </a:bodyPr>
          <a:lstStyle/>
          <a:p>
            <a:r>
              <a:rPr lang="uk-UA" altLang="uk-UA" sz="3600" b="1" dirty="0" smtClean="0"/>
              <a:t>Звіт</a:t>
            </a:r>
            <a:br>
              <a:rPr lang="uk-UA" altLang="uk-UA" sz="3600" b="1" dirty="0" smtClean="0"/>
            </a:br>
            <a:r>
              <a:rPr lang="uk-UA" altLang="uk-UA" sz="3600" b="1" dirty="0" smtClean="0"/>
              <a:t>про результати опитування мешканців Червоноградської ТГ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3613881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м. Червоноград,  23 червня 2021 р.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77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8757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Вік</a:t>
            </a:r>
            <a:r>
              <a:rPr lang="ru-RU" dirty="0" smtClean="0"/>
              <a:t> </a:t>
            </a:r>
            <a:r>
              <a:rPr lang="ru-RU" dirty="0" err="1" smtClean="0"/>
              <a:t>респондентів</a:t>
            </a:r>
            <a:endParaRPr lang="uk-UA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70487"/>
              </p:ext>
            </p:extLst>
          </p:nvPr>
        </p:nvGraphicFramePr>
        <p:xfrm>
          <a:off x="1551979" y="1172240"/>
          <a:ext cx="5526360" cy="3560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180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Рід</a:t>
            </a:r>
            <a:r>
              <a:rPr lang="ru-RU" dirty="0" smtClean="0"/>
              <a:t> занять </a:t>
            </a:r>
            <a:r>
              <a:rPr lang="ru-RU" dirty="0" err="1" smtClean="0"/>
              <a:t>респондентів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53689"/>
              </p:ext>
            </p:extLst>
          </p:nvPr>
        </p:nvGraphicFramePr>
        <p:xfrm>
          <a:off x="1475073" y="1200150"/>
          <a:ext cx="5382927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929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2"/>
          <p:cNvSpPr txBox="1">
            <a:spLocks/>
          </p:cNvSpPr>
          <p:nvPr/>
        </p:nvSpPr>
        <p:spPr>
          <a:xfrm>
            <a:off x="325016" y="1635646"/>
            <a:ext cx="8382000" cy="685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altLang="uk-UA" sz="3600" b="1" dirty="0" smtClean="0">
                <a:solidFill>
                  <a:srgbClr val="3F8697"/>
                </a:solidFill>
                <a:latin typeface="Myriad Pro SemiExt"/>
              </a:rPr>
              <a:t>Дякуємо за увагу</a:t>
            </a:r>
            <a:r>
              <a:rPr lang="en-US" altLang="uk-UA" sz="3600" b="1" dirty="0" smtClean="0">
                <a:solidFill>
                  <a:srgbClr val="3F8697"/>
                </a:solidFill>
                <a:latin typeface="Myriad Pro SemiExt"/>
              </a:rPr>
              <a:t>!</a:t>
            </a:r>
            <a:endParaRPr lang="en-US" altLang="uk-UA" sz="3600" b="1" dirty="0">
              <a:solidFill>
                <a:srgbClr val="3F8697"/>
              </a:solidFill>
              <a:latin typeface="Myriad Pro SemiEx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36383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Обласна асоціація місцевих рад "Ради Львівщини" / </a:t>
            </a:r>
            <a:r>
              <a:rPr lang="pl-PL" dirty="0"/>
              <a:t>Association of Local Councils "Council of Lviv </a:t>
            </a:r>
            <a:r>
              <a:rPr lang="pl-PL" dirty="0" smtClean="0"/>
              <a:t>Region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Експерт-консультант Петро Мавко +38 (050) 430 6616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39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Проведено у травні-червні 2021 року експертами Червоноградської ТГ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та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консультантом </a:t>
            </a:r>
            <a:r>
              <a:rPr lang="uk-UA" altLang="uk-UA" sz="2400" dirty="0">
                <a:latin typeface="+mj-lt"/>
              </a:rPr>
              <a:t>АМР «Ради Львівщини</a:t>
            </a:r>
            <a:r>
              <a:rPr lang="uk-UA" altLang="uk-UA" sz="2400" dirty="0" smtClean="0">
                <a:latin typeface="+mj-lt"/>
              </a:rPr>
              <a:t>»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Підготовлено для аналітичного компоненту процесу створення стратегії розвитку Червоноградської ТГ</a:t>
            </a:r>
            <a:r>
              <a:rPr lang="en-US" altLang="uk-UA" sz="2400" dirty="0" smtClean="0">
                <a:latin typeface="+mj-lt"/>
              </a:rPr>
              <a:t>;</a:t>
            </a:r>
            <a:endParaRPr lang="uk-UA" altLang="uk-UA" sz="2400" dirty="0" smtClean="0">
              <a:latin typeface="+mj-lt"/>
            </a:endParaRP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170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мешканців ТГ надали відповіді на 7 запитань стандартизованої анкети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Звіт про опитування містить узагальнені результати всіх даних і відповідей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АМР “Ради Львівщини” висловлює вдячність усім мешканцям за їхню готовність взяти участь у проведенні опитування</a:t>
            </a:r>
            <a:r>
              <a:rPr lang="en-US" altLang="uk-UA" sz="2400" dirty="0" smtClean="0">
                <a:latin typeface="+mj-lt"/>
              </a:rPr>
              <a:t>.</a:t>
            </a:r>
          </a:p>
          <a:p>
            <a:endParaRPr lang="uk-UA" dirty="0"/>
          </a:p>
        </p:txBody>
      </p:sp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059582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запропонованих</a:t>
            </a:r>
            <a:r>
              <a:rPr lang="ru-RU" dirty="0"/>
              <a:t> </a:t>
            </a:r>
            <a:r>
              <a:rPr lang="ru-RU" dirty="0" err="1"/>
              <a:t>тверджень</a:t>
            </a:r>
            <a:r>
              <a:rPr lang="ru-RU" dirty="0"/>
              <a:t> Ви б </a:t>
            </a:r>
            <a:r>
              <a:rPr lang="ru-RU" dirty="0" err="1"/>
              <a:t>охарактеризували</a:t>
            </a:r>
            <a:r>
              <a:rPr lang="ru-RU" dirty="0"/>
              <a:t> Вашу громаду</a:t>
            </a:r>
            <a:endParaRPr lang="uk-UA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81318"/>
              </p:ext>
            </p:extLst>
          </p:nvPr>
        </p:nvGraphicFramePr>
        <p:xfrm>
          <a:off x="1561554" y="1214241"/>
          <a:ext cx="6020891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5580112" y="3363838"/>
            <a:ext cx="1800200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25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05958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Чи плануєте залишитись тут жити?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4285784"/>
              </p:ext>
            </p:extLst>
          </p:nvPr>
        </p:nvGraphicFramePr>
        <p:xfrm>
          <a:off x="1480365" y="1200150"/>
          <a:ext cx="6030416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359227" y="3507854"/>
            <a:ext cx="1021085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16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7" y="1059582"/>
            <a:ext cx="783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Як би Ви оцінили рівень нинішніх показників стану громади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040844"/>
              </p:ext>
            </p:extLst>
          </p:nvPr>
        </p:nvGraphicFramePr>
        <p:xfrm>
          <a:off x="-2720" y="1491630"/>
          <a:ext cx="9077325" cy="365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259632" y="1853758"/>
            <a:ext cx="1728192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23728" y="2787774"/>
            <a:ext cx="864096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83768" y="4155926"/>
            <a:ext cx="541768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907704" y="4371950"/>
            <a:ext cx="1232520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45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Що</a:t>
            </a:r>
            <a:r>
              <a:rPr lang="ru-RU" dirty="0"/>
              <a:t>, на Вашу думку, </a:t>
            </a:r>
            <a:r>
              <a:rPr lang="ru-RU" dirty="0" err="1"/>
              <a:t>заважає</a:t>
            </a:r>
            <a:r>
              <a:rPr lang="ru-RU" dirty="0"/>
              <a:t> </a:t>
            </a:r>
            <a:r>
              <a:rPr lang="ru-RU" dirty="0" err="1"/>
              <a:t>розвиткові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352280"/>
              </p:ext>
            </p:extLst>
          </p:nvPr>
        </p:nvGraphicFramePr>
        <p:xfrm>
          <a:off x="971600" y="1328109"/>
          <a:ext cx="6770365" cy="3763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013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0364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Три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endParaRPr lang="uk-UA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756465"/>
              </p:ext>
            </p:extLst>
          </p:nvPr>
        </p:nvGraphicFramePr>
        <p:xfrm>
          <a:off x="1043609" y="1100232"/>
          <a:ext cx="7272808" cy="3919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70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1556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вірите</a:t>
            </a:r>
            <a:r>
              <a:rPr lang="ru-RU" dirty="0"/>
              <a:t> Ви у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вказаних</a:t>
            </a:r>
            <a:r>
              <a:rPr lang="ru-RU" dirty="0"/>
              <a:t> в </a:t>
            </a:r>
            <a:r>
              <a:rPr lang="ru-RU" dirty="0" err="1"/>
              <a:t>пункті</a:t>
            </a:r>
            <a:r>
              <a:rPr lang="ru-RU" dirty="0"/>
              <a:t> 5</a:t>
            </a:r>
            <a:endParaRPr lang="uk-UA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916931"/>
              </p:ext>
            </p:extLst>
          </p:nvPr>
        </p:nvGraphicFramePr>
        <p:xfrm>
          <a:off x="1479971" y="1203598"/>
          <a:ext cx="5598368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156176" y="3291830"/>
            <a:ext cx="720080" cy="0"/>
          </a:xfrm>
          <a:prstGeom prst="line">
            <a:avLst/>
          </a:prstGeom>
          <a:ln w="3175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82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Яким є, на Вашу думку, основний ресурс громади для подальшого розвитку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30916"/>
              </p:ext>
            </p:extLst>
          </p:nvPr>
        </p:nvGraphicFramePr>
        <p:xfrm>
          <a:off x="971600" y="1200150"/>
          <a:ext cx="7272808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Projects\OTG_Strategies\AMR_Lviv Region\Chervonograd\hd 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2839"/>
            <a:ext cx="3493530" cy="73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434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191</Words>
  <Application>Microsoft Office PowerPoint</Application>
  <PresentationFormat>On-screen Show (16:9)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Тема Office</vt:lpstr>
      <vt:lpstr>Звіт про результати опитування мешканців Червоноградської ТГ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результати опитування представників бізнесу Червоноградської ТГ</dc:title>
  <dc:creator>my compuer</dc:creator>
  <cp:lastModifiedBy>User</cp:lastModifiedBy>
  <cp:revision>14</cp:revision>
  <dcterms:created xsi:type="dcterms:W3CDTF">2021-06-23T12:31:09Z</dcterms:created>
  <dcterms:modified xsi:type="dcterms:W3CDTF">2021-06-30T08:47:11Z</dcterms:modified>
</cp:coreProperties>
</file>