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8" r:id="rId2"/>
    <p:sldId id="262" r:id="rId3"/>
    <p:sldId id="259" r:id="rId4"/>
    <p:sldId id="257" r:id="rId5"/>
    <p:sldId id="277" r:id="rId6"/>
    <p:sldId id="278" r:id="rId7"/>
    <p:sldId id="263" r:id="rId8"/>
    <p:sldId id="264" r:id="rId9"/>
    <p:sldId id="266" r:id="rId10"/>
    <p:sldId id="265" r:id="rId11"/>
    <p:sldId id="279" r:id="rId12"/>
    <p:sldId id="280" r:id="rId13"/>
    <p:sldId id="268" r:id="rId14"/>
    <p:sldId id="270" r:id="rId15"/>
    <p:sldId id="261" r:id="rId16"/>
    <p:sldId id="260" r:id="rId17"/>
    <p:sldId id="271" r:id="rId18"/>
    <p:sldId id="272" r:id="rId19"/>
    <p:sldId id="267" r:id="rId20"/>
    <p:sldId id="273" r:id="rId21"/>
    <p:sldId id="276" r:id="rId22"/>
    <p:sldId id="290" r:id="rId23"/>
    <p:sldId id="282" r:id="rId24"/>
    <p:sldId id="283" r:id="rId25"/>
    <p:sldId id="284" r:id="rId26"/>
    <p:sldId id="285" r:id="rId27"/>
    <p:sldId id="286" r:id="rId28"/>
    <p:sldId id="288" r:id="rId29"/>
    <p:sldId id="287" r:id="rId30"/>
    <p:sldId id="275" r:id="rId3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94" autoAdjust="0"/>
    <p:restoredTop sz="94660"/>
  </p:normalViewPr>
  <p:slideViewPr>
    <p:cSldViewPr>
      <p:cViewPr varScale="1">
        <p:scale>
          <a:sx n="68" d="100"/>
          <a:sy n="68" d="100"/>
        </p:scale>
        <p:origin x="-17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Динаміка видобутку вугілля за останні роки у області, тис. тонн</a:t>
            </a:r>
            <a:endParaRPr lang="uk-UA"/>
          </a:p>
        </c:rich>
      </c:tx>
      <c:layout/>
      <c:overlay val="0"/>
      <c:spPr>
        <a:solidFill>
          <a:srgbClr val="D6ECFF"/>
        </a:solidFill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2823944392571842E-2"/>
          <c:y val="0.12256356053030791"/>
          <c:w val="0.9543521112148563"/>
          <c:h val="0.697539702756855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Аркуш4!$A$2</c:f>
              <c:strCache>
                <c:ptCount val="1"/>
                <c:pt idx="0">
                  <c:v>ДП „Львіввугілля”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Аркуш4!$B$1:$H$1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2016.</c:v>
                </c:pt>
                <c:pt idx="4">
                  <c:v>2017</c:v>
                </c:pt>
                <c:pt idx="5">
                  <c:v>2018</c:v>
                </c:pt>
                <c:pt idx="6">
                  <c:v>2019 (прогноз)</c:v>
                </c:pt>
              </c:strCache>
            </c:strRef>
          </c:cat>
          <c:val>
            <c:numRef>
              <c:f>Аркуш4!$B$2:$H$2</c:f>
              <c:numCache>
                <c:formatCode>General</c:formatCode>
                <c:ptCount val="7"/>
                <c:pt idx="0">
                  <c:v>1341.2</c:v>
                </c:pt>
                <c:pt idx="1">
                  <c:v>1623</c:v>
                </c:pt>
                <c:pt idx="2">
                  <c:v>1754.4</c:v>
                </c:pt>
                <c:pt idx="3">
                  <c:v>1408.7</c:v>
                </c:pt>
                <c:pt idx="4">
                  <c:v>1342.8</c:v>
                </c:pt>
                <c:pt idx="5">
                  <c:v>1413.6</c:v>
                </c:pt>
                <c:pt idx="6">
                  <c:v>1295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9F-492F-A3AB-9E8B9FB46264}"/>
            </c:ext>
          </c:extLst>
        </c:ser>
        <c:ser>
          <c:idx val="1"/>
          <c:order val="1"/>
          <c:tx>
            <c:strRef>
              <c:f>Аркуш4!$A$3</c:f>
              <c:strCache>
                <c:ptCount val="1"/>
                <c:pt idx="0">
                  <c:v>ПАТ «Шахта «Надія»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Аркуш4!$B$1:$H$1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2016.</c:v>
                </c:pt>
                <c:pt idx="4">
                  <c:v>2017</c:v>
                </c:pt>
                <c:pt idx="5">
                  <c:v>2018</c:v>
                </c:pt>
                <c:pt idx="6">
                  <c:v>2019 (прогноз)</c:v>
                </c:pt>
              </c:strCache>
            </c:strRef>
          </c:cat>
          <c:val>
            <c:numRef>
              <c:f>Аркуш4!$B$3:$H$3</c:f>
              <c:numCache>
                <c:formatCode>General</c:formatCode>
                <c:ptCount val="7"/>
                <c:pt idx="0">
                  <c:v>168.5</c:v>
                </c:pt>
                <c:pt idx="1">
                  <c:v>194</c:v>
                </c:pt>
                <c:pt idx="2">
                  <c:v>228.2</c:v>
                </c:pt>
                <c:pt idx="3">
                  <c:v>186.4</c:v>
                </c:pt>
                <c:pt idx="4">
                  <c:v>202.5</c:v>
                </c:pt>
                <c:pt idx="5">
                  <c:v>159.9</c:v>
                </c:pt>
                <c:pt idx="6">
                  <c:v>135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F9F-492F-A3AB-9E8B9FB4626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79056896"/>
        <c:axId val="35144256"/>
      </c:barChart>
      <c:catAx>
        <c:axId val="79056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5144256"/>
        <c:crosses val="autoZero"/>
        <c:auto val="1"/>
        <c:lblAlgn val="ctr"/>
        <c:lblOffset val="100"/>
        <c:noMultiLvlLbl val="0"/>
      </c:catAx>
      <c:valAx>
        <c:axId val="351442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905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8562001645219187"/>
          <c:y val="0.90922259777885095"/>
          <c:w val="0.47440769250248949"/>
          <c:h val="8.73148883912446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1">
          <a:solidFill>
            <a:schemeClr val="tx1"/>
          </a:solidFill>
        </a:defRPr>
      </a:pPr>
      <a:endParaRPr lang="uk-UA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21D4D-C6E7-4277-8C67-E6300A296FEF}" type="datetimeFigureOut">
              <a:rPr lang="uk-UA" smtClean="0"/>
              <a:t>22.07.2021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43D99-6ADA-443C-B0FE-CE2356C271F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0570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BF3B-65EB-4DB7-A8B6-2FEB4E4A4EFE}" type="datetimeFigureOut">
              <a:rPr lang="uk-UA" smtClean="0"/>
              <a:t>22.07.2021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5E10-D27F-4F56-9871-AC781F9972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3560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BF3B-65EB-4DB7-A8B6-2FEB4E4A4EFE}" type="datetimeFigureOut">
              <a:rPr lang="uk-UA" smtClean="0"/>
              <a:t>22.07.2021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5E10-D27F-4F56-9871-AC781F9972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788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BF3B-65EB-4DB7-A8B6-2FEB4E4A4EFE}" type="datetimeFigureOut">
              <a:rPr lang="uk-UA" smtClean="0"/>
              <a:t>22.07.2021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5E10-D27F-4F56-9871-AC781F9972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0474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BF3B-65EB-4DB7-A8B6-2FEB4E4A4EFE}" type="datetimeFigureOut">
              <a:rPr lang="uk-UA" smtClean="0"/>
              <a:t>22.07.2021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5E10-D27F-4F56-9871-AC781F9972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378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BF3B-65EB-4DB7-A8B6-2FEB4E4A4EFE}" type="datetimeFigureOut">
              <a:rPr lang="uk-UA" smtClean="0"/>
              <a:t>22.07.2021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5E10-D27F-4F56-9871-AC781F9972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032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BF3B-65EB-4DB7-A8B6-2FEB4E4A4EFE}" type="datetimeFigureOut">
              <a:rPr lang="uk-UA" smtClean="0"/>
              <a:t>22.07.2021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5E10-D27F-4F56-9871-AC781F9972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466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BF3B-65EB-4DB7-A8B6-2FEB4E4A4EFE}" type="datetimeFigureOut">
              <a:rPr lang="uk-UA" smtClean="0"/>
              <a:t>22.07.2021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5E10-D27F-4F56-9871-AC781F9972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019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BF3B-65EB-4DB7-A8B6-2FEB4E4A4EFE}" type="datetimeFigureOut">
              <a:rPr lang="uk-UA" smtClean="0"/>
              <a:t>22.07.2021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5E10-D27F-4F56-9871-AC781F9972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302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BF3B-65EB-4DB7-A8B6-2FEB4E4A4EFE}" type="datetimeFigureOut">
              <a:rPr lang="uk-UA" smtClean="0"/>
              <a:t>22.07.2021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5E10-D27F-4F56-9871-AC781F9972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031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BF3B-65EB-4DB7-A8B6-2FEB4E4A4EFE}" type="datetimeFigureOut">
              <a:rPr lang="uk-UA" smtClean="0"/>
              <a:t>22.07.2021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5E10-D27F-4F56-9871-AC781F9972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268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BF3B-65EB-4DB7-A8B6-2FEB4E4A4EFE}" type="datetimeFigureOut">
              <a:rPr lang="uk-UA" smtClean="0"/>
              <a:t>22.07.2021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5E10-D27F-4F56-9871-AC781F9972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2641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EBF3B-65EB-4DB7-A8B6-2FEB4E4A4EFE}" type="datetimeFigureOut">
              <a:rPr lang="uk-UA" smtClean="0"/>
              <a:t>22.07.2021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15E10-D27F-4F56-9871-AC781F9972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16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1988840"/>
            <a:ext cx="9144000" cy="17281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6000" b="1" dirty="0" smtClean="0"/>
              <a:t>Трансформація вугільної галузі України</a:t>
            </a:r>
            <a:endParaRPr lang="ru-RU" sz="6000" b="1" dirty="0" smtClean="0"/>
          </a:p>
        </p:txBody>
      </p:sp>
      <p:sp>
        <p:nvSpPr>
          <p:cNvPr id="4" name="Підзаголовок 2"/>
          <p:cNvSpPr txBox="1">
            <a:spLocks/>
          </p:cNvSpPr>
          <p:nvPr/>
        </p:nvSpPr>
        <p:spPr>
          <a:xfrm>
            <a:off x="373377" y="4365104"/>
            <a:ext cx="8539482" cy="8604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000" dirty="0" smtClean="0"/>
              <a:t>Матеріали</a:t>
            </a:r>
            <a:br>
              <a:rPr lang="uk-UA" sz="2000" dirty="0" smtClean="0"/>
            </a:br>
            <a:r>
              <a:rPr lang="uk-UA" sz="2000" dirty="0" smtClean="0"/>
              <a:t>до Стратегії розвитку Червоноградської територіальної громади до 2027 р.</a:t>
            </a:r>
            <a:endParaRPr lang="ru-RU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763688" y="594928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м. Червоноград, </a:t>
            </a:r>
            <a:r>
              <a:rPr lang="en-US" dirty="0" smtClean="0"/>
              <a:t>20</a:t>
            </a:r>
            <a:r>
              <a:rPr lang="uk-UA" dirty="0" smtClean="0"/>
              <a:t> </a:t>
            </a:r>
            <a:r>
              <a:rPr lang="uk-UA" dirty="0" smtClean="0"/>
              <a:t>липня 2021 р.</a:t>
            </a:r>
            <a:endParaRPr lang="uk-UA" dirty="0"/>
          </a:p>
        </p:txBody>
      </p:sp>
      <p:pic>
        <p:nvPicPr>
          <p:cNvPr id="6" name="Picture 2" descr="Немає опису світлини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9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Projects\OTG_Strategies\AMR_Lviv Region\Chervonograd\hd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2839"/>
            <a:ext cx="3493530" cy="73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724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6724"/>
            <a:ext cx="7416824" cy="633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32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4044"/>
            <a:ext cx="9144000" cy="583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8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078266"/>
            <a:ext cx="82089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 smtClean="0"/>
              <a:t>УКРАЇНА</a:t>
            </a:r>
            <a:endParaRPr lang="uk-UA" sz="16600" b="1" dirty="0"/>
          </a:p>
        </p:txBody>
      </p:sp>
    </p:spTree>
    <p:extLst>
      <p:ext uri="{BB962C8B-B14F-4D97-AF65-F5344CB8AC3E}">
        <p14:creationId xmlns:p14="http://schemas.microsoft.com/office/powerpoint/2010/main" val="3092634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128713"/>
            <a:ext cx="797242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1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04888"/>
            <a:ext cx="78867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880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07" y="1484784"/>
            <a:ext cx="814228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404664"/>
            <a:ext cx="7891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Динаміка вуглевидобутку В Україні, млн. тонн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178988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1014413"/>
            <a:ext cx="6637337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16632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Структура потреб у вугіллі в Україні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29133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" y="1374634"/>
            <a:ext cx="9139091" cy="515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053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" y="1309481"/>
            <a:ext cx="9138308" cy="514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804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іаграма 19753"/>
          <p:cNvGraphicFramePr/>
          <p:nvPr>
            <p:extLst>
              <p:ext uri="{D42A27DB-BD31-4B8C-83A1-F6EECF244321}">
                <p14:modId xmlns:p14="http://schemas.microsoft.com/office/powerpoint/2010/main" val="2680784507"/>
              </p:ext>
            </p:extLst>
          </p:nvPr>
        </p:nvGraphicFramePr>
        <p:xfrm>
          <a:off x="611560" y="1340768"/>
          <a:ext cx="8136903" cy="439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0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Видобуток вугілля в ДП «</a:t>
            </a:r>
            <a:r>
              <a:rPr lang="uk-UA" sz="4000" b="1" dirty="0" err="1" smtClean="0"/>
              <a:t>Львіввугілля</a:t>
            </a:r>
            <a:r>
              <a:rPr lang="uk-UA" sz="4000" b="1" dirty="0" smtClean="0"/>
              <a:t>»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1188542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0138"/>
            <a:ext cx="9144000" cy="500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88640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Структура ПЕР у виробництві електроенергії в ЄС до 2050 р.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2328096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3" y="1281113"/>
            <a:ext cx="9080871" cy="510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502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608DBE34-7391-764A-B284-0BF329BB38C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707955" y="1028961"/>
            <a:ext cx="5684311" cy="496525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2106" y="469574"/>
            <a:ext cx="3012957" cy="331003"/>
          </a:xfrm>
          <a:prstGeom prst="rect">
            <a:avLst/>
          </a:prstGeom>
        </p:spPr>
        <p:txBody>
          <a:bodyPr vert="horz" wrap="square" lIns="0" tIns="7762" rIns="0" bIns="0" rtlCol="0">
            <a:spAutoFit/>
          </a:bodyPr>
          <a:lstStyle/>
          <a:p>
            <a:pPr marL="6468">
              <a:spcBef>
                <a:spcPts val="61"/>
              </a:spcBef>
              <a:tabLst>
                <a:tab pos="1628994" algn="l"/>
              </a:tabLst>
            </a:pPr>
            <a:r>
              <a:rPr lang="uk-UA" sz="2100" b="1" spc="186" dirty="0">
                <a:latin typeface="Georgia"/>
                <a:cs typeface="Georgia"/>
              </a:rPr>
              <a:t>СХЕМА ПРОЄКТУ </a:t>
            </a:r>
            <a:endParaRPr sz="2100" dirty="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57899"/>
            <a:ext cx="416765" cy="0"/>
          </a:xfrm>
          <a:custGeom>
            <a:avLst/>
            <a:gdLst/>
            <a:ahLst/>
            <a:cxnLst/>
            <a:rect l="l" t="t" r="r" b="b"/>
            <a:pathLst>
              <a:path w="916305">
                <a:moveTo>
                  <a:pt x="0" y="0"/>
                </a:moveTo>
                <a:lnTo>
                  <a:pt x="916265" y="0"/>
                </a:lnTo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71875" y="657899"/>
            <a:ext cx="5572179" cy="0"/>
          </a:xfrm>
          <a:custGeom>
            <a:avLst/>
            <a:gdLst/>
            <a:ahLst/>
            <a:cxnLst/>
            <a:rect l="l" t="t" r="r" b="b"/>
            <a:pathLst>
              <a:path w="12251055">
                <a:moveTo>
                  <a:pt x="0" y="0"/>
                </a:moveTo>
                <a:lnTo>
                  <a:pt x="12250935" y="0"/>
                </a:lnTo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145752" y="4449685"/>
            <a:ext cx="1261956" cy="2430272"/>
          </a:xfrm>
          <a:prstGeom prst="rect">
            <a:avLst/>
          </a:prstGeom>
        </p:spPr>
        <p:txBody>
          <a:bodyPr vert="horz" wrap="square" lIns="0" tIns="6468" rIns="0" bIns="0" rtlCol="0">
            <a:spAutoFit/>
          </a:bodyPr>
          <a:lstStyle/>
          <a:p>
            <a:pPr marL="6468" marR="2587">
              <a:lnSpc>
                <a:spcPts val="1258"/>
              </a:lnSpc>
              <a:spcBef>
                <a:spcPts val="705"/>
              </a:spcBef>
            </a:pPr>
            <a:r>
              <a:rPr lang="ru-RU" sz="1000" spc="5" dirty="0" err="1">
                <a:latin typeface="Arial"/>
                <a:cs typeface="Arial"/>
              </a:rPr>
              <a:t>Підтримка</a:t>
            </a:r>
            <a:r>
              <a:rPr lang="ru-RU" sz="1000" spc="5" dirty="0">
                <a:latin typeface="Arial"/>
                <a:cs typeface="Arial"/>
              </a:rPr>
              <a:t> у </a:t>
            </a:r>
            <a:r>
              <a:rPr lang="ru-RU" sz="1000" spc="5" dirty="0" err="1">
                <a:latin typeface="Arial"/>
                <a:cs typeface="Arial"/>
              </a:rPr>
              <a:t>питаннях</a:t>
            </a:r>
            <a:r>
              <a:rPr lang="ru-RU" sz="1000" spc="5" dirty="0">
                <a:latin typeface="Arial"/>
                <a:cs typeface="Arial"/>
              </a:rPr>
              <a:t> </a:t>
            </a:r>
            <a:r>
              <a:rPr lang="ru-RU" sz="1000" spc="5" dirty="0" err="1">
                <a:latin typeface="Arial"/>
                <a:cs typeface="Arial"/>
              </a:rPr>
              <a:t>проведення</a:t>
            </a:r>
            <a:r>
              <a:rPr lang="ru-RU" sz="1000" spc="5" dirty="0">
                <a:latin typeface="Arial"/>
                <a:cs typeface="Arial"/>
              </a:rPr>
              <a:t> </a:t>
            </a:r>
            <a:r>
              <a:rPr lang="ru-RU" sz="1000" spc="5" dirty="0" err="1">
                <a:latin typeface="Arial"/>
                <a:cs typeface="Arial"/>
              </a:rPr>
              <a:t>досліджень</a:t>
            </a:r>
            <a:r>
              <a:rPr lang="ru-RU" sz="1000" spc="5" dirty="0">
                <a:latin typeface="Arial"/>
                <a:cs typeface="Arial"/>
              </a:rPr>
              <a:t>, </a:t>
            </a:r>
            <a:r>
              <a:rPr lang="ru-RU" sz="1000" spc="5" dirty="0" err="1">
                <a:latin typeface="Arial"/>
                <a:cs typeface="Arial"/>
              </a:rPr>
              <a:t>аналізу</a:t>
            </a:r>
            <a:r>
              <a:rPr lang="ru-RU" sz="1000" spc="5" dirty="0">
                <a:latin typeface="Arial"/>
                <a:cs typeface="Arial"/>
              </a:rPr>
              <a:t> </a:t>
            </a:r>
            <a:r>
              <a:rPr lang="ru-RU" sz="1000" spc="5" dirty="0" err="1">
                <a:latin typeface="Arial"/>
                <a:cs typeface="Arial"/>
              </a:rPr>
              <a:t>щодо</a:t>
            </a:r>
            <a:r>
              <a:rPr lang="ru-RU" sz="1000" spc="5" dirty="0">
                <a:latin typeface="Arial"/>
                <a:cs typeface="Arial"/>
              </a:rPr>
              <a:t> </a:t>
            </a:r>
            <a:r>
              <a:rPr lang="ru-RU" sz="1000" spc="5" dirty="0" err="1">
                <a:latin typeface="Arial"/>
                <a:cs typeface="Arial"/>
              </a:rPr>
              <a:t>енергетичної</a:t>
            </a:r>
            <a:r>
              <a:rPr lang="ru-RU" sz="1000" spc="5" dirty="0">
                <a:latin typeface="Arial"/>
                <a:cs typeface="Arial"/>
              </a:rPr>
              <a:t> та </a:t>
            </a:r>
            <a:r>
              <a:rPr lang="ru-RU" sz="1000" spc="5" dirty="0" err="1">
                <a:latin typeface="Arial"/>
                <a:cs typeface="Arial"/>
              </a:rPr>
              <a:t>кліматичної</a:t>
            </a:r>
            <a:r>
              <a:rPr lang="ru-RU" sz="1000" spc="5" dirty="0">
                <a:latin typeface="Arial"/>
                <a:cs typeface="Arial"/>
              </a:rPr>
              <a:t> </a:t>
            </a:r>
            <a:r>
              <a:rPr lang="ru-RU" sz="1000" spc="5" dirty="0" err="1">
                <a:latin typeface="Arial"/>
                <a:cs typeface="Arial"/>
              </a:rPr>
              <a:t>регіональної</a:t>
            </a:r>
            <a:r>
              <a:rPr lang="ru-RU" sz="1000" spc="5" dirty="0">
                <a:latin typeface="Arial"/>
                <a:cs typeface="Arial"/>
              </a:rPr>
              <a:t> </a:t>
            </a:r>
            <a:r>
              <a:rPr lang="ru-RU" sz="1000" spc="5" dirty="0" err="1">
                <a:latin typeface="Arial"/>
                <a:cs typeface="Arial"/>
              </a:rPr>
              <a:t>політики</a:t>
            </a:r>
            <a:endParaRPr lang="ru-RU" sz="1000" spc="5" dirty="0">
              <a:latin typeface="Arial"/>
              <a:cs typeface="Arial"/>
            </a:endParaRPr>
          </a:p>
          <a:p>
            <a:pPr marL="6468" marR="2587">
              <a:lnSpc>
                <a:spcPts val="1258"/>
              </a:lnSpc>
              <a:spcBef>
                <a:spcPts val="705"/>
              </a:spcBef>
            </a:pPr>
            <a:r>
              <a:rPr lang="uk-UA" sz="1000" spc="3" dirty="0">
                <a:latin typeface="Arial"/>
                <a:cs typeface="Arial"/>
              </a:rPr>
              <a:t>Консультування та підтримка уряду України в розробці національної стратегії та правової бази</a:t>
            </a:r>
            <a:endParaRPr lang="en-GB" sz="10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2807" y="4449685"/>
            <a:ext cx="1040903" cy="1636815"/>
          </a:xfrm>
          <a:prstGeom prst="rect">
            <a:avLst/>
          </a:prstGeom>
        </p:spPr>
        <p:txBody>
          <a:bodyPr vert="horz" wrap="square" lIns="0" tIns="8085" rIns="0" bIns="0" rtlCol="0">
            <a:spAutoFit/>
          </a:bodyPr>
          <a:lstStyle/>
          <a:p>
            <a:pPr marL="6468">
              <a:spcBef>
                <a:spcPts val="705"/>
              </a:spcBef>
            </a:pPr>
            <a:r>
              <a:rPr lang="ru-RU" sz="1000" spc="5" dirty="0" err="1">
                <a:latin typeface="Arial"/>
                <a:cs typeface="Arial"/>
              </a:rPr>
              <a:t>Спеціальний</a:t>
            </a:r>
            <a:r>
              <a:rPr lang="ru-RU" sz="1000" spc="5" dirty="0">
                <a:latin typeface="Arial"/>
                <a:cs typeface="Arial"/>
              </a:rPr>
              <a:t> </a:t>
            </a:r>
            <a:r>
              <a:rPr lang="ru-RU" sz="1000" spc="5" dirty="0" err="1">
                <a:latin typeface="Arial"/>
                <a:cs typeface="Arial"/>
              </a:rPr>
              <a:t>уповноважений</a:t>
            </a:r>
            <a:r>
              <a:rPr lang="ru-RU" sz="1000" spc="5" dirty="0">
                <a:latin typeface="Arial"/>
                <a:cs typeface="Arial"/>
              </a:rPr>
              <a:t> з </a:t>
            </a:r>
            <a:r>
              <a:rPr lang="ru-RU" sz="1000" spc="5" dirty="0" err="1">
                <a:latin typeface="Arial"/>
                <a:cs typeface="Arial"/>
              </a:rPr>
              <a:t>питань</a:t>
            </a:r>
            <a:r>
              <a:rPr lang="ru-RU" sz="1000" spc="5" dirty="0">
                <a:latin typeface="Arial"/>
                <a:cs typeface="Arial"/>
              </a:rPr>
              <a:t> </a:t>
            </a:r>
            <a:r>
              <a:rPr lang="ru-RU" sz="1000" spc="5" dirty="0" err="1">
                <a:latin typeface="Arial"/>
                <a:cs typeface="Arial"/>
              </a:rPr>
              <a:t>структурних</a:t>
            </a:r>
            <a:r>
              <a:rPr lang="ru-RU" sz="1000" spc="5" dirty="0">
                <a:latin typeface="Arial"/>
                <a:cs typeface="Arial"/>
              </a:rPr>
              <a:t> </a:t>
            </a:r>
            <a:r>
              <a:rPr lang="ru-RU" sz="1000" spc="5" dirty="0" err="1">
                <a:latin typeface="Arial"/>
                <a:cs typeface="Arial"/>
              </a:rPr>
              <a:t>перетворень</a:t>
            </a:r>
            <a:r>
              <a:rPr lang="ru-RU" sz="1000" spc="5" dirty="0">
                <a:latin typeface="Arial"/>
                <a:cs typeface="Arial"/>
              </a:rPr>
              <a:t> </a:t>
            </a:r>
            <a:r>
              <a:rPr lang="ru-RU" sz="1000" spc="5" dirty="0" err="1">
                <a:latin typeface="Arial"/>
                <a:cs typeface="Arial"/>
              </a:rPr>
              <a:t>вугільних</a:t>
            </a:r>
            <a:r>
              <a:rPr lang="ru-RU" sz="1000" spc="5" dirty="0">
                <a:latin typeface="Arial"/>
                <a:cs typeface="Arial"/>
              </a:rPr>
              <a:t> </a:t>
            </a:r>
            <a:r>
              <a:rPr lang="ru-RU" sz="1000" spc="5" dirty="0" err="1">
                <a:latin typeface="Arial"/>
                <a:cs typeface="Arial"/>
              </a:rPr>
              <a:t>регіонів</a:t>
            </a:r>
            <a:r>
              <a:rPr lang="uk-UA" sz="1000" spc="5" dirty="0">
                <a:latin typeface="Arial"/>
                <a:cs typeface="Arial"/>
              </a:rPr>
              <a:t> </a:t>
            </a:r>
            <a:endParaRPr lang="uk-UA" sz="1000" spc="3" dirty="0">
              <a:latin typeface="Arial"/>
              <a:cs typeface="Arial"/>
            </a:endParaRPr>
          </a:p>
          <a:p>
            <a:pPr marL="6468">
              <a:spcBef>
                <a:spcPts val="705"/>
              </a:spcBef>
            </a:pPr>
            <a:r>
              <a:rPr lang="ru-RU" sz="1000" spc="5" dirty="0" err="1">
                <a:latin typeface="Arial"/>
                <a:cs typeface="Arial"/>
              </a:rPr>
              <a:t>Урядовий</a:t>
            </a:r>
            <a:r>
              <a:rPr lang="ru-RU" sz="1000" spc="5" dirty="0">
                <a:latin typeface="Arial"/>
                <a:cs typeface="Arial"/>
              </a:rPr>
              <a:t> </a:t>
            </a:r>
            <a:r>
              <a:rPr lang="ru-RU" sz="1000" spc="5" dirty="0" err="1">
                <a:latin typeface="Arial"/>
                <a:cs typeface="Arial"/>
              </a:rPr>
              <a:t>діалог</a:t>
            </a:r>
            <a:r>
              <a:rPr lang="ru-RU" sz="1000" spc="5" dirty="0">
                <a:latin typeface="Arial"/>
                <a:cs typeface="Arial"/>
              </a:rPr>
              <a:t> </a:t>
            </a:r>
            <a:r>
              <a:rPr lang="ru-RU" sz="1000" spc="5" dirty="0" err="1">
                <a:latin typeface="Arial"/>
                <a:cs typeface="Arial"/>
              </a:rPr>
              <a:t>щодо</a:t>
            </a:r>
            <a:r>
              <a:rPr lang="ru-RU" sz="1000" spc="5" dirty="0">
                <a:latin typeface="Arial"/>
                <a:cs typeface="Arial"/>
              </a:rPr>
              <a:t> </a:t>
            </a:r>
            <a:r>
              <a:rPr lang="ru-RU" sz="1000" spc="5" dirty="0" err="1">
                <a:latin typeface="Arial"/>
                <a:cs typeface="Arial"/>
              </a:rPr>
              <a:t>структурних</a:t>
            </a:r>
            <a:r>
              <a:rPr lang="ru-RU" sz="1000" spc="5" dirty="0">
                <a:latin typeface="Arial"/>
                <a:cs typeface="Arial"/>
              </a:rPr>
              <a:t> </a:t>
            </a:r>
            <a:r>
              <a:rPr lang="ru-RU" sz="1000" spc="5" dirty="0" err="1">
                <a:latin typeface="Arial"/>
                <a:cs typeface="Arial"/>
              </a:rPr>
              <a:t>змін</a:t>
            </a:r>
            <a:r>
              <a:rPr lang="uk-UA" sz="1000" spc="5" dirty="0">
                <a:latin typeface="Arial"/>
                <a:cs typeface="Arial"/>
              </a:rPr>
              <a:t> </a:t>
            </a:r>
            <a:endParaRPr lang="en-GB" sz="10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43545" y="4449685"/>
            <a:ext cx="1049969" cy="763149"/>
          </a:xfrm>
          <a:prstGeom prst="rect">
            <a:avLst/>
          </a:prstGeom>
        </p:spPr>
        <p:txBody>
          <a:bodyPr vert="horz" wrap="square" lIns="0" tIns="6468" rIns="0" bIns="0" rtlCol="0">
            <a:spAutoFit/>
          </a:bodyPr>
          <a:lstStyle/>
          <a:p>
            <a:pPr marL="6468" marR="2587">
              <a:lnSpc>
                <a:spcPts val="1258"/>
              </a:lnSpc>
              <a:spcBef>
                <a:spcPts val="705"/>
              </a:spcBef>
            </a:pPr>
            <a:r>
              <a:rPr lang="uk-UA" sz="1000" spc="5" dirty="0">
                <a:latin typeface="Arial"/>
                <a:cs typeface="Arial"/>
              </a:rPr>
              <a:t>Створення цільового</a:t>
            </a:r>
          </a:p>
          <a:p>
            <a:pPr marL="6468" marR="2587">
              <a:lnSpc>
                <a:spcPts val="1258"/>
              </a:lnSpc>
              <a:spcBef>
                <a:spcPts val="705"/>
              </a:spcBef>
            </a:pPr>
            <a:r>
              <a:rPr lang="uk-UA" sz="1000" spc="5" dirty="0" err="1">
                <a:latin typeface="Arial"/>
                <a:cs typeface="Arial"/>
              </a:rPr>
              <a:t>Мультидонорського</a:t>
            </a:r>
            <a:r>
              <a:rPr lang="uk-UA" sz="1000" spc="5" dirty="0">
                <a:latin typeface="Arial"/>
                <a:cs typeface="Arial"/>
              </a:rPr>
              <a:t> фонду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30064" y="4449686"/>
            <a:ext cx="1281280" cy="1930135"/>
          </a:xfrm>
          <a:prstGeom prst="rect">
            <a:avLst/>
          </a:prstGeom>
        </p:spPr>
        <p:txBody>
          <a:bodyPr vert="horz" wrap="square" lIns="0" tIns="6468" rIns="0" bIns="0" rtlCol="0">
            <a:spAutoFit/>
          </a:bodyPr>
          <a:lstStyle/>
          <a:p>
            <a:pPr marL="6468" marR="2587">
              <a:lnSpc>
                <a:spcPts val="1258"/>
              </a:lnSpc>
              <a:spcBef>
                <a:spcPts val="705"/>
              </a:spcBef>
            </a:pPr>
            <a:r>
              <a:rPr lang="uk-UA" sz="1000" spc="8" dirty="0">
                <a:latin typeface="Arial"/>
                <a:cs typeface="Arial"/>
              </a:rPr>
              <a:t>Консультування та підтримка уряду</a:t>
            </a:r>
          </a:p>
          <a:p>
            <a:pPr marL="6468" marR="2587">
              <a:lnSpc>
                <a:spcPts val="1258"/>
              </a:lnSpc>
              <a:spcBef>
                <a:spcPts val="705"/>
              </a:spcBef>
            </a:pPr>
            <a:r>
              <a:rPr lang="uk-UA" sz="1000" spc="8" dirty="0">
                <a:latin typeface="Arial"/>
                <a:cs typeface="Arial"/>
              </a:rPr>
              <a:t>України щодо розробки та впровадження комплексної комунікаційної стратегії та підтримка проведення ключових заходів</a:t>
            </a:r>
            <a:endParaRPr lang="en-GB" sz="10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77833" y="4445571"/>
            <a:ext cx="1426119" cy="2225087"/>
          </a:xfrm>
          <a:prstGeom prst="rect">
            <a:avLst/>
          </a:prstGeom>
        </p:spPr>
        <p:txBody>
          <a:bodyPr vert="horz" wrap="square" lIns="0" tIns="6468" rIns="0" bIns="0" rtlCol="0">
            <a:spAutoFit/>
          </a:bodyPr>
          <a:lstStyle/>
          <a:p>
            <a:pPr marL="6468" marR="343780">
              <a:lnSpc>
                <a:spcPts val="1258"/>
              </a:lnSpc>
              <a:spcBef>
                <a:spcPts val="51"/>
              </a:spcBef>
            </a:pPr>
            <a:r>
              <a:rPr lang="uk-UA" sz="1000" spc="8" dirty="0">
                <a:latin typeface="Arial"/>
                <a:cs typeface="Arial"/>
              </a:rPr>
              <a:t>Закриття 2 пілотних шахт</a:t>
            </a:r>
          </a:p>
          <a:p>
            <a:pPr marL="6468" marR="343780">
              <a:lnSpc>
                <a:spcPts val="1258"/>
              </a:lnSpc>
              <a:spcBef>
                <a:spcPts val="51"/>
              </a:spcBef>
            </a:pPr>
            <a:r>
              <a:rPr lang="uk-UA" sz="1000" spc="8" dirty="0">
                <a:latin typeface="Arial"/>
                <a:cs typeface="Arial"/>
              </a:rPr>
              <a:t>Професійні кваліфікації</a:t>
            </a:r>
          </a:p>
          <a:p>
            <a:pPr marL="6468" marR="343780">
              <a:lnSpc>
                <a:spcPts val="1258"/>
              </a:lnSpc>
              <a:spcBef>
                <a:spcPts val="51"/>
              </a:spcBef>
            </a:pPr>
            <a:r>
              <a:rPr lang="uk-UA" sz="1000" spc="8" dirty="0">
                <a:latin typeface="Arial"/>
                <a:cs typeface="Arial"/>
              </a:rPr>
              <a:t>Сприяння працевлаштуванню</a:t>
            </a:r>
          </a:p>
          <a:p>
            <a:pPr marL="6468" marR="343780">
              <a:lnSpc>
                <a:spcPts val="1258"/>
              </a:lnSpc>
              <a:spcBef>
                <a:spcPts val="51"/>
              </a:spcBef>
            </a:pPr>
            <a:r>
              <a:rPr lang="uk-UA" sz="1000" spc="8" dirty="0">
                <a:latin typeface="Arial"/>
                <a:cs typeface="Arial"/>
              </a:rPr>
              <a:t>Підтримка соціальних програм</a:t>
            </a:r>
          </a:p>
          <a:p>
            <a:pPr marL="6468" marR="343780">
              <a:lnSpc>
                <a:spcPts val="1258"/>
              </a:lnSpc>
              <a:spcBef>
                <a:spcPts val="51"/>
              </a:spcBef>
            </a:pPr>
            <a:r>
              <a:rPr lang="uk-UA" sz="1000" spc="8" dirty="0">
                <a:latin typeface="Arial"/>
                <a:cs typeface="Arial"/>
              </a:rPr>
              <a:t>Обмін досвідом та міжнародною експертизою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103951" y="4449685"/>
            <a:ext cx="1291231" cy="1866015"/>
          </a:xfrm>
          <a:prstGeom prst="rect">
            <a:avLst/>
          </a:prstGeom>
        </p:spPr>
        <p:txBody>
          <a:bodyPr vert="horz" wrap="square" lIns="0" tIns="6468" rIns="0" bIns="0" rtlCol="0">
            <a:spAutoFit/>
          </a:bodyPr>
          <a:lstStyle/>
          <a:p>
            <a:pPr marL="6468" marR="343780">
              <a:lnSpc>
                <a:spcPts val="1258"/>
              </a:lnSpc>
              <a:spcBef>
                <a:spcPts val="51"/>
              </a:spcBef>
            </a:pPr>
            <a:r>
              <a:rPr lang="uk-UA" sz="1000" spc="8" dirty="0">
                <a:latin typeface="Arial"/>
                <a:cs typeface="Arial"/>
              </a:rPr>
              <a:t>Економічна диверсифікація та</a:t>
            </a:r>
          </a:p>
          <a:p>
            <a:pPr marL="6468" marR="343780">
              <a:lnSpc>
                <a:spcPts val="1258"/>
              </a:lnSpc>
              <a:spcBef>
                <a:spcPts val="51"/>
              </a:spcBef>
            </a:pPr>
            <a:r>
              <a:rPr lang="uk-UA" sz="1000" spc="8" dirty="0">
                <a:latin typeface="Arial"/>
                <a:cs typeface="Arial"/>
              </a:rPr>
              <a:t>майбутнє використання вугільних регіонів</a:t>
            </a:r>
          </a:p>
          <a:p>
            <a:pPr marL="6468" marR="343780">
              <a:lnSpc>
                <a:spcPts val="1258"/>
              </a:lnSpc>
              <a:spcBef>
                <a:spcPts val="51"/>
              </a:spcBef>
            </a:pPr>
            <a:r>
              <a:rPr lang="uk-UA" sz="1000" spc="8" dirty="0">
                <a:latin typeface="Arial"/>
                <a:cs typeface="Arial"/>
              </a:rPr>
              <a:t>Підтримка регіональних та місцевих партнерів </a:t>
            </a:r>
            <a:endParaRPr lang="en-GB" sz="10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223892" y="3441456"/>
            <a:ext cx="145276" cy="200234"/>
          </a:xfrm>
          <a:custGeom>
            <a:avLst/>
            <a:gdLst/>
            <a:ahLst/>
            <a:cxnLst/>
            <a:rect l="l" t="t" r="r" b="b"/>
            <a:pathLst>
              <a:path w="319405" h="330200">
                <a:moveTo>
                  <a:pt x="319152" y="0"/>
                </a:moveTo>
                <a:lnTo>
                  <a:pt x="0" y="0"/>
                </a:lnTo>
                <a:lnTo>
                  <a:pt x="0" y="330063"/>
                </a:lnTo>
              </a:path>
            </a:pathLst>
          </a:custGeom>
          <a:ln w="94237">
            <a:solidFill>
              <a:srgbClr val="B1B4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98612" y="3541574"/>
            <a:ext cx="118704" cy="228728"/>
          </a:xfrm>
          <a:custGeom>
            <a:avLst/>
            <a:gdLst/>
            <a:ahLst/>
            <a:cxnLst/>
            <a:rect l="l" t="t" r="r" b="b"/>
            <a:pathLst>
              <a:path w="260984" h="377189">
                <a:moveTo>
                  <a:pt x="130184" y="0"/>
                </a:moveTo>
                <a:lnTo>
                  <a:pt x="79513" y="10229"/>
                </a:lnTo>
                <a:lnTo>
                  <a:pt x="38132" y="38128"/>
                </a:lnTo>
                <a:lnTo>
                  <a:pt x="10231" y="79508"/>
                </a:lnTo>
                <a:lnTo>
                  <a:pt x="0" y="130184"/>
                </a:lnTo>
                <a:lnTo>
                  <a:pt x="4161" y="179258"/>
                </a:lnTo>
                <a:lnTo>
                  <a:pt x="16363" y="226447"/>
                </a:lnTo>
                <a:lnTo>
                  <a:pt x="36182" y="270801"/>
                </a:lnTo>
                <a:lnTo>
                  <a:pt x="63196" y="311373"/>
                </a:lnTo>
                <a:lnTo>
                  <a:pt x="96981" y="347214"/>
                </a:lnTo>
                <a:lnTo>
                  <a:pt x="130184" y="376951"/>
                </a:lnTo>
                <a:lnTo>
                  <a:pt x="163387" y="347214"/>
                </a:lnTo>
                <a:lnTo>
                  <a:pt x="197172" y="311373"/>
                </a:lnTo>
                <a:lnTo>
                  <a:pt x="224186" y="270801"/>
                </a:lnTo>
                <a:lnTo>
                  <a:pt x="244005" y="226447"/>
                </a:lnTo>
                <a:lnTo>
                  <a:pt x="253789" y="188612"/>
                </a:lnTo>
                <a:lnTo>
                  <a:pt x="122739" y="188612"/>
                </a:lnTo>
                <a:lnTo>
                  <a:pt x="105432" y="185118"/>
                </a:lnTo>
                <a:lnTo>
                  <a:pt x="91296" y="175588"/>
                </a:lnTo>
                <a:lnTo>
                  <a:pt x="81765" y="161453"/>
                </a:lnTo>
                <a:lnTo>
                  <a:pt x="78269" y="144142"/>
                </a:lnTo>
                <a:lnTo>
                  <a:pt x="78269" y="129263"/>
                </a:lnTo>
                <a:lnTo>
                  <a:pt x="81765" y="111949"/>
                </a:lnTo>
                <a:lnTo>
                  <a:pt x="91296" y="97811"/>
                </a:lnTo>
                <a:lnTo>
                  <a:pt x="105432" y="88278"/>
                </a:lnTo>
                <a:lnTo>
                  <a:pt x="122739" y="84782"/>
                </a:lnTo>
                <a:lnTo>
                  <a:pt x="251202" y="84782"/>
                </a:lnTo>
                <a:lnTo>
                  <a:pt x="250137" y="79508"/>
                </a:lnTo>
                <a:lnTo>
                  <a:pt x="222236" y="38128"/>
                </a:lnTo>
                <a:lnTo>
                  <a:pt x="180855" y="10229"/>
                </a:lnTo>
                <a:lnTo>
                  <a:pt x="130184" y="0"/>
                </a:lnTo>
                <a:close/>
              </a:path>
              <a:path w="260984" h="377189">
                <a:moveTo>
                  <a:pt x="251202" y="84782"/>
                </a:moveTo>
                <a:lnTo>
                  <a:pt x="137629" y="84782"/>
                </a:lnTo>
                <a:lnTo>
                  <a:pt x="154936" y="88278"/>
                </a:lnTo>
                <a:lnTo>
                  <a:pt x="169072" y="97811"/>
                </a:lnTo>
                <a:lnTo>
                  <a:pt x="178603" y="111949"/>
                </a:lnTo>
                <a:lnTo>
                  <a:pt x="182099" y="129263"/>
                </a:lnTo>
                <a:lnTo>
                  <a:pt x="182099" y="144142"/>
                </a:lnTo>
                <a:lnTo>
                  <a:pt x="178603" y="161453"/>
                </a:lnTo>
                <a:lnTo>
                  <a:pt x="169072" y="175588"/>
                </a:lnTo>
                <a:lnTo>
                  <a:pt x="154936" y="185118"/>
                </a:lnTo>
                <a:lnTo>
                  <a:pt x="137629" y="188612"/>
                </a:lnTo>
                <a:lnTo>
                  <a:pt x="253789" y="188612"/>
                </a:lnTo>
                <a:lnTo>
                  <a:pt x="256207" y="179258"/>
                </a:lnTo>
                <a:lnTo>
                  <a:pt x="260369" y="130184"/>
                </a:lnTo>
                <a:lnTo>
                  <a:pt x="251202" y="84782"/>
                </a:lnTo>
                <a:close/>
              </a:path>
            </a:pathLst>
          </a:custGeom>
          <a:solidFill>
            <a:srgbClr val="B1B4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82587" y="4506647"/>
            <a:ext cx="174446" cy="1551040"/>
          </a:xfrm>
          <a:custGeom>
            <a:avLst/>
            <a:gdLst/>
            <a:ahLst/>
            <a:cxnLst/>
            <a:rect l="l" t="t" r="r" b="b"/>
            <a:pathLst>
              <a:path w="383539" h="2557779">
                <a:moveTo>
                  <a:pt x="383192" y="0"/>
                </a:moveTo>
                <a:lnTo>
                  <a:pt x="0" y="0"/>
                </a:lnTo>
                <a:lnTo>
                  <a:pt x="0" y="2557429"/>
                </a:lnTo>
                <a:lnTo>
                  <a:pt x="383192" y="2557429"/>
                </a:lnTo>
                <a:lnTo>
                  <a:pt x="383192" y="0"/>
                </a:lnTo>
                <a:close/>
              </a:path>
            </a:pathLst>
          </a:custGeom>
          <a:solidFill>
            <a:srgbClr val="97AC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491314" y="2408314"/>
            <a:ext cx="1305489" cy="366910"/>
          </a:xfrm>
          <a:prstGeom prst="rect">
            <a:avLst/>
          </a:prstGeom>
        </p:spPr>
        <p:txBody>
          <a:bodyPr vert="horz" wrap="square" lIns="0" tIns="7762" rIns="0" bIns="0" rtlCol="0">
            <a:spAutoFit/>
          </a:bodyPr>
          <a:lstStyle/>
          <a:p>
            <a:pPr>
              <a:lnSpc>
                <a:spcPts val="1378"/>
              </a:lnSpc>
            </a:pPr>
            <a:r>
              <a:rPr lang="uk-UA" sz="1200" i="1" spc="3" dirty="0">
                <a:latin typeface="Georgia"/>
                <a:cs typeface="Georgia"/>
              </a:rPr>
              <a:t>Офіс </a:t>
            </a:r>
            <a:r>
              <a:rPr lang="en-US" sz="1200" i="1" spc="3">
                <a:latin typeface="Georgia"/>
                <a:cs typeface="Georgia"/>
              </a:rPr>
              <a:t>GIZ</a:t>
            </a:r>
            <a:endParaRPr sz="1200" dirty="0">
              <a:latin typeface="Georgia"/>
              <a:cs typeface="Georgia"/>
            </a:endParaRPr>
          </a:p>
          <a:p>
            <a:pPr>
              <a:lnSpc>
                <a:spcPts val="1378"/>
              </a:lnSpc>
            </a:pPr>
            <a:r>
              <a:rPr lang="uk-UA" sz="1200" b="1" i="1" spc="5" dirty="0">
                <a:latin typeface="Georgia-BoldItalic"/>
                <a:cs typeface="Georgia-BoldItalic"/>
              </a:rPr>
              <a:t>Київ</a:t>
            </a:r>
            <a:endParaRPr sz="1200" dirty="0">
              <a:latin typeface="Georgia-BoldItalic"/>
              <a:cs typeface="Georgia-BoldItalic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66700" y="4506647"/>
            <a:ext cx="174446" cy="1551040"/>
          </a:xfrm>
          <a:custGeom>
            <a:avLst/>
            <a:gdLst/>
            <a:ahLst/>
            <a:cxnLst/>
            <a:rect l="l" t="t" r="r" b="b"/>
            <a:pathLst>
              <a:path w="383540" h="2557779">
                <a:moveTo>
                  <a:pt x="383192" y="0"/>
                </a:moveTo>
                <a:lnTo>
                  <a:pt x="0" y="0"/>
                </a:lnTo>
                <a:lnTo>
                  <a:pt x="0" y="2557429"/>
                </a:lnTo>
                <a:lnTo>
                  <a:pt x="383192" y="2557429"/>
                </a:lnTo>
                <a:lnTo>
                  <a:pt x="383192" y="0"/>
                </a:lnTo>
                <a:close/>
              </a:path>
            </a:pathLst>
          </a:custGeom>
          <a:solidFill>
            <a:srgbClr val="97AC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95218" y="4615087"/>
            <a:ext cx="128240" cy="84705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6468">
              <a:lnSpc>
                <a:spcPts val="980"/>
              </a:lnSpc>
            </a:pPr>
            <a:r>
              <a:rPr lang="ru-RU" sz="800" b="1" spc="58" dirty="0">
                <a:solidFill>
                  <a:srgbClr val="FFFFFF"/>
                </a:solidFill>
                <a:latin typeface="Arial"/>
                <a:cs typeface="Arial"/>
              </a:rPr>
              <a:t>НАПРЯМ</a:t>
            </a:r>
            <a:r>
              <a:rPr sz="800" b="1" spc="10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3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924123" y="4629120"/>
            <a:ext cx="128240" cy="83302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6468">
              <a:lnSpc>
                <a:spcPts val="980"/>
              </a:lnSpc>
            </a:pPr>
            <a:r>
              <a:rPr lang="ru-RU" sz="800" b="1" spc="58" dirty="0">
                <a:solidFill>
                  <a:srgbClr val="FFFFFF"/>
                </a:solidFill>
                <a:latin typeface="Arial"/>
                <a:cs typeface="Arial"/>
              </a:rPr>
              <a:t>НАПРЯМ</a:t>
            </a:r>
            <a:r>
              <a:rPr sz="800" b="1" spc="10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3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496237" y="4506647"/>
            <a:ext cx="174446" cy="1551040"/>
          </a:xfrm>
          <a:custGeom>
            <a:avLst/>
            <a:gdLst/>
            <a:ahLst/>
            <a:cxnLst/>
            <a:rect l="l" t="t" r="r" b="b"/>
            <a:pathLst>
              <a:path w="383540" h="2557779">
                <a:moveTo>
                  <a:pt x="383192" y="0"/>
                </a:moveTo>
                <a:lnTo>
                  <a:pt x="0" y="0"/>
                </a:lnTo>
                <a:lnTo>
                  <a:pt x="0" y="2557429"/>
                </a:lnTo>
                <a:lnTo>
                  <a:pt x="383192" y="2557429"/>
                </a:lnTo>
                <a:lnTo>
                  <a:pt x="383192" y="0"/>
                </a:lnTo>
                <a:close/>
              </a:path>
            </a:pathLst>
          </a:custGeom>
          <a:solidFill>
            <a:srgbClr val="ECA6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531623" y="4628764"/>
            <a:ext cx="128240" cy="7871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6468">
              <a:lnSpc>
                <a:spcPts val="980"/>
              </a:lnSpc>
            </a:pPr>
            <a:r>
              <a:rPr lang="ru-RU" sz="800" b="1" spc="58" dirty="0">
                <a:solidFill>
                  <a:srgbClr val="FFFFFF"/>
                </a:solidFill>
                <a:latin typeface="Arial"/>
                <a:cs typeface="Arial"/>
              </a:rPr>
              <a:t>НАПРЯМ</a:t>
            </a:r>
            <a:r>
              <a:rPr sz="800" b="1" spc="10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3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200938" y="4506647"/>
            <a:ext cx="174446" cy="1551040"/>
          </a:xfrm>
          <a:custGeom>
            <a:avLst/>
            <a:gdLst/>
            <a:ahLst/>
            <a:cxnLst/>
            <a:rect l="l" t="t" r="r" b="b"/>
            <a:pathLst>
              <a:path w="383540" h="2557779">
                <a:moveTo>
                  <a:pt x="383192" y="0"/>
                </a:moveTo>
                <a:lnTo>
                  <a:pt x="0" y="0"/>
                </a:lnTo>
                <a:lnTo>
                  <a:pt x="0" y="2557429"/>
                </a:lnTo>
                <a:lnTo>
                  <a:pt x="383192" y="2557429"/>
                </a:lnTo>
                <a:lnTo>
                  <a:pt x="383192" y="0"/>
                </a:lnTo>
                <a:close/>
              </a:path>
            </a:pathLst>
          </a:custGeom>
          <a:solidFill>
            <a:srgbClr val="B4D9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235596" y="4628637"/>
            <a:ext cx="128240" cy="78729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6468">
              <a:lnSpc>
                <a:spcPts val="980"/>
              </a:lnSpc>
            </a:pPr>
            <a:r>
              <a:rPr lang="ru-RU" sz="800" b="1" spc="58" dirty="0">
                <a:solidFill>
                  <a:srgbClr val="FFFFFF"/>
                </a:solidFill>
                <a:latin typeface="Arial"/>
                <a:cs typeface="Arial"/>
              </a:rPr>
              <a:t>НАПРЯМ</a:t>
            </a:r>
            <a:r>
              <a:rPr sz="800" b="1" spc="10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3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587267" y="4506647"/>
            <a:ext cx="174446" cy="1551040"/>
          </a:xfrm>
          <a:custGeom>
            <a:avLst/>
            <a:gdLst/>
            <a:ahLst/>
            <a:cxnLst/>
            <a:rect l="l" t="t" r="r" b="b"/>
            <a:pathLst>
              <a:path w="383540" h="2557779">
                <a:moveTo>
                  <a:pt x="383192" y="0"/>
                </a:moveTo>
                <a:lnTo>
                  <a:pt x="0" y="0"/>
                </a:lnTo>
                <a:lnTo>
                  <a:pt x="0" y="2557429"/>
                </a:lnTo>
                <a:lnTo>
                  <a:pt x="383192" y="2557429"/>
                </a:lnTo>
                <a:lnTo>
                  <a:pt x="383192" y="0"/>
                </a:lnTo>
                <a:close/>
              </a:path>
            </a:pathLst>
          </a:custGeom>
          <a:solidFill>
            <a:srgbClr val="FFE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621925" y="4630796"/>
            <a:ext cx="128240" cy="83134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6468">
              <a:lnSpc>
                <a:spcPts val="980"/>
              </a:lnSpc>
            </a:pPr>
            <a:r>
              <a:rPr lang="ru-RU" sz="800" b="1" spc="58" dirty="0">
                <a:solidFill>
                  <a:srgbClr val="FFFFFF"/>
                </a:solidFill>
                <a:latin typeface="Arial"/>
                <a:cs typeface="Arial"/>
              </a:rPr>
              <a:t>НАПРЯМ</a:t>
            </a:r>
            <a:r>
              <a:rPr sz="800" b="1" spc="10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3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4294967295"/>
          </p:nvPr>
        </p:nvSpPr>
        <p:spPr>
          <a:xfrm>
            <a:off x="522861" y="6390147"/>
            <a:ext cx="949636" cy="206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68">
              <a:lnSpc>
                <a:spcPts val="825"/>
              </a:lnSpc>
            </a:pPr>
            <a:r>
              <a:rPr lang="uk-UA" sz="800" spc="104" dirty="0"/>
              <a:t>СПРАВЕДЛИВИЙ ПЕРЕХІД</a:t>
            </a:r>
            <a:endParaRPr lang="uk-UA" sz="800" spc="-28" dirty="0"/>
          </a:p>
        </p:txBody>
      </p:sp>
      <p:sp>
        <p:nvSpPr>
          <p:cNvPr id="40" name="object 24">
            <a:extLst>
              <a:ext uri="{FF2B5EF4-FFF2-40B4-BE49-F238E27FC236}">
                <a16:creationId xmlns="" xmlns:a16="http://schemas.microsoft.com/office/drawing/2014/main" id="{E5BB9BEF-C013-DE46-A691-A2CCB3FD77ED}"/>
              </a:ext>
            </a:extLst>
          </p:cNvPr>
          <p:cNvSpPr/>
          <p:nvPr/>
        </p:nvSpPr>
        <p:spPr>
          <a:xfrm>
            <a:off x="4325366" y="2018400"/>
            <a:ext cx="118704" cy="228728"/>
          </a:xfrm>
          <a:custGeom>
            <a:avLst/>
            <a:gdLst/>
            <a:ahLst/>
            <a:cxnLst/>
            <a:rect l="l" t="t" r="r" b="b"/>
            <a:pathLst>
              <a:path w="260984" h="377189">
                <a:moveTo>
                  <a:pt x="130184" y="0"/>
                </a:moveTo>
                <a:lnTo>
                  <a:pt x="79513" y="10229"/>
                </a:lnTo>
                <a:lnTo>
                  <a:pt x="38132" y="38128"/>
                </a:lnTo>
                <a:lnTo>
                  <a:pt x="10231" y="79508"/>
                </a:lnTo>
                <a:lnTo>
                  <a:pt x="0" y="130184"/>
                </a:lnTo>
                <a:lnTo>
                  <a:pt x="4161" y="179258"/>
                </a:lnTo>
                <a:lnTo>
                  <a:pt x="16363" y="226447"/>
                </a:lnTo>
                <a:lnTo>
                  <a:pt x="36182" y="270801"/>
                </a:lnTo>
                <a:lnTo>
                  <a:pt x="63196" y="311373"/>
                </a:lnTo>
                <a:lnTo>
                  <a:pt x="96981" y="347214"/>
                </a:lnTo>
                <a:lnTo>
                  <a:pt x="130184" y="376951"/>
                </a:lnTo>
                <a:lnTo>
                  <a:pt x="163387" y="347214"/>
                </a:lnTo>
                <a:lnTo>
                  <a:pt x="197172" y="311373"/>
                </a:lnTo>
                <a:lnTo>
                  <a:pt x="224186" y="270801"/>
                </a:lnTo>
                <a:lnTo>
                  <a:pt x="244005" y="226447"/>
                </a:lnTo>
                <a:lnTo>
                  <a:pt x="253789" y="188612"/>
                </a:lnTo>
                <a:lnTo>
                  <a:pt x="122739" y="188612"/>
                </a:lnTo>
                <a:lnTo>
                  <a:pt x="105432" y="185118"/>
                </a:lnTo>
                <a:lnTo>
                  <a:pt x="91296" y="175588"/>
                </a:lnTo>
                <a:lnTo>
                  <a:pt x="81765" y="161453"/>
                </a:lnTo>
                <a:lnTo>
                  <a:pt x="78269" y="144142"/>
                </a:lnTo>
                <a:lnTo>
                  <a:pt x="78269" y="129263"/>
                </a:lnTo>
                <a:lnTo>
                  <a:pt x="81765" y="111949"/>
                </a:lnTo>
                <a:lnTo>
                  <a:pt x="91296" y="97811"/>
                </a:lnTo>
                <a:lnTo>
                  <a:pt x="105432" y="88278"/>
                </a:lnTo>
                <a:lnTo>
                  <a:pt x="122739" y="84782"/>
                </a:lnTo>
                <a:lnTo>
                  <a:pt x="251202" y="84782"/>
                </a:lnTo>
                <a:lnTo>
                  <a:pt x="250137" y="79508"/>
                </a:lnTo>
                <a:lnTo>
                  <a:pt x="222236" y="38128"/>
                </a:lnTo>
                <a:lnTo>
                  <a:pt x="180855" y="10229"/>
                </a:lnTo>
                <a:lnTo>
                  <a:pt x="130184" y="0"/>
                </a:lnTo>
                <a:close/>
              </a:path>
              <a:path w="260984" h="377189">
                <a:moveTo>
                  <a:pt x="251202" y="84782"/>
                </a:moveTo>
                <a:lnTo>
                  <a:pt x="137629" y="84782"/>
                </a:lnTo>
                <a:lnTo>
                  <a:pt x="154936" y="88278"/>
                </a:lnTo>
                <a:lnTo>
                  <a:pt x="169072" y="97811"/>
                </a:lnTo>
                <a:lnTo>
                  <a:pt x="178603" y="111949"/>
                </a:lnTo>
                <a:lnTo>
                  <a:pt x="182099" y="129263"/>
                </a:lnTo>
                <a:lnTo>
                  <a:pt x="182099" y="144142"/>
                </a:lnTo>
                <a:lnTo>
                  <a:pt x="178603" y="161453"/>
                </a:lnTo>
                <a:lnTo>
                  <a:pt x="169072" y="175588"/>
                </a:lnTo>
                <a:lnTo>
                  <a:pt x="154936" y="185118"/>
                </a:lnTo>
                <a:lnTo>
                  <a:pt x="137629" y="188612"/>
                </a:lnTo>
                <a:lnTo>
                  <a:pt x="253789" y="188612"/>
                </a:lnTo>
                <a:lnTo>
                  <a:pt x="256207" y="179258"/>
                </a:lnTo>
                <a:lnTo>
                  <a:pt x="260369" y="130184"/>
                </a:lnTo>
                <a:lnTo>
                  <a:pt x="251202" y="84782"/>
                </a:lnTo>
                <a:close/>
              </a:path>
            </a:pathLst>
          </a:custGeom>
          <a:solidFill>
            <a:srgbClr val="B1B4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6">
            <a:extLst>
              <a:ext uri="{FF2B5EF4-FFF2-40B4-BE49-F238E27FC236}">
                <a16:creationId xmlns="" xmlns:a16="http://schemas.microsoft.com/office/drawing/2014/main" id="{409D33F6-B40F-BC49-B1EB-CABC4591A53B}"/>
              </a:ext>
            </a:extLst>
          </p:cNvPr>
          <p:cNvSpPr txBox="1"/>
          <p:nvPr/>
        </p:nvSpPr>
        <p:spPr>
          <a:xfrm>
            <a:off x="5062650" y="3017269"/>
            <a:ext cx="1117151" cy="546447"/>
          </a:xfrm>
          <a:prstGeom prst="rect">
            <a:avLst/>
          </a:prstGeom>
        </p:spPr>
        <p:txBody>
          <a:bodyPr vert="horz" wrap="square" lIns="0" tIns="7762" rIns="0" bIns="0" rtlCol="0">
            <a:spAutoFit/>
          </a:bodyPr>
          <a:lstStyle/>
          <a:p>
            <a:pPr algn="r">
              <a:lnSpc>
                <a:spcPts val="1378"/>
              </a:lnSpc>
            </a:pPr>
            <a:r>
              <a:rPr lang="uk-UA" sz="1200" i="1" spc="5" dirty="0" err="1">
                <a:latin typeface="Georgia"/>
                <a:cs typeface="Georgia"/>
              </a:rPr>
              <a:t>Проєктний</a:t>
            </a:r>
            <a:r>
              <a:rPr lang="uk-UA" sz="1200" i="1" spc="5" dirty="0">
                <a:latin typeface="Georgia"/>
                <a:cs typeface="Georgia"/>
              </a:rPr>
              <a:t> офіс</a:t>
            </a:r>
            <a:endParaRPr lang="en-GB" sz="1200" dirty="0">
              <a:latin typeface="Georgia"/>
              <a:cs typeface="Georgia"/>
            </a:endParaRPr>
          </a:p>
          <a:p>
            <a:pPr algn="r">
              <a:lnSpc>
                <a:spcPts val="1378"/>
              </a:lnSpc>
            </a:pPr>
            <a:r>
              <a:rPr lang="uk-UA" sz="1200" b="1" i="1" spc="5" dirty="0" err="1">
                <a:latin typeface="Georgia-BoldItalic"/>
                <a:cs typeface="Georgia-BoldItalic"/>
              </a:rPr>
              <a:t>Мирноград</a:t>
            </a:r>
            <a:endParaRPr lang="en-GB" sz="1200" dirty="0">
              <a:latin typeface="Georgia-BoldItalic"/>
              <a:cs typeface="Georgia-BoldItalic"/>
            </a:endParaRPr>
          </a:p>
        </p:txBody>
      </p:sp>
      <p:sp>
        <p:nvSpPr>
          <p:cNvPr id="44" name="object 23">
            <a:extLst>
              <a:ext uri="{FF2B5EF4-FFF2-40B4-BE49-F238E27FC236}">
                <a16:creationId xmlns="" xmlns:a16="http://schemas.microsoft.com/office/drawing/2014/main" id="{6E232EE8-A21F-0B41-ACF1-1DD932688D0A}"/>
              </a:ext>
            </a:extLst>
          </p:cNvPr>
          <p:cNvSpPr/>
          <p:nvPr/>
        </p:nvSpPr>
        <p:spPr>
          <a:xfrm>
            <a:off x="4384718" y="2327872"/>
            <a:ext cx="145276" cy="200234"/>
          </a:xfrm>
          <a:custGeom>
            <a:avLst/>
            <a:gdLst/>
            <a:ahLst/>
            <a:cxnLst/>
            <a:rect l="l" t="t" r="r" b="b"/>
            <a:pathLst>
              <a:path w="319405" h="330200">
                <a:moveTo>
                  <a:pt x="319152" y="0"/>
                </a:moveTo>
                <a:lnTo>
                  <a:pt x="0" y="0"/>
                </a:lnTo>
                <a:lnTo>
                  <a:pt x="0" y="330063"/>
                </a:lnTo>
              </a:path>
            </a:pathLst>
          </a:custGeom>
          <a:ln w="94237">
            <a:solidFill>
              <a:srgbClr val="B1B4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3381BE0A-823D-A641-B3FE-FB63E2BD80FF}"/>
              </a:ext>
            </a:extLst>
          </p:cNvPr>
          <p:cNvGrpSpPr/>
          <p:nvPr/>
        </p:nvGrpSpPr>
        <p:grpSpPr>
          <a:xfrm>
            <a:off x="2304393" y="2192359"/>
            <a:ext cx="1776958" cy="944944"/>
            <a:chOff x="5326445" y="3486762"/>
            <a:chExt cx="3906839" cy="1558282"/>
          </a:xfrm>
        </p:grpSpPr>
        <p:sp>
          <p:nvSpPr>
            <p:cNvPr id="9" name="object 9"/>
            <p:cNvSpPr txBox="1"/>
            <p:nvPr/>
          </p:nvSpPr>
          <p:spPr>
            <a:xfrm>
              <a:off x="5326445" y="4094452"/>
              <a:ext cx="3906839" cy="950592"/>
            </a:xfrm>
            <a:prstGeom prst="rect">
              <a:avLst/>
            </a:prstGeom>
          </p:spPr>
          <p:txBody>
            <a:bodyPr vert="horz" wrap="square" lIns="0" tIns="75565" rIns="0" bIns="0" rtlCol="0" anchor="t">
              <a:spAutoFit/>
            </a:bodyPr>
            <a:lstStyle/>
            <a:p>
              <a:pPr marR="716667" indent="-8085">
                <a:lnSpc>
                  <a:spcPts val="1258"/>
                </a:lnSpc>
              </a:pPr>
              <a:r>
                <a:rPr lang="uk-UA" sz="1200" i="1" spc="3" dirty="0" err="1">
                  <a:latin typeface="Georgia"/>
                  <a:cs typeface="Georgia"/>
                </a:rPr>
                <a:t>Проєктний</a:t>
              </a:r>
              <a:r>
                <a:rPr lang="uk-UA" sz="1200" i="1" spc="3" dirty="0">
                  <a:latin typeface="Georgia"/>
                  <a:cs typeface="Georgia"/>
                </a:rPr>
                <a:t> офіс</a:t>
              </a:r>
              <a:endParaRPr sz="1200" dirty="0">
                <a:latin typeface="Georgia"/>
                <a:cs typeface="Georgia"/>
              </a:endParaRPr>
            </a:p>
            <a:p>
              <a:pPr>
                <a:lnSpc>
                  <a:spcPts val="1261"/>
                </a:lnSpc>
              </a:pPr>
              <a:r>
                <a:rPr lang="uk-UA" sz="1200" b="1" i="1" spc="3" dirty="0">
                  <a:latin typeface="Georgia-BoldItalic"/>
                  <a:cs typeface="Georgia-BoldItalic"/>
                </a:rPr>
                <a:t>Червоноград </a:t>
              </a:r>
              <a:endParaRPr sz="1200" dirty="0">
                <a:latin typeface="Georgia-BoldItalic"/>
                <a:cs typeface="Georgia-BoldItalic"/>
              </a:endParaRPr>
            </a:p>
          </p:txBody>
        </p:sp>
        <p:sp>
          <p:nvSpPr>
            <p:cNvPr id="42" name="object 24">
              <a:extLst>
                <a:ext uri="{FF2B5EF4-FFF2-40B4-BE49-F238E27FC236}">
                  <a16:creationId xmlns="" xmlns:a16="http://schemas.microsoft.com/office/drawing/2014/main" id="{E445FF38-263C-0143-9673-2F41B7E9D894}"/>
                </a:ext>
              </a:extLst>
            </p:cNvPr>
            <p:cNvSpPr/>
            <p:nvPr/>
          </p:nvSpPr>
          <p:spPr>
            <a:xfrm>
              <a:off x="5326445" y="3486762"/>
              <a:ext cx="260985" cy="377190"/>
            </a:xfrm>
            <a:custGeom>
              <a:avLst/>
              <a:gdLst/>
              <a:ahLst/>
              <a:cxnLst/>
              <a:rect l="l" t="t" r="r" b="b"/>
              <a:pathLst>
                <a:path w="260984" h="377189">
                  <a:moveTo>
                    <a:pt x="130184" y="0"/>
                  </a:moveTo>
                  <a:lnTo>
                    <a:pt x="79513" y="10229"/>
                  </a:lnTo>
                  <a:lnTo>
                    <a:pt x="38132" y="38128"/>
                  </a:lnTo>
                  <a:lnTo>
                    <a:pt x="10231" y="79508"/>
                  </a:lnTo>
                  <a:lnTo>
                    <a:pt x="0" y="130184"/>
                  </a:lnTo>
                  <a:lnTo>
                    <a:pt x="4161" y="179258"/>
                  </a:lnTo>
                  <a:lnTo>
                    <a:pt x="16363" y="226447"/>
                  </a:lnTo>
                  <a:lnTo>
                    <a:pt x="36182" y="270801"/>
                  </a:lnTo>
                  <a:lnTo>
                    <a:pt x="63196" y="311373"/>
                  </a:lnTo>
                  <a:lnTo>
                    <a:pt x="96981" y="347214"/>
                  </a:lnTo>
                  <a:lnTo>
                    <a:pt x="130184" y="376951"/>
                  </a:lnTo>
                  <a:lnTo>
                    <a:pt x="163387" y="347214"/>
                  </a:lnTo>
                  <a:lnTo>
                    <a:pt x="197172" y="311373"/>
                  </a:lnTo>
                  <a:lnTo>
                    <a:pt x="224186" y="270801"/>
                  </a:lnTo>
                  <a:lnTo>
                    <a:pt x="244005" y="226447"/>
                  </a:lnTo>
                  <a:lnTo>
                    <a:pt x="253789" y="188612"/>
                  </a:lnTo>
                  <a:lnTo>
                    <a:pt x="122739" y="188612"/>
                  </a:lnTo>
                  <a:lnTo>
                    <a:pt x="105432" y="185118"/>
                  </a:lnTo>
                  <a:lnTo>
                    <a:pt x="91296" y="175588"/>
                  </a:lnTo>
                  <a:lnTo>
                    <a:pt x="81765" y="161453"/>
                  </a:lnTo>
                  <a:lnTo>
                    <a:pt x="78269" y="144142"/>
                  </a:lnTo>
                  <a:lnTo>
                    <a:pt x="78269" y="129263"/>
                  </a:lnTo>
                  <a:lnTo>
                    <a:pt x="81765" y="111949"/>
                  </a:lnTo>
                  <a:lnTo>
                    <a:pt x="91296" y="97811"/>
                  </a:lnTo>
                  <a:lnTo>
                    <a:pt x="105432" y="88278"/>
                  </a:lnTo>
                  <a:lnTo>
                    <a:pt x="122739" y="84782"/>
                  </a:lnTo>
                  <a:lnTo>
                    <a:pt x="251202" y="84782"/>
                  </a:lnTo>
                  <a:lnTo>
                    <a:pt x="250137" y="79508"/>
                  </a:lnTo>
                  <a:lnTo>
                    <a:pt x="222236" y="38128"/>
                  </a:lnTo>
                  <a:lnTo>
                    <a:pt x="180855" y="10229"/>
                  </a:lnTo>
                  <a:lnTo>
                    <a:pt x="130184" y="0"/>
                  </a:lnTo>
                  <a:close/>
                </a:path>
                <a:path w="260984" h="377189">
                  <a:moveTo>
                    <a:pt x="251202" y="84782"/>
                  </a:moveTo>
                  <a:lnTo>
                    <a:pt x="137629" y="84782"/>
                  </a:lnTo>
                  <a:lnTo>
                    <a:pt x="154936" y="88278"/>
                  </a:lnTo>
                  <a:lnTo>
                    <a:pt x="169072" y="97811"/>
                  </a:lnTo>
                  <a:lnTo>
                    <a:pt x="178603" y="111949"/>
                  </a:lnTo>
                  <a:lnTo>
                    <a:pt x="182099" y="129263"/>
                  </a:lnTo>
                  <a:lnTo>
                    <a:pt x="182099" y="144142"/>
                  </a:lnTo>
                  <a:lnTo>
                    <a:pt x="178603" y="161453"/>
                  </a:lnTo>
                  <a:lnTo>
                    <a:pt x="169072" y="175588"/>
                  </a:lnTo>
                  <a:lnTo>
                    <a:pt x="154936" y="185118"/>
                  </a:lnTo>
                  <a:lnTo>
                    <a:pt x="137629" y="188612"/>
                  </a:lnTo>
                  <a:lnTo>
                    <a:pt x="253789" y="188612"/>
                  </a:lnTo>
                  <a:lnTo>
                    <a:pt x="256207" y="179258"/>
                  </a:lnTo>
                  <a:lnTo>
                    <a:pt x="260369" y="130184"/>
                  </a:lnTo>
                  <a:lnTo>
                    <a:pt x="251202" y="84782"/>
                  </a:lnTo>
                  <a:close/>
                </a:path>
              </a:pathLst>
            </a:custGeom>
            <a:solidFill>
              <a:srgbClr val="B1B4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23">
              <a:extLst>
                <a:ext uri="{FF2B5EF4-FFF2-40B4-BE49-F238E27FC236}">
                  <a16:creationId xmlns="" xmlns:a16="http://schemas.microsoft.com/office/drawing/2014/main" id="{28FB74C7-1DDD-1E49-8459-0BBD5DDF4076}"/>
                </a:ext>
              </a:extLst>
            </p:cNvPr>
            <p:cNvSpPr/>
            <p:nvPr/>
          </p:nvSpPr>
          <p:spPr>
            <a:xfrm>
              <a:off x="5461709" y="3984259"/>
              <a:ext cx="319405" cy="330200"/>
            </a:xfrm>
            <a:custGeom>
              <a:avLst/>
              <a:gdLst/>
              <a:ahLst/>
              <a:cxnLst/>
              <a:rect l="l" t="t" r="r" b="b"/>
              <a:pathLst>
                <a:path w="319405" h="330200">
                  <a:moveTo>
                    <a:pt x="319152" y="0"/>
                  </a:moveTo>
                  <a:lnTo>
                    <a:pt x="0" y="0"/>
                  </a:lnTo>
                  <a:lnTo>
                    <a:pt x="0" y="330063"/>
                  </a:lnTo>
                </a:path>
              </a:pathLst>
            </a:custGeom>
            <a:ln w="94237">
              <a:solidFill>
                <a:srgbClr val="B1B4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73833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4860"/>
            <a:ext cx="9143999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315" y="5052793"/>
            <a:ext cx="260032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4624"/>
            <a:ext cx="9136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Дослідження компанії </a:t>
            </a:r>
            <a:r>
              <a:rPr lang="de-DE" sz="3200" b="1" dirty="0" smtClean="0"/>
              <a:t>Aurora </a:t>
            </a:r>
            <a:r>
              <a:rPr lang="de-DE" sz="3200" b="1" dirty="0" err="1"/>
              <a:t>Energy</a:t>
            </a:r>
            <a:r>
              <a:rPr lang="de-DE" sz="3200" b="1" dirty="0"/>
              <a:t> </a:t>
            </a:r>
            <a:r>
              <a:rPr lang="de-DE" sz="3200" b="1" dirty="0" smtClean="0"/>
              <a:t>Research </a:t>
            </a:r>
            <a:r>
              <a:rPr lang="uk-UA" sz="3200" b="1" dirty="0"/>
              <a:t>за підтримки Фонду ім. </a:t>
            </a:r>
            <a:r>
              <a:rPr lang="uk-UA" sz="3200" b="1" dirty="0" err="1" smtClean="0"/>
              <a:t>Гайнріха</a:t>
            </a:r>
            <a:r>
              <a:rPr lang="uk-UA" sz="3200" b="1" dirty="0" smtClean="0"/>
              <a:t> </a:t>
            </a:r>
            <a:r>
              <a:rPr lang="uk-UA" sz="3200" b="1" dirty="0" err="1" smtClean="0"/>
              <a:t>Бьолля</a:t>
            </a:r>
            <a:r>
              <a:rPr lang="uk-UA" sz="3200" b="1" dirty="0" smtClean="0"/>
              <a:t> 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2413010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2" y="1752600"/>
            <a:ext cx="9119470" cy="426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02" y="0"/>
            <a:ext cx="8732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Виробництво електроенергії в Україні 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2110991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8" y="1781174"/>
            <a:ext cx="9108504" cy="43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0"/>
            <a:ext cx="9015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Структура </a:t>
            </a:r>
            <a:r>
              <a:rPr lang="ru-RU" sz="3600" b="1" dirty="0" err="1"/>
              <a:t>виробництва</a:t>
            </a:r>
            <a:r>
              <a:rPr lang="ru-RU" sz="3600" b="1" dirty="0"/>
              <a:t> </a:t>
            </a:r>
            <a:r>
              <a:rPr lang="ru-RU" sz="3600" b="1" dirty="0" err="1"/>
              <a:t>електричної</a:t>
            </a:r>
            <a:r>
              <a:rPr lang="ru-RU" sz="3600" b="1" dirty="0"/>
              <a:t> </a:t>
            </a:r>
            <a:r>
              <a:rPr lang="ru-RU" sz="3600" b="1" dirty="0" err="1"/>
              <a:t>енергії</a:t>
            </a:r>
            <a:r>
              <a:rPr lang="ru-RU" sz="3600" b="1" dirty="0"/>
              <a:t> в </a:t>
            </a:r>
            <a:r>
              <a:rPr lang="ru-RU" sz="3600" b="1" dirty="0" err="1"/>
              <a:t>Україні</a:t>
            </a:r>
            <a:r>
              <a:rPr lang="ru-RU" sz="3600" b="1" dirty="0" smtClean="0"/>
              <a:t>, 1990–2020 </a:t>
            </a:r>
            <a:r>
              <a:rPr lang="ru-RU" sz="3600" b="1" dirty="0"/>
              <a:t>роки 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4235458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1" y="1238093"/>
            <a:ext cx="9125789" cy="507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11" y="116632"/>
            <a:ext cx="85862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/>
              <a:t>Інерційний сценарій</a:t>
            </a:r>
            <a:endParaRPr lang="uk-UA" sz="4400" b="1" dirty="0"/>
          </a:p>
        </p:txBody>
      </p:sp>
    </p:spTree>
    <p:extLst>
      <p:ext uri="{BB962C8B-B14F-4D97-AF65-F5344CB8AC3E}">
        <p14:creationId xmlns:p14="http://schemas.microsoft.com/office/powerpoint/2010/main" val="4186161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" y="1216266"/>
            <a:ext cx="9140169" cy="523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88640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/>
              <a:t>Сценарій переходу</a:t>
            </a:r>
            <a:endParaRPr lang="uk-UA" sz="4400" b="1" dirty="0"/>
          </a:p>
        </p:txBody>
      </p:sp>
    </p:spTree>
    <p:extLst>
      <p:ext uri="{BB962C8B-B14F-4D97-AF65-F5344CB8AC3E}">
        <p14:creationId xmlns:p14="http://schemas.microsoft.com/office/powerpoint/2010/main" val="3215101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91" y="1084144"/>
            <a:ext cx="9149791" cy="536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16632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Прогнозовані обсяги інвестицій за обидвома сценаріями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2041482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82427"/>
            <a:ext cx="9141104" cy="6802957"/>
            <a:chOff x="0" y="82427"/>
            <a:chExt cx="9141104" cy="6802957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2427"/>
              <a:ext cx="9141104" cy="6802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" name="Straight Connector 2"/>
            <p:cNvCxnSpPr/>
            <p:nvPr/>
          </p:nvCxnSpPr>
          <p:spPr>
            <a:xfrm>
              <a:off x="1187624" y="1844824"/>
              <a:ext cx="7488832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115616" y="3903252"/>
              <a:ext cx="7488832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43608" y="6369652"/>
              <a:ext cx="7488832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115616" y="3068960"/>
              <a:ext cx="7488832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1001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" y="1507672"/>
            <a:ext cx="9139978" cy="465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0"/>
            <a:ext cx="8820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/>
              <a:t>Трансформація робочих місць</a:t>
            </a:r>
            <a:endParaRPr lang="uk-UA" sz="4400" b="1" dirty="0"/>
          </a:p>
        </p:txBody>
      </p:sp>
    </p:spTree>
    <p:extLst>
      <p:ext uri="{BB962C8B-B14F-4D97-AF65-F5344CB8AC3E}">
        <p14:creationId xmlns:p14="http://schemas.microsoft.com/office/powerpoint/2010/main" val="4100343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180" y="942974"/>
            <a:ext cx="5298533" cy="5798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88640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Прогнозований баланс ПЕР в Німеччині до 2050 р.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18296594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2"/>
          <p:cNvSpPr txBox="1">
            <a:spLocks/>
          </p:cNvSpPr>
          <p:nvPr/>
        </p:nvSpPr>
        <p:spPr>
          <a:xfrm>
            <a:off x="325016" y="2492896"/>
            <a:ext cx="8382000" cy="7920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altLang="uk-UA" sz="5400" b="1" dirty="0" smtClean="0">
                <a:latin typeface="Myriad Pro SemiExt"/>
              </a:rPr>
              <a:t>Дякуємо за увагу</a:t>
            </a:r>
            <a:r>
              <a:rPr lang="en-US" altLang="uk-UA" sz="5400" b="1" dirty="0" smtClean="0">
                <a:latin typeface="Myriad Pro SemiExt"/>
              </a:rPr>
              <a:t>!</a:t>
            </a:r>
            <a:endParaRPr lang="en-US" altLang="uk-UA" sz="5400" b="1" dirty="0">
              <a:latin typeface="Myriad Pro SemiEx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4797152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Обласна асоціація місцевих рад "Ради Львівщини" / </a:t>
            </a:r>
            <a:r>
              <a:rPr lang="pl-PL" dirty="0"/>
              <a:t>Association of Local Councils "Council of Lviv </a:t>
            </a:r>
            <a:r>
              <a:rPr lang="pl-PL" dirty="0" smtClean="0"/>
              <a:t>Region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Експерт-консультант Петро Мавко +38 (050) 430 6616</a:t>
            </a:r>
            <a:endParaRPr lang="uk-UA" dirty="0"/>
          </a:p>
        </p:txBody>
      </p:sp>
      <p:pic>
        <p:nvPicPr>
          <p:cNvPr id="4" name="Picture 2" descr="Немає опису світлини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9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Projects\OTG_Strategies\AMR_Lviv Region\Chervonograd\hd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2839"/>
            <a:ext cx="3493530" cy="73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023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45" y="1010033"/>
            <a:ext cx="8235111" cy="5731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9337" y="116632"/>
            <a:ext cx="83791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Заміщення викопного палива на ВДЕ у виробництві електроенергії у Великобританії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1423665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8319"/>
            <a:ext cx="9144000" cy="478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16632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800" b="1" dirty="0" smtClean="0"/>
              <a:t>Концепція «справедливої трансформації»</a:t>
            </a:r>
            <a:endParaRPr lang="uk-UA" sz="3800" b="1" dirty="0"/>
          </a:p>
        </p:txBody>
      </p:sp>
    </p:spTree>
    <p:extLst>
      <p:ext uri="{BB962C8B-B14F-4D97-AF65-F5344CB8AC3E}">
        <p14:creationId xmlns:p14="http://schemas.microsoft.com/office/powerpoint/2010/main" val="58488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0" y="1088497"/>
            <a:ext cx="9146190" cy="529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16632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800" b="1" dirty="0" smtClean="0"/>
              <a:t>Концепція «справедливої трансформації»</a:t>
            </a:r>
            <a:endParaRPr lang="uk-UA" sz="3800" b="1" dirty="0"/>
          </a:p>
        </p:txBody>
      </p:sp>
    </p:spTree>
    <p:extLst>
      <p:ext uri="{BB962C8B-B14F-4D97-AF65-F5344CB8AC3E}">
        <p14:creationId xmlns:p14="http://schemas.microsoft.com/office/powerpoint/2010/main" val="389518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71" y="1274855"/>
            <a:ext cx="8442793" cy="496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88640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Порівняльна динаміка вуглевидобутку та зайнятості у вугільній галузі в Польщі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1905847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94" y="1124744"/>
            <a:ext cx="7349114" cy="550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16632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Моделювання динаміки споживання енергетичного вугілля в Польщі до 2050 р.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3548556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12655"/>
            <a:ext cx="7056783" cy="57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16632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Сценарії скорочення зайнятості у вугільній галузі до 2050 р.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763851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Офіс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фіс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300</Words>
  <Application>Microsoft Office PowerPoint</Application>
  <PresentationFormat>On-screen Show (4:3)</PresentationFormat>
  <Paragraphs>57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СХЕМА ПРОЄКТУ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21</cp:revision>
  <dcterms:created xsi:type="dcterms:W3CDTF">2021-07-14T11:14:24Z</dcterms:created>
  <dcterms:modified xsi:type="dcterms:W3CDTF">2021-07-22T15:18:23Z</dcterms:modified>
</cp:coreProperties>
</file>