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58" r:id="rId3"/>
    <p:sldId id="262" r:id="rId4"/>
    <p:sldId id="259" r:id="rId5"/>
    <p:sldId id="265"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D88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8" autoAdjust="0"/>
    <p:restoredTop sz="94660"/>
  </p:normalViewPr>
  <p:slideViewPr>
    <p:cSldViewPr snapToGrid="0">
      <p:cViewPr varScale="1">
        <p:scale>
          <a:sx n="113" d="100"/>
          <a:sy n="113" d="100"/>
        </p:scale>
        <p:origin x="4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7B587D27-36D9-4984-936F-DE9DE4FB0B0C}" type="datetimeFigureOut">
              <a:rPr lang="uk-UA" smtClean="0"/>
              <a:t>08.04.2025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C5BD1EB-22D2-4FC2-A8C0-791EC22FE547}" type="slidenum">
              <a:rPr lang="uk-UA" smtClean="0"/>
              <a:t>‹№›</a:t>
            </a:fld>
            <a:endParaRPr lang="uk-UA"/>
          </a:p>
        </p:txBody>
      </p:sp>
    </p:spTree>
    <p:extLst>
      <p:ext uri="{BB962C8B-B14F-4D97-AF65-F5344CB8AC3E}">
        <p14:creationId xmlns:p14="http://schemas.microsoft.com/office/powerpoint/2010/main" val="1644915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7B587D27-36D9-4984-936F-DE9DE4FB0B0C}" type="datetimeFigureOut">
              <a:rPr lang="uk-UA" smtClean="0"/>
              <a:t>08.04.2025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C5BD1EB-22D2-4FC2-A8C0-791EC22FE547}" type="slidenum">
              <a:rPr lang="uk-UA" smtClean="0"/>
              <a:t>‹№›</a:t>
            </a:fld>
            <a:endParaRPr lang="uk-UA"/>
          </a:p>
        </p:txBody>
      </p:sp>
    </p:spTree>
    <p:extLst>
      <p:ext uri="{BB962C8B-B14F-4D97-AF65-F5344CB8AC3E}">
        <p14:creationId xmlns:p14="http://schemas.microsoft.com/office/powerpoint/2010/main" val="28687600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7B587D27-36D9-4984-936F-DE9DE4FB0B0C}" type="datetimeFigureOut">
              <a:rPr lang="uk-UA" smtClean="0"/>
              <a:t>08.04.2025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C5BD1EB-22D2-4FC2-A8C0-791EC22FE547}" type="slidenum">
              <a:rPr lang="uk-UA" smtClean="0"/>
              <a:t>‹№›</a:t>
            </a:fld>
            <a:endParaRPr lang="uk-UA"/>
          </a:p>
        </p:txBody>
      </p:sp>
    </p:spTree>
    <p:extLst>
      <p:ext uri="{BB962C8B-B14F-4D97-AF65-F5344CB8AC3E}">
        <p14:creationId xmlns:p14="http://schemas.microsoft.com/office/powerpoint/2010/main" val="18025223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7B587D27-36D9-4984-936F-DE9DE4FB0B0C}" type="datetimeFigureOut">
              <a:rPr lang="uk-UA" smtClean="0"/>
              <a:t>08.04.2025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C5BD1EB-22D2-4FC2-A8C0-791EC22FE547}" type="slidenum">
              <a:rPr lang="uk-UA" smtClean="0"/>
              <a:t>‹№›</a:t>
            </a:fld>
            <a:endParaRPr lang="uk-UA"/>
          </a:p>
        </p:txBody>
      </p:sp>
    </p:spTree>
    <p:extLst>
      <p:ext uri="{BB962C8B-B14F-4D97-AF65-F5344CB8AC3E}">
        <p14:creationId xmlns:p14="http://schemas.microsoft.com/office/powerpoint/2010/main" val="505408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7B587D27-36D9-4984-936F-DE9DE4FB0B0C}" type="datetimeFigureOut">
              <a:rPr lang="uk-UA" smtClean="0"/>
              <a:t>08.04.2025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5C5BD1EB-22D2-4FC2-A8C0-791EC22FE547}" type="slidenum">
              <a:rPr lang="uk-UA" smtClean="0"/>
              <a:t>‹№›</a:t>
            </a:fld>
            <a:endParaRPr lang="uk-UA"/>
          </a:p>
        </p:txBody>
      </p:sp>
    </p:spTree>
    <p:extLst>
      <p:ext uri="{BB962C8B-B14F-4D97-AF65-F5344CB8AC3E}">
        <p14:creationId xmlns:p14="http://schemas.microsoft.com/office/powerpoint/2010/main" val="1806971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7B587D27-36D9-4984-936F-DE9DE4FB0B0C}" type="datetimeFigureOut">
              <a:rPr lang="uk-UA" smtClean="0"/>
              <a:t>08.04.2025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5C5BD1EB-22D2-4FC2-A8C0-791EC22FE547}" type="slidenum">
              <a:rPr lang="uk-UA" smtClean="0"/>
              <a:t>‹№›</a:t>
            </a:fld>
            <a:endParaRPr lang="uk-UA"/>
          </a:p>
        </p:txBody>
      </p:sp>
    </p:spTree>
    <p:extLst>
      <p:ext uri="{BB962C8B-B14F-4D97-AF65-F5344CB8AC3E}">
        <p14:creationId xmlns:p14="http://schemas.microsoft.com/office/powerpoint/2010/main" val="2530290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7B587D27-36D9-4984-936F-DE9DE4FB0B0C}" type="datetimeFigureOut">
              <a:rPr lang="uk-UA" smtClean="0"/>
              <a:t>08.04.2025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5C5BD1EB-22D2-4FC2-A8C0-791EC22FE547}" type="slidenum">
              <a:rPr lang="uk-UA" smtClean="0"/>
              <a:t>‹№›</a:t>
            </a:fld>
            <a:endParaRPr lang="uk-UA"/>
          </a:p>
        </p:txBody>
      </p:sp>
    </p:spTree>
    <p:extLst>
      <p:ext uri="{BB962C8B-B14F-4D97-AF65-F5344CB8AC3E}">
        <p14:creationId xmlns:p14="http://schemas.microsoft.com/office/powerpoint/2010/main" val="1074585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7B587D27-36D9-4984-936F-DE9DE4FB0B0C}" type="datetimeFigureOut">
              <a:rPr lang="uk-UA" smtClean="0"/>
              <a:t>08.04.2025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5C5BD1EB-22D2-4FC2-A8C0-791EC22FE547}" type="slidenum">
              <a:rPr lang="uk-UA" smtClean="0"/>
              <a:t>‹№›</a:t>
            </a:fld>
            <a:endParaRPr lang="uk-UA"/>
          </a:p>
        </p:txBody>
      </p:sp>
    </p:spTree>
    <p:extLst>
      <p:ext uri="{BB962C8B-B14F-4D97-AF65-F5344CB8AC3E}">
        <p14:creationId xmlns:p14="http://schemas.microsoft.com/office/powerpoint/2010/main" val="1500376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587D27-36D9-4984-936F-DE9DE4FB0B0C}" type="datetimeFigureOut">
              <a:rPr lang="uk-UA" smtClean="0"/>
              <a:t>08.04.2025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5C5BD1EB-22D2-4FC2-A8C0-791EC22FE547}" type="slidenum">
              <a:rPr lang="uk-UA" smtClean="0"/>
              <a:t>‹№›</a:t>
            </a:fld>
            <a:endParaRPr lang="uk-UA"/>
          </a:p>
        </p:txBody>
      </p:sp>
    </p:spTree>
    <p:extLst>
      <p:ext uri="{BB962C8B-B14F-4D97-AF65-F5344CB8AC3E}">
        <p14:creationId xmlns:p14="http://schemas.microsoft.com/office/powerpoint/2010/main" val="2497828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7B587D27-36D9-4984-936F-DE9DE4FB0B0C}" type="datetimeFigureOut">
              <a:rPr lang="uk-UA" smtClean="0"/>
              <a:t>08.04.2025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5C5BD1EB-22D2-4FC2-A8C0-791EC22FE547}" type="slidenum">
              <a:rPr lang="uk-UA" smtClean="0"/>
              <a:t>‹№›</a:t>
            </a:fld>
            <a:endParaRPr lang="uk-UA"/>
          </a:p>
        </p:txBody>
      </p:sp>
    </p:spTree>
    <p:extLst>
      <p:ext uri="{BB962C8B-B14F-4D97-AF65-F5344CB8AC3E}">
        <p14:creationId xmlns:p14="http://schemas.microsoft.com/office/powerpoint/2010/main" val="1413286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7B587D27-36D9-4984-936F-DE9DE4FB0B0C}" type="datetimeFigureOut">
              <a:rPr lang="uk-UA" smtClean="0"/>
              <a:t>08.04.2025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5C5BD1EB-22D2-4FC2-A8C0-791EC22FE547}" type="slidenum">
              <a:rPr lang="uk-UA" smtClean="0"/>
              <a:t>‹№›</a:t>
            </a:fld>
            <a:endParaRPr lang="uk-UA"/>
          </a:p>
        </p:txBody>
      </p:sp>
    </p:spTree>
    <p:extLst>
      <p:ext uri="{BB962C8B-B14F-4D97-AF65-F5344CB8AC3E}">
        <p14:creationId xmlns:p14="http://schemas.microsoft.com/office/powerpoint/2010/main" val="5618995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587D27-36D9-4984-936F-DE9DE4FB0B0C}" type="datetimeFigureOut">
              <a:rPr lang="uk-UA" smtClean="0"/>
              <a:t>08.04.2025</a:t>
            </a:fld>
            <a:endParaRPr lang="uk-U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5BD1EB-22D2-4FC2-A8C0-791EC22FE547}" type="slidenum">
              <a:rPr lang="uk-UA" smtClean="0"/>
              <a:t>‹№›</a:t>
            </a:fld>
            <a:endParaRPr lang="uk-UA"/>
          </a:p>
        </p:txBody>
      </p:sp>
    </p:spTree>
    <p:extLst>
      <p:ext uri="{BB962C8B-B14F-4D97-AF65-F5344CB8AC3E}">
        <p14:creationId xmlns:p14="http://schemas.microsoft.com/office/powerpoint/2010/main" val="305869965"/>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38ED8F17-778F-40BC-8508-F7A57A11F8C7}"/>
              </a:ext>
            </a:extLst>
          </p:cNvPr>
          <p:cNvSpPr>
            <a:spLocks noGrp="1"/>
          </p:cNvSpPr>
          <p:nvPr>
            <p:ph idx="1"/>
          </p:nvPr>
        </p:nvSpPr>
        <p:spPr>
          <a:xfrm>
            <a:off x="431799" y="1947332"/>
            <a:ext cx="11397649" cy="4707467"/>
          </a:xfrm>
        </p:spPr>
        <p:txBody>
          <a:bodyPr>
            <a:normAutofit/>
          </a:bodyPr>
          <a:lstStyle/>
          <a:p>
            <a:pPr marL="0" indent="0" algn="l">
              <a:buNone/>
            </a:pPr>
            <a:r>
              <a:rPr lang="uk-UA" sz="1800" b="1" dirty="0">
                <a:solidFill>
                  <a:schemeClr val="bg1"/>
                </a:solidFill>
                <a:latin typeface="Times New Roman" panose="02020603050405020304" pitchFamily="18" charset="0"/>
                <a:cs typeface="Times New Roman" panose="02020603050405020304" pitchFamily="18" charset="0"/>
              </a:rPr>
              <a:t>ХТО МАЄ ПРАВО НА ГРОШОВУ КОМПЕНСАЦІЮ</a:t>
            </a:r>
          </a:p>
          <a:p>
            <a:pPr marL="285750" indent="-285750" algn="just">
              <a:buFont typeface="Wingdings" panose="05000000000000000000" pitchFamily="2" charset="2"/>
              <a:buChar char="Ø"/>
            </a:pPr>
            <a:r>
              <a:rPr lang="uk-UA" sz="1800" dirty="0">
                <a:solidFill>
                  <a:schemeClr val="bg1"/>
                </a:solidFill>
                <a:latin typeface="Times New Roman" panose="02020603050405020304" pitchFamily="18" charset="0"/>
                <a:cs typeface="Times New Roman" panose="02020603050405020304" pitchFamily="18" charset="0"/>
              </a:rPr>
              <a:t>особи, які були призвані на військову службу за призовом під час мобілізації, на особливий період, відповідно до Указу Президента України “Про загальну мобілізацію” від 24 лютого 2022 р. № 65/2022, затвердженого Законом України від 3 березня 2022 р. № 2105-</a:t>
            </a:r>
            <a:r>
              <a:rPr lang="en-US" sz="1800" dirty="0">
                <a:solidFill>
                  <a:schemeClr val="bg1"/>
                </a:solidFill>
                <a:latin typeface="Times New Roman" panose="02020603050405020304" pitchFamily="18" charset="0"/>
                <a:cs typeface="Times New Roman" panose="02020603050405020304" pitchFamily="18" charset="0"/>
              </a:rPr>
              <a:t>IX “</a:t>
            </a:r>
            <a:r>
              <a:rPr lang="uk-UA" sz="1800" dirty="0">
                <a:solidFill>
                  <a:schemeClr val="bg1"/>
                </a:solidFill>
                <a:latin typeface="Times New Roman" panose="02020603050405020304" pitchFamily="18" charset="0"/>
                <a:cs typeface="Times New Roman" panose="02020603050405020304" pitchFamily="18" charset="0"/>
              </a:rPr>
              <a:t>Про затвердження Указу Президента України “Про загальну мобілізацію”, звільнені з військової служби та не набули статусу учасника бойових дій або особи з інвалідністю внаслідок війни</a:t>
            </a:r>
          </a:p>
          <a:p>
            <a:pPr marL="285750" indent="-285750" algn="just">
              <a:buFont typeface="Wingdings" panose="05000000000000000000" pitchFamily="2" charset="2"/>
              <a:buChar char="Ø"/>
            </a:pPr>
            <a:r>
              <a:rPr lang="uk-UA" sz="1800" dirty="0">
                <a:solidFill>
                  <a:schemeClr val="bg1"/>
                </a:solidFill>
                <a:latin typeface="Times New Roman" panose="02020603050405020304" pitchFamily="18" charset="0"/>
                <a:cs typeface="Times New Roman" panose="02020603050405020304" pitchFamily="18" charset="0"/>
              </a:rPr>
              <a:t>учасники бойових дій відповідно до пункту 19 частини першої статті 6 Закону України</a:t>
            </a:r>
            <a:r>
              <a:rPr lang="ru-RU" sz="1800" dirty="0">
                <a:solidFill>
                  <a:schemeClr val="bg1"/>
                </a:solidFill>
                <a:latin typeface="Times New Roman" panose="02020603050405020304" pitchFamily="18" charset="0"/>
                <a:cs typeface="Times New Roman" panose="02020603050405020304" pitchFamily="18" charset="0"/>
              </a:rPr>
              <a:t> “Про статус </a:t>
            </a:r>
            <a:r>
              <a:rPr lang="ru-RU" sz="1800" dirty="0" err="1">
                <a:solidFill>
                  <a:schemeClr val="bg1"/>
                </a:solidFill>
                <a:latin typeface="Times New Roman" panose="02020603050405020304" pitchFamily="18" charset="0"/>
                <a:cs typeface="Times New Roman" panose="02020603050405020304" pitchFamily="18" charset="0"/>
              </a:rPr>
              <a:t>ветеранів</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війни</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гарантії</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їх</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соціального</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захисту</a:t>
            </a:r>
            <a:r>
              <a:rPr lang="ru-RU" sz="1800" dirty="0">
                <a:solidFill>
                  <a:schemeClr val="bg1"/>
                </a:solidFill>
                <a:latin typeface="Times New Roman" panose="02020603050405020304" pitchFamily="18" charset="0"/>
                <a:cs typeface="Times New Roman" panose="02020603050405020304" pitchFamily="18" charset="0"/>
              </a:rPr>
              <a:t>” та </a:t>
            </a:r>
            <a:r>
              <a:rPr lang="uk-UA" sz="1800" dirty="0">
                <a:solidFill>
                  <a:schemeClr val="bg1"/>
                </a:solidFill>
                <a:latin typeface="Times New Roman" panose="02020603050405020304" pitchFamily="18" charset="0"/>
                <a:cs typeface="Times New Roman" panose="02020603050405020304" pitchFamily="18" charset="0"/>
              </a:rPr>
              <a:t>особи з інвалідністю внаслідок війни відповідно до пункту 11 частини другої статті 7 цього Закону та звільнені з військової служби</a:t>
            </a:r>
          </a:p>
          <a:p>
            <a:pPr marL="285750" indent="-285750" algn="just">
              <a:buFont typeface="Wingdings" panose="05000000000000000000" pitchFamily="2" charset="2"/>
              <a:buChar char="Ø"/>
            </a:pPr>
            <a:r>
              <a:rPr lang="uk-UA" sz="1800" dirty="0">
                <a:solidFill>
                  <a:schemeClr val="bg1"/>
                </a:solidFill>
                <a:latin typeface="Times New Roman" panose="02020603050405020304" pitchFamily="18" charset="0"/>
                <a:cs typeface="Times New Roman" panose="02020603050405020304" pitchFamily="18" charset="0"/>
              </a:rPr>
              <a:t> поліцейські, особи рядового і начальницького складу служби цивільного захисту, які брали безпосередню участь у заходах, необхідних для забезпечення оборони України, захисту безпеки населення та інтересів держави у зв’язку з військовою агресією Російської Федерації проти України і які звільнені зі служби та ще не набули статусу учасника бойових дій або особи з інвалідністю внаслідок війни</a:t>
            </a:r>
          </a:p>
          <a:p>
            <a:pPr marL="0" indent="0" algn="just">
              <a:buNone/>
            </a:pPr>
            <a:r>
              <a:rPr lang="uk-UA" sz="1800" b="1" dirty="0">
                <a:solidFill>
                  <a:schemeClr val="bg1"/>
                </a:solidFill>
                <a:latin typeface="Times New Roman" panose="02020603050405020304" pitchFamily="18" charset="0"/>
                <a:cs typeface="Times New Roman" panose="02020603050405020304" pitchFamily="18" charset="0"/>
              </a:rPr>
              <a:t>Не мають права особи, </a:t>
            </a:r>
            <a:r>
              <a:rPr lang="ru-RU" sz="1800" b="1" dirty="0" err="1">
                <a:solidFill>
                  <a:schemeClr val="bg1"/>
                </a:solidFill>
                <a:latin typeface="Times New Roman" panose="02020603050405020304" pitchFamily="18" charset="0"/>
                <a:cs typeface="Times New Roman" panose="02020603050405020304" pitchFamily="18" charset="0"/>
              </a:rPr>
              <a:t>стосовно</a:t>
            </a:r>
            <a:r>
              <a:rPr lang="ru-RU" sz="1800" b="1" dirty="0">
                <a:solidFill>
                  <a:schemeClr val="bg1"/>
                </a:solidFill>
                <a:latin typeface="Times New Roman" panose="02020603050405020304" pitchFamily="18" charset="0"/>
                <a:cs typeface="Times New Roman" panose="02020603050405020304" pitchFamily="18" charset="0"/>
              </a:rPr>
              <a:t> </a:t>
            </a:r>
            <a:r>
              <a:rPr lang="ru-RU" sz="1800" b="1" dirty="0" err="1">
                <a:solidFill>
                  <a:schemeClr val="bg1"/>
                </a:solidFill>
                <a:latin typeface="Times New Roman" panose="02020603050405020304" pitchFamily="18" charset="0"/>
                <a:cs typeface="Times New Roman" panose="02020603050405020304" pitchFamily="18" charset="0"/>
              </a:rPr>
              <a:t>яких</a:t>
            </a:r>
            <a:r>
              <a:rPr lang="ru-RU" sz="1800" b="1" dirty="0">
                <a:solidFill>
                  <a:schemeClr val="bg1"/>
                </a:solidFill>
                <a:latin typeface="Times New Roman" panose="02020603050405020304" pitchFamily="18" charset="0"/>
                <a:cs typeface="Times New Roman" panose="02020603050405020304" pitchFamily="18" charset="0"/>
              </a:rPr>
              <a:t> набрав </a:t>
            </a:r>
            <a:r>
              <a:rPr lang="ru-RU" sz="1800" b="1" dirty="0" err="1">
                <a:solidFill>
                  <a:schemeClr val="bg1"/>
                </a:solidFill>
                <a:latin typeface="Times New Roman" panose="02020603050405020304" pitchFamily="18" charset="0"/>
                <a:cs typeface="Times New Roman" panose="02020603050405020304" pitchFamily="18" charset="0"/>
              </a:rPr>
              <a:t>законної</a:t>
            </a:r>
            <a:r>
              <a:rPr lang="ru-RU" sz="1800" b="1" dirty="0">
                <a:solidFill>
                  <a:schemeClr val="bg1"/>
                </a:solidFill>
                <a:latin typeface="Times New Roman" panose="02020603050405020304" pitchFamily="18" charset="0"/>
                <a:cs typeface="Times New Roman" panose="02020603050405020304" pitchFamily="18" charset="0"/>
              </a:rPr>
              <a:t> </a:t>
            </a:r>
            <a:r>
              <a:rPr lang="ru-RU" sz="1800" b="1" dirty="0" err="1">
                <a:solidFill>
                  <a:schemeClr val="bg1"/>
                </a:solidFill>
                <a:latin typeface="Times New Roman" panose="02020603050405020304" pitchFamily="18" charset="0"/>
                <a:cs typeface="Times New Roman" panose="02020603050405020304" pitchFamily="18" charset="0"/>
              </a:rPr>
              <a:t>сили</a:t>
            </a:r>
            <a:r>
              <a:rPr lang="ru-RU" sz="1800" b="1" dirty="0">
                <a:solidFill>
                  <a:schemeClr val="bg1"/>
                </a:solidFill>
                <a:latin typeface="Times New Roman" panose="02020603050405020304" pitchFamily="18" charset="0"/>
                <a:cs typeface="Times New Roman" panose="02020603050405020304" pitchFamily="18" charset="0"/>
              </a:rPr>
              <a:t> </a:t>
            </a:r>
            <a:r>
              <a:rPr lang="ru-RU" sz="1800" b="1" dirty="0" err="1">
                <a:solidFill>
                  <a:schemeClr val="bg1"/>
                </a:solidFill>
                <a:latin typeface="Times New Roman" panose="02020603050405020304" pitchFamily="18" charset="0"/>
                <a:cs typeface="Times New Roman" panose="02020603050405020304" pitchFamily="18" charset="0"/>
              </a:rPr>
              <a:t>обвинувальний</a:t>
            </a:r>
            <a:r>
              <a:rPr lang="ru-RU" sz="1800" b="1" dirty="0">
                <a:solidFill>
                  <a:schemeClr val="bg1"/>
                </a:solidFill>
                <a:latin typeface="Times New Roman" panose="02020603050405020304" pitchFamily="18" charset="0"/>
                <a:cs typeface="Times New Roman" panose="02020603050405020304" pitchFamily="18" charset="0"/>
              </a:rPr>
              <a:t> </a:t>
            </a:r>
            <a:r>
              <a:rPr lang="ru-RU" sz="1800" b="1" dirty="0" err="1">
                <a:solidFill>
                  <a:schemeClr val="bg1"/>
                </a:solidFill>
                <a:latin typeface="Times New Roman" panose="02020603050405020304" pitchFamily="18" charset="0"/>
                <a:cs typeface="Times New Roman" panose="02020603050405020304" pitchFamily="18" charset="0"/>
              </a:rPr>
              <a:t>вирок</a:t>
            </a:r>
            <a:r>
              <a:rPr lang="ru-RU" sz="1800" b="1" dirty="0">
                <a:solidFill>
                  <a:schemeClr val="bg1"/>
                </a:solidFill>
                <a:latin typeface="Times New Roman" panose="02020603050405020304" pitchFamily="18" charset="0"/>
                <a:cs typeface="Times New Roman" panose="02020603050405020304" pitchFamily="18" charset="0"/>
              </a:rPr>
              <a:t> суду за </a:t>
            </a:r>
            <a:r>
              <a:rPr lang="ru-RU" sz="1800" b="1" dirty="0" err="1">
                <a:solidFill>
                  <a:schemeClr val="bg1"/>
                </a:solidFill>
                <a:latin typeface="Times New Roman" panose="02020603050405020304" pitchFamily="18" charset="0"/>
                <a:cs typeface="Times New Roman" panose="02020603050405020304" pitchFamily="18" charset="0"/>
              </a:rPr>
              <a:t>злочини</a:t>
            </a:r>
            <a:r>
              <a:rPr lang="ru-RU" sz="1800" b="1" dirty="0">
                <a:solidFill>
                  <a:schemeClr val="bg1"/>
                </a:solidFill>
                <a:latin typeface="Times New Roman" panose="02020603050405020304" pitchFamily="18" charset="0"/>
                <a:cs typeface="Times New Roman" panose="02020603050405020304" pitchFamily="18" charset="0"/>
              </a:rPr>
              <a:t> </a:t>
            </a:r>
            <a:r>
              <a:rPr lang="ru-RU" sz="1800" b="1" dirty="0" err="1">
                <a:solidFill>
                  <a:schemeClr val="bg1"/>
                </a:solidFill>
                <a:latin typeface="Times New Roman" panose="02020603050405020304" pitchFamily="18" charset="0"/>
                <a:cs typeface="Times New Roman" panose="02020603050405020304" pitchFamily="18" charset="0"/>
              </a:rPr>
              <a:t>проти</a:t>
            </a:r>
            <a:r>
              <a:rPr lang="ru-RU" sz="1800" b="1" dirty="0">
                <a:solidFill>
                  <a:schemeClr val="bg1"/>
                </a:solidFill>
                <a:latin typeface="Times New Roman" panose="02020603050405020304" pitchFamily="18" charset="0"/>
                <a:cs typeface="Times New Roman" panose="02020603050405020304" pitchFamily="18" charset="0"/>
              </a:rPr>
              <a:t> </a:t>
            </a:r>
            <a:r>
              <a:rPr lang="uk-UA" sz="1800" b="1" dirty="0">
                <a:solidFill>
                  <a:schemeClr val="bg1"/>
                </a:solidFill>
                <a:latin typeface="Times New Roman" panose="02020603050405020304" pitchFamily="18" charset="0"/>
                <a:cs typeface="Times New Roman" panose="02020603050405020304" pitchFamily="18" charset="0"/>
              </a:rPr>
              <a:t>України</a:t>
            </a:r>
          </a:p>
        </p:txBody>
      </p:sp>
      <p:pic>
        <p:nvPicPr>
          <p:cNvPr id="2" name="Рисунок 1">
            <a:extLst>
              <a:ext uri="{FF2B5EF4-FFF2-40B4-BE49-F238E27FC236}">
                <a16:creationId xmlns:a16="http://schemas.microsoft.com/office/drawing/2014/main" id="{ED08B0FD-DD11-43AE-9BFA-E447E200EB3C}"/>
              </a:ext>
            </a:extLst>
          </p:cNvPr>
          <p:cNvPicPr>
            <a:picLocks noChangeAspect="1"/>
          </p:cNvPicPr>
          <p:nvPr/>
        </p:nvPicPr>
        <p:blipFill>
          <a:blip r:embed="rId2"/>
          <a:stretch>
            <a:fillRect/>
          </a:stretch>
        </p:blipFill>
        <p:spPr>
          <a:xfrm>
            <a:off x="431799" y="203201"/>
            <a:ext cx="2566638" cy="951058"/>
          </a:xfrm>
          <a:prstGeom prst="rect">
            <a:avLst/>
          </a:prstGeom>
        </p:spPr>
      </p:pic>
      <p:sp>
        <p:nvSpPr>
          <p:cNvPr id="5" name="Заголовок 1">
            <a:extLst>
              <a:ext uri="{FF2B5EF4-FFF2-40B4-BE49-F238E27FC236}">
                <a16:creationId xmlns:a16="http://schemas.microsoft.com/office/drawing/2014/main" id="{43E87FC7-8F39-4155-AF97-3E4B2B6E0193}"/>
              </a:ext>
            </a:extLst>
          </p:cNvPr>
          <p:cNvSpPr txBox="1">
            <a:spLocks/>
          </p:cNvSpPr>
          <p:nvPr/>
        </p:nvSpPr>
        <p:spPr>
          <a:xfrm>
            <a:off x="838200" y="142138"/>
            <a:ext cx="10515600" cy="16834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ctr"/>
            <a:endParaRPr lang="uk-UA" sz="20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uk-UA"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ГРОШОВА КОМПЕНСАЦІЯ ОСОБАМ, </a:t>
            </a:r>
          </a:p>
          <a:p>
            <a:pPr algn="ctr"/>
            <a:r>
              <a:rPr lang="uk-UA"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ЯКІ ЗАХИЩАЛИ НЕЗАЛЕЖНІСТЬ, СУВЕРЕНІТЕТ ТА ТЕРИТОРІАЛЬНУ  ЦІЛІСНІСТЬ УКРАЇНИ, ЗА НАЙМ (ОРЕНДУ) НИМИ ЖИТЛОВИХ ПРИМІЩЕНЬ</a:t>
            </a:r>
            <a:endParaRPr lang="uk-UA" sz="18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9396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38ED8F17-778F-40BC-8508-F7A57A11F8C7}"/>
              </a:ext>
            </a:extLst>
          </p:cNvPr>
          <p:cNvSpPr>
            <a:spLocks noGrp="1"/>
          </p:cNvSpPr>
          <p:nvPr>
            <p:ph idx="1"/>
          </p:nvPr>
        </p:nvSpPr>
        <p:spPr>
          <a:xfrm>
            <a:off x="313267" y="1825624"/>
            <a:ext cx="11516181" cy="4667249"/>
          </a:xfrm>
        </p:spPr>
        <p:txBody>
          <a:bodyPr>
            <a:normAutofit/>
          </a:bodyPr>
          <a:lstStyle/>
          <a:p>
            <a:pPr marL="0" indent="0">
              <a:buNone/>
            </a:pPr>
            <a:r>
              <a:rPr lang="uk-UA" sz="1800" b="1" dirty="0">
                <a:solidFill>
                  <a:schemeClr val="bg1"/>
                </a:solidFill>
                <a:latin typeface="Times New Roman" panose="02020603050405020304" pitchFamily="18" charset="0"/>
                <a:cs typeface="Times New Roman" panose="02020603050405020304" pitchFamily="18" charset="0"/>
              </a:rPr>
              <a:t>УМОВИ НАДАННЯ ГРОШОВОЇ КОМПЕНСАЦІЇ </a:t>
            </a:r>
          </a:p>
          <a:p>
            <a:pPr marL="0" indent="0">
              <a:buNone/>
            </a:pPr>
            <a:r>
              <a:rPr lang="uk-UA" sz="1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ОСОБИ, ЯКІ ЗАХИЩАЛИ НЕЗАЛЕЖНІСТЬ, СУВЕРЕНІТЕТ ТА ТЕРИТОРІАЛЬНУ  ЦІЛІСНІСТЬ УКРАЇНИ, є</a:t>
            </a:r>
            <a:r>
              <a:rPr lang="uk-UA" sz="16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endParaRPr lang="uk-UA" sz="1600" b="1" dirty="0">
              <a:solidFill>
                <a:schemeClr val="bg1"/>
              </a:solidFill>
              <a:latin typeface="Times New Roman" panose="02020603050405020304" pitchFamily="18" charset="0"/>
              <a:cs typeface="Times New Roman" panose="02020603050405020304" pitchFamily="18" charset="0"/>
            </a:endParaRPr>
          </a:p>
          <a:p>
            <a:pPr marL="514350" indent="-285750" algn="just">
              <a:spcBef>
                <a:spcPts val="600"/>
              </a:spcBef>
              <a:buFont typeface="Wingdings" panose="05000000000000000000" pitchFamily="2" charset="2"/>
              <a:buChar char="Ø"/>
            </a:pPr>
            <a:r>
              <a:rPr lang="uk-UA" sz="1800" b="0" i="0" dirty="0">
                <a:solidFill>
                  <a:schemeClr val="bg1"/>
                </a:solidFill>
                <a:effectLst/>
                <a:latin typeface="Times New Roman" panose="02020603050405020304" pitchFamily="18" charset="0"/>
                <a:ea typeface="Times New Roman" panose="02020603050405020304" pitchFamily="18" charset="0"/>
              </a:rPr>
              <a:t>власниками житла, пошкодженого або знищеного внаслідок бойових дій, терористичних актів, диверсій, спричинених військовою агресією Російської Федерації проти України, інформація про яке внесена до Державного реєстру майна, пошкодженого та знищеного внаслідок бойових дій, терористичних актів, диверсій, спричинених військовою агресією Російської Федерації проти України, або щодо якого органами місцевого самоврядування подано документальне підтвердження факту пошкодження/знищення нерухомого майна внаслідок бойових дій, терористичних актів, диверсій, спричинених військовою агресією Російської Федерації проти України;</a:t>
            </a:r>
            <a:endParaRPr lang="uk-UA" sz="1800" dirty="0">
              <a:solidFill>
                <a:schemeClr val="bg1"/>
              </a:solidFill>
              <a:effectLst/>
              <a:latin typeface="Times New Roman" panose="02020603050405020304" pitchFamily="18" charset="0"/>
              <a:ea typeface="Times New Roman" panose="02020603050405020304" pitchFamily="18" charset="0"/>
            </a:endParaRPr>
          </a:p>
          <a:p>
            <a:pPr marL="514350" indent="-285750" algn="just">
              <a:spcBef>
                <a:spcPts val="600"/>
              </a:spcBef>
              <a:buFont typeface="Wingdings" panose="05000000000000000000" pitchFamily="2" charset="2"/>
              <a:buChar char="Ø"/>
            </a:pPr>
            <a:r>
              <a:rPr lang="uk-UA" sz="1800" dirty="0">
                <a:solidFill>
                  <a:schemeClr val="bg1"/>
                </a:solidFill>
                <a:effectLst/>
                <a:latin typeface="Times New Roman" panose="02020603050405020304" pitchFamily="18" charset="0"/>
                <a:ea typeface="Times New Roman" panose="02020603050405020304" pitchFamily="18" charset="0"/>
              </a:rPr>
              <a:t>мають житло, розташоване на територіях, на яких ведуться бойові дії або на тимчасово окупованих Російською Федерацією, включених до переліку територій, на яких ведуться (велися) бойові дії або тимчасово окупованих Російською Федерацією, затвердженого </a:t>
            </a:r>
            <a:r>
              <a:rPr lang="uk-UA" sz="1800" dirty="0" err="1">
                <a:solidFill>
                  <a:schemeClr val="bg1"/>
                </a:solidFill>
                <a:effectLst/>
                <a:latin typeface="Times New Roman" panose="02020603050405020304" pitchFamily="18" charset="0"/>
                <a:ea typeface="Times New Roman" panose="02020603050405020304" pitchFamily="18" charset="0"/>
              </a:rPr>
              <a:t>Мінрозвитку</a:t>
            </a:r>
            <a:r>
              <a:rPr lang="uk-UA" sz="1800" dirty="0">
                <a:solidFill>
                  <a:schemeClr val="bg1"/>
                </a:solidFill>
                <a:effectLst/>
                <a:latin typeface="Times New Roman" panose="02020603050405020304" pitchFamily="18" charset="0"/>
                <a:ea typeface="Times New Roman" panose="02020603050405020304" pitchFamily="18" charset="0"/>
              </a:rPr>
              <a:t>, щодо яких не визначено дати завершення бойових дій (припинення можливості бойових дій) або тимчасової окупації Російською Федерацією;</a:t>
            </a:r>
          </a:p>
          <a:p>
            <a:pPr marL="514350" indent="-285750" algn="just">
              <a:spcBef>
                <a:spcPts val="600"/>
              </a:spcBef>
              <a:buFont typeface="Wingdings" panose="05000000000000000000" pitchFamily="2" charset="2"/>
              <a:buChar char="Ø"/>
            </a:pPr>
            <a:r>
              <a:rPr lang="uk-UA" sz="1800" dirty="0">
                <a:solidFill>
                  <a:schemeClr val="bg1"/>
                </a:solidFill>
                <a:effectLst/>
                <a:latin typeface="Times New Roman" panose="02020603050405020304" pitchFamily="18" charset="0"/>
                <a:ea typeface="Times New Roman" panose="02020603050405020304" pitchFamily="18" charset="0"/>
              </a:rPr>
              <a:t>отримують реабілітаційну допомогу в амбулаторних умовах поза межами адреси задекларованого/зареєстрованого місця проживання, у закладі, розташованому на відстані понад 15 км від адреси місця проживання</a:t>
            </a:r>
          </a:p>
          <a:p>
            <a:endParaRPr lang="uk-UA" dirty="0">
              <a:solidFill>
                <a:schemeClr val="bg1"/>
              </a:solidFill>
              <a:latin typeface="Times New Roman" panose="02020603050405020304" pitchFamily="18" charset="0"/>
              <a:cs typeface="Times New Roman" panose="02020603050405020304" pitchFamily="18" charset="0"/>
            </a:endParaRPr>
          </a:p>
        </p:txBody>
      </p:sp>
      <p:sp>
        <p:nvSpPr>
          <p:cNvPr id="5" name="Заголовок 1">
            <a:extLst>
              <a:ext uri="{FF2B5EF4-FFF2-40B4-BE49-F238E27FC236}">
                <a16:creationId xmlns:a16="http://schemas.microsoft.com/office/drawing/2014/main" id="{43E87FC7-8F39-4155-AF97-3E4B2B6E0193}"/>
              </a:ext>
            </a:extLst>
          </p:cNvPr>
          <p:cNvSpPr txBox="1">
            <a:spLocks/>
          </p:cNvSpPr>
          <p:nvPr/>
        </p:nvSpPr>
        <p:spPr>
          <a:xfrm>
            <a:off x="838200" y="142138"/>
            <a:ext cx="10515600" cy="153265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ctr"/>
            <a:endParaRPr lang="uk-UA" sz="20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endParaRPr lang="uk-UA" sz="20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uk-UA"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ГРОШОВА КОМПЕНСАЦІЯ ОСОБАМ, </a:t>
            </a:r>
          </a:p>
          <a:p>
            <a:pPr algn="ctr"/>
            <a:r>
              <a:rPr lang="uk-UA"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ЯКІ ЗАХИЩАЛИ НЕЗАЛЕЖНІСТЬ, СУВЕРЕНІТЕТ ТА ТЕРИТОРІАЛЬНУ  ЦІЛІСНІСТЬ УКРАЇНИ, ЗА НАЙМ (ОРЕНДУ) НИМИ ЖИТЛОВИХ ПРИМІЩЕНЬ</a:t>
            </a:r>
            <a:endParaRPr lang="uk-UA" sz="1800" b="1" dirty="0">
              <a:solidFill>
                <a:schemeClr val="bg1"/>
              </a:solidFill>
              <a:latin typeface="Times New Roman" panose="02020603050405020304" pitchFamily="18" charset="0"/>
              <a:cs typeface="Times New Roman" panose="02020603050405020304" pitchFamily="18" charset="0"/>
            </a:endParaRPr>
          </a:p>
        </p:txBody>
      </p:sp>
      <p:pic>
        <p:nvPicPr>
          <p:cNvPr id="8" name="Рисунок 7">
            <a:extLst>
              <a:ext uri="{FF2B5EF4-FFF2-40B4-BE49-F238E27FC236}">
                <a16:creationId xmlns:a16="http://schemas.microsoft.com/office/drawing/2014/main" id="{7C2D3C3F-AF73-4E21-92E8-A35A6DDF6CC5}"/>
              </a:ext>
            </a:extLst>
          </p:cNvPr>
          <p:cNvPicPr>
            <a:picLocks noChangeAspect="1"/>
          </p:cNvPicPr>
          <p:nvPr/>
        </p:nvPicPr>
        <p:blipFill>
          <a:blip r:embed="rId2"/>
          <a:stretch>
            <a:fillRect/>
          </a:stretch>
        </p:blipFill>
        <p:spPr>
          <a:xfrm>
            <a:off x="389467" y="142138"/>
            <a:ext cx="2566914" cy="950062"/>
          </a:xfrm>
          <a:prstGeom prst="rect">
            <a:avLst/>
          </a:prstGeom>
        </p:spPr>
      </p:pic>
    </p:spTree>
    <p:extLst>
      <p:ext uri="{BB962C8B-B14F-4D97-AF65-F5344CB8AC3E}">
        <p14:creationId xmlns:p14="http://schemas.microsoft.com/office/powerpoint/2010/main" val="3050161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38ED8F17-778F-40BC-8508-F7A57A11F8C7}"/>
              </a:ext>
            </a:extLst>
          </p:cNvPr>
          <p:cNvSpPr>
            <a:spLocks noGrp="1"/>
          </p:cNvSpPr>
          <p:nvPr>
            <p:ph idx="1"/>
          </p:nvPr>
        </p:nvSpPr>
        <p:spPr>
          <a:xfrm>
            <a:off x="364067" y="1825624"/>
            <a:ext cx="11548533" cy="4667249"/>
          </a:xfrm>
        </p:spPr>
        <p:txBody>
          <a:bodyPr>
            <a:normAutofit fontScale="25000" lnSpcReduction="20000"/>
          </a:bodyPr>
          <a:lstStyle/>
          <a:p>
            <a:pPr marL="0" indent="0" algn="just">
              <a:buNone/>
            </a:pPr>
            <a:r>
              <a:rPr lang="uk-UA" sz="7200" b="1" dirty="0">
                <a:solidFill>
                  <a:schemeClr val="bg1"/>
                </a:solidFill>
                <a:latin typeface="Times New Roman" panose="02020603050405020304" pitchFamily="18" charset="0"/>
                <a:cs typeface="Times New Roman" panose="02020603050405020304" pitchFamily="18" charset="0"/>
              </a:rPr>
              <a:t>КУДИ ЗВЕРТАТИСЯ ТА ХТО ПРИЙМАЄ РІШЕННЯ ПРО ВИПЛАТУ </a:t>
            </a:r>
            <a:r>
              <a:rPr lang="uk-UA" sz="72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ГРОШОВОЇ КОМПЕНСАЦІЇ </a:t>
            </a:r>
            <a:endParaRPr lang="uk-UA" sz="7200" b="1" dirty="0">
              <a:solidFill>
                <a:schemeClr val="bg1"/>
              </a:solidFill>
              <a:latin typeface="Times New Roman" panose="02020603050405020304" pitchFamily="18" charset="0"/>
              <a:cs typeface="Times New Roman" panose="02020603050405020304" pitchFamily="18" charset="0"/>
            </a:endParaRPr>
          </a:p>
          <a:p>
            <a:pPr marL="0" indent="0" algn="just">
              <a:buNone/>
            </a:pPr>
            <a:r>
              <a:rPr lang="uk-UA" sz="6400" dirty="0">
                <a:solidFill>
                  <a:schemeClr val="bg1"/>
                </a:solidFill>
                <a:latin typeface="Times New Roman" panose="02020603050405020304" pitchFamily="18" charset="0"/>
                <a:cs typeface="Times New Roman" panose="02020603050405020304" pitchFamily="18" charset="0"/>
              </a:rPr>
              <a:t>Із заявою у паперовій та електронній формі до:</a:t>
            </a:r>
          </a:p>
          <a:p>
            <a:pPr algn="just">
              <a:buFont typeface="Wingdings" panose="05000000000000000000" pitchFamily="2" charset="2"/>
              <a:buChar char="Ø"/>
            </a:pPr>
            <a:r>
              <a:rPr lang="uk-UA" sz="6400" b="1" dirty="0">
                <a:solidFill>
                  <a:schemeClr val="bg1"/>
                </a:solidFill>
                <a:latin typeface="Times New Roman" panose="02020603050405020304" pitchFamily="18" charset="0"/>
                <a:cs typeface="Times New Roman" panose="02020603050405020304" pitchFamily="18" charset="0"/>
              </a:rPr>
              <a:t>структурного підрозділу</a:t>
            </a:r>
            <a:r>
              <a:rPr lang="uk-UA" sz="6400" dirty="0">
                <a:solidFill>
                  <a:schemeClr val="bg1"/>
                </a:solidFill>
                <a:latin typeface="Times New Roman" panose="02020603050405020304" pitchFamily="18" charset="0"/>
                <a:cs typeface="Times New Roman" panose="02020603050405020304" pitchFamily="18" charset="0"/>
              </a:rPr>
              <a:t>, </a:t>
            </a:r>
            <a:r>
              <a:rPr lang="uk-UA" sz="6400" b="1" dirty="0">
                <a:solidFill>
                  <a:schemeClr val="bg1"/>
                </a:solidFill>
                <a:latin typeface="Times New Roman" panose="02020603050405020304" pitchFamily="18" charset="0"/>
                <a:cs typeface="Times New Roman" panose="02020603050405020304" pitchFamily="18" charset="0"/>
              </a:rPr>
              <a:t>на який покладено функції з питань ветеранської політики</a:t>
            </a:r>
            <a:r>
              <a:rPr lang="uk-UA" sz="6400" dirty="0">
                <a:solidFill>
                  <a:schemeClr val="bg1"/>
                </a:solidFill>
                <a:latin typeface="Times New Roman" panose="02020603050405020304" pitchFamily="18" charset="0"/>
                <a:cs typeface="Times New Roman" panose="02020603050405020304" pitchFamily="18" charset="0"/>
              </a:rPr>
              <a:t>, районного</a:t>
            </a:r>
            <a:br>
              <a:rPr lang="uk-UA" sz="6400" dirty="0">
                <a:solidFill>
                  <a:schemeClr val="bg1"/>
                </a:solidFill>
                <a:latin typeface="Times New Roman" panose="02020603050405020304" pitchFamily="18" charset="0"/>
                <a:cs typeface="Times New Roman" panose="02020603050405020304" pitchFamily="18" charset="0"/>
              </a:rPr>
            </a:br>
            <a:r>
              <a:rPr lang="uk-UA" sz="6400" dirty="0">
                <a:solidFill>
                  <a:schemeClr val="bg1"/>
                </a:solidFill>
                <a:latin typeface="Times New Roman" panose="02020603050405020304" pitchFamily="18" charset="0"/>
                <a:cs typeface="Times New Roman" panose="02020603050405020304" pitchFamily="18" charset="0"/>
              </a:rPr>
              <a:t>у мм. Києві та Севастополі держадміністрації (військової адміністрації), виконавчого органу сільської, селищної, міської, районної у місті (у разі її утворення) ради (місцевий орган)</a:t>
            </a:r>
          </a:p>
          <a:p>
            <a:pPr marL="0" indent="0" algn="just">
              <a:buNone/>
            </a:pPr>
            <a:endParaRPr lang="uk-UA" sz="6400" dirty="0">
              <a:solidFill>
                <a:schemeClr val="bg1"/>
              </a:solidFill>
              <a:latin typeface="Times New Roman" panose="02020603050405020304" pitchFamily="18" charset="0"/>
              <a:cs typeface="Times New Roman" panose="02020603050405020304" pitchFamily="18" charset="0"/>
            </a:endParaRPr>
          </a:p>
          <a:p>
            <a:pPr marL="0" indent="0" algn="just">
              <a:buNone/>
            </a:pPr>
            <a:r>
              <a:rPr lang="ru-RU" sz="6400" b="1" dirty="0">
                <a:solidFill>
                  <a:schemeClr val="bg1"/>
                </a:solidFill>
                <a:latin typeface="Times New Roman" panose="02020603050405020304" pitchFamily="18" charset="0"/>
                <a:cs typeface="Times New Roman" panose="02020603050405020304" pitchFamily="18" charset="0"/>
              </a:rPr>
              <a:t>ДОКУМЕНТИ, ЯКІ ПОДАЮТЬСЯ (</a:t>
            </a:r>
            <a:r>
              <a:rPr lang="ru-RU" sz="6400" b="1" dirty="0" err="1">
                <a:solidFill>
                  <a:schemeClr val="bg1"/>
                </a:solidFill>
                <a:latin typeface="Times New Roman" panose="02020603050405020304" pitchFamily="18" charset="0"/>
                <a:cs typeface="Times New Roman" panose="02020603050405020304" pitchFamily="18" charset="0"/>
              </a:rPr>
              <a:t>копії</a:t>
            </a:r>
            <a:r>
              <a:rPr lang="ru-RU" sz="6400" b="1" dirty="0">
                <a:solidFill>
                  <a:schemeClr val="bg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Ø"/>
            </a:pPr>
            <a:r>
              <a:rPr lang="uk-UA" sz="5600" b="0" i="0" dirty="0">
                <a:solidFill>
                  <a:schemeClr val="bg1"/>
                </a:solidFill>
                <a:effectLst/>
                <a:latin typeface="Times New Roman" panose="02020603050405020304" pitchFamily="18" charset="0"/>
                <a:ea typeface="Times New Roman" panose="02020603050405020304" pitchFamily="18" charset="0"/>
              </a:rPr>
              <a:t>документ, що посвідчує особу </a:t>
            </a:r>
          </a:p>
          <a:p>
            <a:pPr algn="just">
              <a:buFont typeface="Wingdings" panose="05000000000000000000" pitchFamily="2" charset="2"/>
              <a:buChar char="Ø"/>
            </a:pPr>
            <a:r>
              <a:rPr lang="uk-UA" sz="5600" dirty="0">
                <a:solidFill>
                  <a:schemeClr val="bg1"/>
                </a:solidFill>
                <a:latin typeface="Times New Roman" panose="02020603050405020304" pitchFamily="18" charset="0"/>
                <a:cs typeface="Times New Roman" panose="02020603050405020304" pitchFamily="18" charset="0"/>
              </a:rPr>
              <a:t>картка платника податків</a:t>
            </a:r>
          </a:p>
          <a:p>
            <a:pPr algn="just">
              <a:buFont typeface="Wingdings" panose="05000000000000000000" pitchFamily="2" charset="2"/>
              <a:buChar char="Ø"/>
            </a:pPr>
            <a:r>
              <a:rPr lang="ru-RU" sz="5600" dirty="0" err="1">
                <a:solidFill>
                  <a:schemeClr val="bg1"/>
                </a:solidFill>
                <a:latin typeface="Times New Roman" panose="02020603050405020304" pitchFamily="18" charset="0"/>
                <a:cs typeface="Times New Roman" panose="02020603050405020304" pitchFamily="18" charset="0"/>
              </a:rPr>
              <a:t>інформаційна</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довідка</a:t>
            </a:r>
            <a:r>
              <a:rPr lang="ru-RU" sz="5600" dirty="0">
                <a:solidFill>
                  <a:schemeClr val="bg1"/>
                </a:solidFill>
                <a:latin typeface="Times New Roman" panose="02020603050405020304" pitchFamily="18" charset="0"/>
                <a:cs typeface="Times New Roman" panose="02020603050405020304" pitchFamily="18" charset="0"/>
              </a:rPr>
              <a:t> з Державного </a:t>
            </a:r>
            <a:r>
              <a:rPr lang="ru-RU" sz="5600" dirty="0" err="1">
                <a:solidFill>
                  <a:schemeClr val="bg1"/>
                </a:solidFill>
                <a:latin typeface="Times New Roman" panose="02020603050405020304" pitchFamily="18" charset="0"/>
                <a:cs typeface="Times New Roman" panose="02020603050405020304" pitchFamily="18" charset="0"/>
              </a:rPr>
              <a:t>реєстру</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речових</a:t>
            </a:r>
            <a:r>
              <a:rPr lang="ru-RU" sz="5600" dirty="0">
                <a:solidFill>
                  <a:schemeClr val="bg1"/>
                </a:solidFill>
                <a:latin typeface="Times New Roman" panose="02020603050405020304" pitchFamily="18" charset="0"/>
                <a:cs typeface="Times New Roman" panose="02020603050405020304" pitchFamily="18" charset="0"/>
              </a:rPr>
              <a:t> прав на </a:t>
            </a:r>
            <a:r>
              <a:rPr lang="ru-RU" sz="5600" dirty="0" err="1">
                <a:solidFill>
                  <a:schemeClr val="bg1"/>
                </a:solidFill>
                <a:latin typeface="Times New Roman" panose="02020603050405020304" pitchFamily="18" charset="0"/>
                <a:cs typeface="Times New Roman" panose="02020603050405020304" pitchFamily="18" charset="0"/>
              </a:rPr>
              <a:t>нерухоме</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майно</a:t>
            </a:r>
            <a:r>
              <a:rPr lang="ru-RU" sz="5600" dirty="0">
                <a:solidFill>
                  <a:schemeClr val="bg1"/>
                </a:solidFill>
                <a:latin typeface="Times New Roman" panose="02020603050405020304" pitchFamily="18" charset="0"/>
                <a:cs typeface="Times New Roman" panose="02020603050405020304" pitchFamily="18" charset="0"/>
              </a:rPr>
              <a:t> </a:t>
            </a:r>
          </a:p>
          <a:p>
            <a:pPr algn="just">
              <a:buFont typeface="Wingdings" panose="05000000000000000000" pitchFamily="2" charset="2"/>
              <a:buChar char="Ø"/>
            </a:pPr>
            <a:r>
              <a:rPr lang="uk-UA" sz="5600" dirty="0">
                <a:solidFill>
                  <a:schemeClr val="bg1"/>
                </a:solidFill>
                <a:latin typeface="Times New Roman" panose="02020603050405020304" pitchFamily="18" charset="0"/>
                <a:cs typeface="Times New Roman" panose="02020603050405020304" pitchFamily="18" charset="0"/>
              </a:rPr>
              <a:t>акт обстеження об’єкта, пошкодженого внаслідок військових дій, спричинених збройною агресією Російської Федерації</a:t>
            </a:r>
          </a:p>
          <a:p>
            <a:pPr algn="just">
              <a:buFont typeface="Wingdings" panose="05000000000000000000" pitchFamily="2" charset="2"/>
              <a:buChar char="Ø"/>
            </a:pPr>
            <a:r>
              <a:rPr lang="uk-UA" sz="5600" dirty="0">
                <a:solidFill>
                  <a:schemeClr val="bg1"/>
                </a:solidFill>
                <a:latin typeface="Times New Roman" panose="02020603050405020304" pitchFamily="18" charset="0"/>
                <a:cs typeface="Times New Roman" panose="02020603050405020304" pitchFamily="18" charset="0"/>
              </a:rPr>
              <a:t>військово-облікового документа </a:t>
            </a:r>
          </a:p>
          <a:p>
            <a:pPr algn="just">
              <a:buFont typeface="Wingdings" panose="05000000000000000000" pitchFamily="2" charset="2"/>
              <a:buChar char="Ø"/>
            </a:pPr>
            <a:r>
              <a:rPr lang="uk-UA" sz="5600" dirty="0">
                <a:solidFill>
                  <a:schemeClr val="bg1"/>
                </a:solidFill>
                <a:latin typeface="Times New Roman" panose="02020603050405020304" pitchFamily="18" charset="0"/>
                <a:cs typeface="Times New Roman" panose="02020603050405020304" pitchFamily="18" charset="0"/>
              </a:rPr>
              <a:t>посвідчення встановленого зразка, що підтверджує статус учасника бойових дій або особи з інвалідністю внаслідок війни </a:t>
            </a:r>
          </a:p>
          <a:p>
            <a:pPr algn="just">
              <a:buFont typeface="Wingdings" panose="05000000000000000000" pitchFamily="2" charset="2"/>
              <a:buChar char="Ø"/>
            </a:pPr>
            <a:r>
              <a:rPr lang="ru-RU" sz="5600" dirty="0" err="1">
                <a:solidFill>
                  <a:schemeClr val="bg1"/>
                </a:solidFill>
                <a:latin typeface="Times New Roman" panose="02020603050405020304" pitchFamily="18" charset="0"/>
                <a:cs typeface="Times New Roman" panose="02020603050405020304" pitchFamily="18" charset="0"/>
              </a:rPr>
              <a:t>довідки</a:t>
            </a:r>
            <a:r>
              <a:rPr lang="ru-RU" sz="5600" dirty="0">
                <a:solidFill>
                  <a:schemeClr val="bg1"/>
                </a:solidFill>
                <a:latin typeface="Times New Roman" panose="02020603050405020304" pitchFamily="18" charset="0"/>
                <a:cs typeface="Times New Roman" panose="02020603050405020304" pitchFamily="18" charset="0"/>
              </a:rPr>
              <a:t> про </a:t>
            </a:r>
            <a:r>
              <a:rPr lang="ru-RU" sz="5600" dirty="0" err="1">
                <a:solidFill>
                  <a:schemeClr val="bg1"/>
                </a:solidFill>
                <a:latin typeface="Times New Roman" panose="02020603050405020304" pitchFamily="18" charset="0"/>
                <a:cs typeface="Times New Roman" panose="02020603050405020304" pitchFamily="18" charset="0"/>
              </a:rPr>
              <a:t>притягнення</a:t>
            </a:r>
            <a:r>
              <a:rPr lang="ru-RU" sz="5600" dirty="0">
                <a:solidFill>
                  <a:schemeClr val="bg1"/>
                </a:solidFill>
                <a:latin typeface="Times New Roman" panose="02020603050405020304" pitchFamily="18" charset="0"/>
                <a:cs typeface="Times New Roman" panose="02020603050405020304" pitchFamily="18" charset="0"/>
              </a:rPr>
              <a:t> до </a:t>
            </a:r>
            <a:r>
              <a:rPr lang="ru-RU" sz="5600" dirty="0" err="1">
                <a:solidFill>
                  <a:schemeClr val="bg1"/>
                </a:solidFill>
                <a:latin typeface="Times New Roman" panose="02020603050405020304" pitchFamily="18" charset="0"/>
                <a:cs typeface="Times New Roman" panose="02020603050405020304" pitchFamily="18" charset="0"/>
              </a:rPr>
              <a:t>кримінальної</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відповідальності</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відсутність</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наявність</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судимості</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або</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обмежень</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передбачених</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кримінальним</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процесуальним</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законодавством</a:t>
            </a:r>
            <a:r>
              <a:rPr lang="ru-RU" sz="5600" dirty="0">
                <a:solidFill>
                  <a:schemeClr val="bg1"/>
                </a:solidFill>
                <a:latin typeface="Times New Roman" panose="02020603050405020304" pitchFamily="18" charset="0"/>
                <a:cs typeface="Times New Roman" panose="02020603050405020304" pitchFamily="18" charset="0"/>
              </a:rPr>
              <a:t>, у </a:t>
            </a:r>
            <a:r>
              <a:rPr lang="ru-RU" sz="5600" dirty="0" err="1">
                <a:solidFill>
                  <a:schemeClr val="bg1"/>
                </a:solidFill>
                <a:latin typeface="Times New Roman" panose="02020603050405020304" pitchFamily="18" charset="0"/>
                <a:cs typeface="Times New Roman" panose="02020603050405020304" pitchFamily="18" charset="0"/>
              </a:rPr>
              <a:t>зв’язку</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із</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вчиненням</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злочину</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проти</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України</a:t>
            </a:r>
            <a:endParaRPr lang="ru-RU" sz="56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ru-RU" sz="5600" dirty="0">
                <a:solidFill>
                  <a:schemeClr val="bg1"/>
                </a:solidFill>
                <a:latin typeface="Times New Roman" panose="02020603050405020304" pitchFamily="18" charset="0"/>
                <a:cs typeface="Times New Roman" panose="02020603050405020304" pitchFamily="18" charset="0"/>
              </a:rPr>
              <a:t>договору найму (</a:t>
            </a:r>
            <a:r>
              <a:rPr lang="ru-RU" sz="5600" dirty="0" err="1">
                <a:solidFill>
                  <a:schemeClr val="bg1"/>
                </a:solidFill>
                <a:latin typeface="Times New Roman" panose="02020603050405020304" pitchFamily="18" charset="0"/>
                <a:cs typeface="Times New Roman" panose="02020603050405020304" pitchFamily="18" charset="0"/>
              </a:rPr>
              <a:t>оренди</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житлового</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приміщення</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укладений</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згідно</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вимог</a:t>
            </a:r>
            <a:r>
              <a:rPr lang="ru-RU" sz="5600" dirty="0">
                <a:solidFill>
                  <a:schemeClr val="bg1"/>
                </a:solidFill>
                <a:latin typeface="Times New Roman" panose="02020603050405020304" pitchFamily="18" charset="0"/>
                <a:cs typeface="Times New Roman" panose="02020603050405020304" pitchFamily="18" charset="0"/>
              </a:rPr>
              <a:t> </a:t>
            </a:r>
            <a:r>
              <a:rPr lang="ru-RU" sz="5600" dirty="0" err="1">
                <a:solidFill>
                  <a:schemeClr val="bg1"/>
                </a:solidFill>
                <a:latin typeface="Times New Roman" panose="02020603050405020304" pitchFamily="18" charset="0"/>
                <a:cs typeface="Times New Roman" panose="02020603050405020304" pitchFamily="18" charset="0"/>
              </a:rPr>
              <a:t>Цивільного</a:t>
            </a:r>
            <a:r>
              <a:rPr lang="ru-RU" sz="5600" dirty="0">
                <a:solidFill>
                  <a:schemeClr val="bg1"/>
                </a:solidFill>
                <a:latin typeface="Times New Roman" panose="02020603050405020304" pitchFamily="18" charset="0"/>
                <a:cs typeface="Times New Roman" panose="02020603050405020304" pitchFamily="18" charset="0"/>
              </a:rPr>
              <a:t> кодексу </a:t>
            </a:r>
            <a:r>
              <a:rPr lang="ru-RU" sz="5600" dirty="0" err="1">
                <a:solidFill>
                  <a:schemeClr val="bg1"/>
                </a:solidFill>
                <a:latin typeface="Times New Roman" panose="02020603050405020304" pitchFamily="18" charset="0"/>
                <a:cs typeface="Times New Roman" panose="02020603050405020304" pitchFamily="18" charset="0"/>
              </a:rPr>
              <a:t>України</a:t>
            </a:r>
            <a:endParaRPr lang="ru-RU" sz="5600" dirty="0">
              <a:solidFill>
                <a:schemeClr val="bg1"/>
              </a:solidFill>
              <a:latin typeface="Times New Roman" panose="02020603050405020304" pitchFamily="18" charset="0"/>
              <a:cs typeface="Times New Roman" panose="02020603050405020304" pitchFamily="18" charset="0"/>
            </a:endParaRPr>
          </a:p>
          <a:p>
            <a:pPr marL="0" indent="0" algn="just">
              <a:buNone/>
            </a:pPr>
            <a:r>
              <a:rPr lang="uk-UA" sz="6600" b="1" dirty="0">
                <a:solidFill>
                  <a:schemeClr val="bg1"/>
                </a:solidFill>
                <a:latin typeface="Times New Roman" panose="02020603050405020304" pitchFamily="18" charset="0"/>
                <a:cs typeface="Times New Roman" panose="02020603050405020304" pitchFamily="18" charset="0"/>
              </a:rPr>
              <a:t>Структурний підрозділ</a:t>
            </a:r>
            <a:r>
              <a:rPr lang="uk-UA" sz="6600" dirty="0">
                <a:solidFill>
                  <a:schemeClr val="bg1"/>
                </a:solidFill>
                <a:latin typeface="Times New Roman" panose="02020603050405020304" pitchFamily="18" charset="0"/>
                <a:cs typeface="Times New Roman" panose="02020603050405020304" pitchFamily="18" charset="0"/>
              </a:rPr>
              <a:t>, </a:t>
            </a:r>
            <a:r>
              <a:rPr lang="uk-UA" sz="6600" b="1" dirty="0">
                <a:solidFill>
                  <a:schemeClr val="bg1"/>
                </a:solidFill>
                <a:latin typeface="Times New Roman" panose="02020603050405020304" pitchFamily="18" charset="0"/>
                <a:cs typeface="Times New Roman" panose="02020603050405020304" pitchFamily="18" charset="0"/>
              </a:rPr>
              <a:t>на який покладено функції з питань ветеранської політики </a:t>
            </a:r>
            <a:r>
              <a:rPr lang="ru-RU" sz="6600" dirty="0" err="1">
                <a:solidFill>
                  <a:schemeClr val="bg1"/>
                </a:solidFill>
                <a:latin typeface="Times New Roman" panose="02020603050405020304" pitchFamily="18" charset="0"/>
                <a:cs typeface="Times New Roman" panose="02020603050405020304" pitchFamily="18" charset="0"/>
              </a:rPr>
              <a:t>протягом</a:t>
            </a:r>
            <a:r>
              <a:rPr lang="ru-RU" sz="6600" dirty="0">
                <a:solidFill>
                  <a:schemeClr val="bg1"/>
                </a:solidFill>
                <a:latin typeface="Times New Roman" panose="02020603050405020304" pitchFamily="18" charset="0"/>
                <a:cs typeface="Times New Roman" panose="02020603050405020304" pitchFamily="18" charset="0"/>
              </a:rPr>
              <a:t> десяти </a:t>
            </a:r>
            <a:r>
              <a:rPr lang="ru-RU" sz="6600" dirty="0" err="1">
                <a:solidFill>
                  <a:schemeClr val="bg1"/>
                </a:solidFill>
                <a:latin typeface="Times New Roman" panose="02020603050405020304" pitchFamily="18" charset="0"/>
                <a:cs typeface="Times New Roman" panose="02020603050405020304" pitchFamily="18" charset="0"/>
              </a:rPr>
              <a:t>робочих</a:t>
            </a:r>
            <a:r>
              <a:rPr lang="ru-RU" sz="6600" dirty="0">
                <a:solidFill>
                  <a:schemeClr val="bg1"/>
                </a:solidFill>
                <a:latin typeface="Times New Roman" panose="02020603050405020304" pitchFamily="18" charset="0"/>
                <a:cs typeface="Times New Roman" panose="02020603050405020304" pitchFamily="18" charset="0"/>
              </a:rPr>
              <a:t> </a:t>
            </a:r>
            <a:r>
              <a:rPr lang="ru-RU" sz="6600" dirty="0" err="1">
                <a:solidFill>
                  <a:schemeClr val="bg1"/>
                </a:solidFill>
                <a:latin typeface="Times New Roman" panose="02020603050405020304" pitchFamily="18" charset="0"/>
                <a:cs typeface="Times New Roman" panose="02020603050405020304" pitchFamily="18" charset="0"/>
              </a:rPr>
              <a:t>днів</a:t>
            </a:r>
            <a:r>
              <a:rPr lang="ru-RU" sz="6600" dirty="0">
                <a:solidFill>
                  <a:schemeClr val="bg1"/>
                </a:solidFill>
                <a:latin typeface="Times New Roman" panose="02020603050405020304" pitchFamily="18" charset="0"/>
                <a:cs typeface="Times New Roman" panose="02020603050405020304" pitchFamily="18" charset="0"/>
              </a:rPr>
              <a:t> </a:t>
            </a:r>
            <a:r>
              <a:rPr lang="ru-RU" sz="6600" b="1" dirty="0" err="1">
                <a:solidFill>
                  <a:schemeClr val="bg1"/>
                </a:solidFill>
                <a:latin typeface="Times New Roman" panose="02020603050405020304" pitchFamily="18" charset="0"/>
                <a:cs typeface="Times New Roman" panose="02020603050405020304" pitchFamily="18" charset="0"/>
              </a:rPr>
              <a:t>приймає</a:t>
            </a:r>
            <a:r>
              <a:rPr lang="ru-RU" sz="6600" b="1" dirty="0">
                <a:solidFill>
                  <a:schemeClr val="bg1"/>
                </a:solidFill>
                <a:latin typeface="Times New Roman" panose="02020603050405020304" pitchFamily="18" charset="0"/>
                <a:cs typeface="Times New Roman" panose="02020603050405020304" pitchFamily="18" charset="0"/>
              </a:rPr>
              <a:t> </a:t>
            </a:r>
            <a:r>
              <a:rPr lang="ru-RU" sz="6600" b="1" dirty="0" err="1">
                <a:solidFill>
                  <a:schemeClr val="bg1"/>
                </a:solidFill>
                <a:latin typeface="Times New Roman" panose="02020603050405020304" pitchFamily="18" charset="0"/>
                <a:cs typeface="Times New Roman" panose="02020603050405020304" pitchFamily="18" charset="0"/>
              </a:rPr>
              <a:t>рішення</a:t>
            </a:r>
            <a:r>
              <a:rPr lang="ru-RU" sz="6600" b="1" dirty="0">
                <a:solidFill>
                  <a:schemeClr val="bg1"/>
                </a:solidFill>
                <a:latin typeface="Times New Roman" panose="02020603050405020304" pitchFamily="18" charset="0"/>
                <a:cs typeface="Times New Roman" panose="02020603050405020304" pitchFamily="18" charset="0"/>
              </a:rPr>
              <a:t> </a:t>
            </a:r>
            <a:r>
              <a:rPr lang="ru-RU" sz="6600" dirty="0">
                <a:solidFill>
                  <a:schemeClr val="bg1"/>
                </a:solidFill>
                <a:latin typeface="Times New Roman" panose="02020603050405020304" pitchFamily="18" charset="0"/>
                <a:cs typeface="Times New Roman" panose="02020603050405020304" pitchFamily="18" charset="0"/>
              </a:rPr>
              <a:t>про </a:t>
            </a:r>
            <a:r>
              <a:rPr lang="ru-RU" sz="6600" dirty="0" err="1">
                <a:solidFill>
                  <a:schemeClr val="bg1"/>
                </a:solidFill>
                <a:latin typeface="Times New Roman" panose="02020603050405020304" pitchFamily="18" charset="0"/>
                <a:cs typeface="Times New Roman" panose="02020603050405020304" pitchFamily="18" charset="0"/>
              </a:rPr>
              <a:t>виплату</a:t>
            </a:r>
            <a:r>
              <a:rPr lang="ru-RU" sz="6600" dirty="0">
                <a:solidFill>
                  <a:schemeClr val="bg1"/>
                </a:solidFill>
                <a:latin typeface="Times New Roman" panose="02020603050405020304" pitchFamily="18" charset="0"/>
                <a:cs typeface="Times New Roman" panose="02020603050405020304" pitchFamily="18" charset="0"/>
              </a:rPr>
              <a:t> </a:t>
            </a:r>
            <a:r>
              <a:rPr lang="ru-RU" sz="6600" dirty="0" err="1">
                <a:solidFill>
                  <a:schemeClr val="bg1"/>
                </a:solidFill>
                <a:latin typeface="Times New Roman" panose="02020603050405020304" pitchFamily="18" charset="0"/>
                <a:cs typeface="Times New Roman" panose="02020603050405020304" pitchFamily="18" charset="0"/>
              </a:rPr>
              <a:t>або</a:t>
            </a:r>
            <a:r>
              <a:rPr lang="ru-RU" sz="6600" dirty="0">
                <a:solidFill>
                  <a:schemeClr val="bg1"/>
                </a:solidFill>
                <a:latin typeface="Times New Roman" panose="02020603050405020304" pitchFamily="18" charset="0"/>
                <a:cs typeface="Times New Roman" panose="02020603050405020304" pitchFamily="18" charset="0"/>
              </a:rPr>
              <a:t> </a:t>
            </a:r>
            <a:r>
              <a:rPr lang="ru-RU" sz="6600" dirty="0" err="1">
                <a:solidFill>
                  <a:schemeClr val="bg1"/>
                </a:solidFill>
                <a:latin typeface="Times New Roman" panose="02020603050405020304" pitchFamily="18" charset="0"/>
                <a:cs typeface="Times New Roman" panose="02020603050405020304" pitchFamily="18" charset="0"/>
              </a:rPr>
              <a:t>відмову</a:t>
            </a:r>
            <a:r>
              <a:rPr lang="ru-RU" sz="6600" dirty="0">
                <a:solidFill>
                  <a:schemeClr val="bg1"/>
                </a:solidFill>
                <a:latin typeface="Times New Roman" panose="02020603050405020304" pitchFamily="18" charset="0"/>
                <a:cs typeface="Times New Roman" panose="02020603050405020304" pitchFamily="18" charset="0"/>
              </a:rPr>
              <a:t> у </a:t>
            </a:r>
            <a:r>
              <a:rPr lang="ru-RU" sz="6600" dirty="0" err="1">
                <a:solidFill>
                  <a:schemeClr val="bg1"/>
                </a:solidFill>
                <a:latin typeface="Times New Roman" panose="02020603050405020304" pitchFamily="18" charset="0"/>
                <a:cs typeface="Times New Roman" panose="02020603050405020304" pitchFamily="18" charset="0"/>
              </a:rPr>
              <a:t>виплаті</a:t>
            </a:r>
            <a:r>
              <a:rPr lang="ru-RU" sz="6600" dirty="0">
                <a:solidFill>
                  <a:schemeClr val="bg1"/>
                </a:solidFill>
                <a:latin typeface="Times New Roman" panose="02020603050405020304" pitchFamily="18" charset="0"/>
                <a:cs typeface="Times New Roman" panose="02020603050405020304" pitchFamily="18" charset="0"/>
              </a:rPr>
              <a:t> </a:t>
            </a:r>
            <a:r>
              <a:rPr lang="ru-RU" sz="6600" dirty="0" err="1">
                <a:solidFill>
                  <a:schemeClr val="bg1"/>
                </a:solidFill>
                <a:latin typeface="Times New Roman" panose="02020603050405020304" pitchFamily="18" charset="0"/>
                <a:cs typeface="Times New Roman" panose="02020603050405020304" pitchFamily="18" charset="0"/>
              </a:rPr>
              <a:t>грошової</a:t>
            </a:r>
            <a:r>
              <a:rPr lang="ru-RU" sz="6600" dirty="0">
                <a:solidFill>
                  <a:schemeClr val="bg1"/>
                </a:solidFill>
                <a:latin typeface="Times New Roman" panose="02020603050405020304" pitchFamily="18" charset="0"/>
                <a:cs typeface="Times New Roman" panose="02020603050405020304" pitchFamily="18" charset="0"/>
              </a:rPr>
              <a:t> </a:t>
            </a:r>
            <a:r>
              <a:rPr lang="ru-RU" sz="6600" dirty="0" err="1">
                <a:solidFill>
                  <a:schemeClr val="bg1"/>
                </a:solidFill>
                <a:latin typeface="Times New Roman" panose="02020603050405020304" pitchFamily="18" charset="0"/>
                <a:cs typeface="Times New Roman" panose="02020603050405020304" pitchFamily="18" charset="0"/>
              </a:rPr>
              <a:t>компенсації</a:t>
            </a:r>
            <a:r>
              <a:rPr lang="ru-RU" sz="6600" dirty="0">
                <a:solidFill>
                  <a:schemeClr val="bg1"/>
                </a:solidFill>
                <a:latin typeface="Times New Roman" panose="02020603050405020304" pitchFamily="18" charset="0"/>
                <a:cs typeface="Times New Roman" panose="02020603050405020304" pitchFamily="18" charset="0"/>
              </a:rPr>
              <a:t> та </a:t>
            </a:r>
            <a:r>
              <a:rPr lang="ru-RU" sz="6600" b="1" dirty="0" err="1">
                <a:solidFill>
                  <a:schemeClr val="bg1"/>
                </a:solidFill>
                <a:latin typeface="Times New Roman" panose="02020603050405020304" pitchFamily="18" charset="0"/>
                <a:cs typeface="Times New Roman" panose="02020603050405020304" pitchFamily="18" charset="0"/>
              </a:rPr>
              <a:t>визначає</a:t>
            </a:r>
            <a:r>
              <a:rPr lang="ru-RU" sz="6600" b="1" dirty="0">
                <a:solidFill>
                  <a:schemeClr val="bg1"/>
                </a:solidFill>
                <a:latin typeface="Times New Roman" panose="02020603050405020304" pitchFamily="18" charset="0"/>
                <a:cs typeface="Times New Roman" panose="02020603050405020304" pitchFamily="18" charset="0"/>
              </a:rPr>
              <a:t> </a:t>
            </a:r>
            <a:r>
              <a:rPr lang="ru-RU" sz="6600" b="1" dirty="0" err="1">
                <a:solidFill>
                  <a:schemeClr val="bg1"/>
                </a:solidFill>
                <a:latin typeface="Times New Roman" panose="02020603050405020304" pitchFamily="18" charset="0"/>
                <a:cs typeface="Times New Roman" panose="02020603050405020304" pitchFamily="18" charset="0"/>
              </a:rPr>
              <a:t>розмір</a:t>
            </a:r>
            <a:r>
              <a:rPr lang="ru-RU" sz="6600" b="1" dirty="0">
                <a:solidFill>
                  <a:schemeClr val="bg1"/>
                </a:solidFill>
                <a:latin typeface="Times New Roman" panose="02020603050405020304" pitchFamily="18" charset="0"/>
                <a:cs typeface="Times New Roman" panose="02020603050405020304" pitchFamily="18" charset="0"/>
              </a:rPr>
              <a:t> </a:t>
            </a:r>
            <a:r>
              <a:rPr lang="ru-RU" sz="6600" dirty="0" err="1">
                <a:solidFill>
                  <a:schemeClr val="bg1"/>
                </a:solidFill>
                <a:latin typeface="Times New Roman" panose="02020603050405020304" pitchFamily="18" charset="0"/>
                <a:cs typeface="Times New Roman" panose="02020603050405020304" pitchFamily="18" charset="0"/>
              </a:rPr>
              <a:t>грошової</a:t>
            </a:r>
            <a:r>
              <a:rPr lang="ru-RU" sz="6600" dirty="0">
                <a:solidFill>
                  <a:schemeClr val="bg1"/>
                </a:solidFill>
                <a:latin typeface="Times New Roman" panose="02020603050405020304" pitchFamily="18" charset="0"/>
                <a:cs typeface="Times New Roman" panose="02020603050405020304" pitchFamily="18" charset="0"/>
              </a:rPr>
              <a:t> </a:t>
            </a:r>
            <a:r>
              <a:rPr lang="ru-RU" sz="6600" dirty="0" err="1">
                <a:solidFill>
                  <a:schemeClr val="bg1"/>
                </a:solidFill>
                <a:latin typeface="Times New Roman" panose="02020603050405020304" pitchFamily="18" charset="0"/>
                <a:cs typeface="Times New Roman" panose="02020603050405020304" pitchFamily="18" charset="0"/>
              </a:rPr>
              <a:t>компенсації</a:t>
            </a:r>
            <a:r>
              <a:rPr lang="ru-RU" sz="6600" dirty="0">
                <a:solidFill>
                  <a:schemeClr val="bg1"/>
                </a:solidFill>
                <a:latin typeface="Times New Roman" panose="02020603050405020304" pitchFamily="18" charset="0"/>
                <a:cs typeface="Times New Roman" panose="02020603050405020304" pitchFamily="18" charset="0"/>
              </a:rPr>
              <a:t>  </a:t>
            </a:r>
            <a:endParaRPr lang="uk-UA" sz="66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ru-RU" sz="6400" dirty="0">
              <a:solidFill>
                <a:schemeClr val="bg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uk-UA" sz="1800" b="1" dirty="0">
              <a:solidFill>
                <a:schemeClr val="bg1"/>
              </a:solidFill>
              <a:latin typeface="Times New Roman" panose="02020603050405020304" pitchFamily="18" charset="0"/>
              <a:cs typeface="Times New Roman" panose="02020603050405020304" pitchFamily="18" charset="0"/>
            </a:endParaRPr>
          </a:p>
        </p:txBody>
      </p:sp>
      <p:sp>
        <p:nvSpPr>
          <p:cNvPr id="5" name="Заголовок 1">
            <a:extLst>
              <a:ext uri="{FF2B5EF4-FFF2-40B4-BE49-F238E27FC236}">
                <a16:creationId xmlns:a16="http://schemas.microsoft.com/office/drawing/2014/main" id="{43E87FC7-8F39-4155-AF97-3E4B2B6E0193}"/>
              </a:ext>
            </a:extLst>
          </p:cNvPr>
          <p:cNvSpPr txBox="1">
            <a:spLocks/>
          </p:cNvSpPr>
          <p:nvPr/>
        </p:nvSpPr>
        <p:spPr>
          <a:xfrm>
            <a:off x="838200" y="142138"/>
            <a:ext cx="10515600" cy="155966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ctr"/>
            <a:endParaRPr lang="uk-UA" sz="20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endParaRPr lang="uk-UA" sz="20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uk-UA"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ГРОШОВА КОМПЕНСАЦІЯ ОСОБАМ, </a:t>
            </a:r>
          </a:p>
          <a:p>
            <a:pPr algn="ctr"/>
            <a:r>
              <a:rPr lang="uk-UA"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ЯКІ ЗАХИЩАЛИ НЕЗАЛЕЖНІСТЬ, СУВЕРЕНІТЕТ ТА ТЕРИТОРІАЛЬНУ  ЦІЛІСНІСТЬ УКРАЇНИ, ЗА НАЙМ (ОРЕНДУ) НИМИ ЖИТЛОВИХ ПРИМІЩЕНЬ</a:t>
            </a:r>
            <a:endParaRPr lang="uk-UA" sz="1800" b="1" dirty="0">
              <a:solidFill>
                <a:schemeClr val="bg1"/>
              </a:solidFill>
              <a:latin typeface="Times New Roman" panose="02020603050405020304" pitchFamily="18" charset="0"/>
              <a:cs typeface="Times New Roman" panose="02020603050405020304" pitchFamily="18" charset="0"/>
            </a:endParaRPr>
          </a:p>
        </p:txBody>
      </p:sp>
      <p:pic>
        <p:nvPicPr>
          <p:cNvPr id="2" name="Рисунок 1">
            <a:extLst>
              <a:ext uri="{FF2B5EF4-FFF2-40B4-BE49-F238E27FC236}">
                <a16:creationId xmlns:a16="http://schemas.microsoft.com/office/drawing/2014/main" id="{0A95596F-6B41-4E74-B843-1F6F547F5A15}"/>
              </a:ext>
            </a:extLst>
          </p:cNvPr>
          <p:cNvPicPr>
            <a:picLocks noChangeAspect="1"/>
          </p:cNvPicPr>
          <p:nvPr/>
        </p:nvPicPr>
        <p:blipFill>
          <a:blip r:embed="rId2"/>
          <a:stretch>
            <a:fillRect/>
          </a:stretch>
        </p:blipFill>
        <p:spPr>
          <a:xfrm>
            <a:off x="481086" y="142138"/>
            <a:ext cx="2649231" cy="981341"/>
          </a:xfrm>
          <a:prstGeom prst="rect">
            <a:avLst/>
          </a:prstGeom>
        </p:spPr>
      </p:pic>
    </p:spTree>
    <p:extLst>
      <p:ext uri="{BB962C8B-B14F-4D97-AF65-F5344CB8AC3E}">
        <p14:creationId xmlns:p14="http://schemas.microsoft.com/office/powerpoint/2010/main" val="2337011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38ED8F17-778F-40BC-8508-F7A57A11F8C7}"/>
              </a:ext>
            </a:extLst>
          </p:cNvPr>
          <p:cNvSpPr>
            <a:spLocks noGrp="1"/>
          </p:cNvSpPr>
          <p:nvPr>
            <p:ph idx="1"/>
          </p:nvPr>
        </p:nvSpPr>
        <p:spPr>
          <a:xfrm>
            <a:off x="372533" y="1825624"/>
            <a:ext cx="11456915" cy="4667249"/>
          </a:xfrm>
        </p:spPr>
        <p:txBody>
          <a:bodyPr>
            <a:normAutofit/>
          </a:bodyPr>
          <a:lstStyle/>
          <a:p>
            <a:pPr marL="0" indent="0" algn="just">
              <a:lnSpc>
                <a:spcPct val="110000"/>
              </a:lnSpc>
              <a:buNone/>
            </a:pPr>
            <a:r>
              <a:rPr lang="ru-RU" sz="1800" b="1" dirty="0">
                <a:solidFill>
                  <a:schemeClr val="bg1"/>
                </a:solidFill>
                <a:latin typeface="Times New Roman" panose="02020603050405020304" pitchFamily="18" charset="0"/>
                <a:cs typeface="Times New Roman" panose="02020603050405020304" pitchFamily="18" charset="0"/>
              </a:rPr>
              <a:t>РОЗМІР ГРОШОВОЇ КОМЕНСАЦІЇ</a:t>
            </a:r>
          </a:p>
          <a:p>
            <a:pPr marL="0" indent="0" algn="just">
              <a:lnSpc>
                <a:spcPct val="110000"/>
              </a:lnSpc>
              <a:buNone/>
            </a:pPr>
            <a:r>
              <a:rPr lang="ru-RU" sz="1800" b="1" dirty="0" err="1">
                <a:solidFill>
                  <a:schemeClr val="bg1"/>
                </a:solidFill>
                <a:latin typeface="Times New Roman" panose="02020603050405020304" pitchFamily="18" charset="0"/>
                <a:cs typeface="Times New Roman" panose="02020603050405020304" pitchFamily="18" charset="0"/>
              </a:rPr>
              <a:t>Грошова</a:t>
            </a:r>
            <a:r>
              <a:rPr lang="ru-RU" sz="1800" b="1" dirty="0">
                <a:solidFill>
                  <a:schemeClr val="bg1"/>
                </a:solidFill>
                <a:latin typeface="Times New Roman" panose="02020603050405020304" pitchFamily="18" charset="0"/>
                <a:cs typeface="Times New Roman" panose="02020603050405020304" pitchFamily="18" charset="0"/>
              </a:rPr>
              <a:t> </a:t>
            </a:r>
            <a:r>
              <a:rPr lang="ru-RU" sz="1800" b="1" dirty="0" err="1">
                <a:solidFill>
                  <a:schemeClr val="bg1"/>
                </a:solidFill>
                <a:latin typeface="Times New Roman" panose="02020603050405020304" pitchFamily="18" charset="0"/>
                <a:cs typeface="Times New Roman" panose="02020603050405020304" pitchFamily="18" charset="0"/>
              </a:rPr>
              <a:t>компенсація</a:t>
            </a:r>
            <a:r>
              <a:rPr lang="ru-RU" sz="1800" b="1" dirty="0">
                <a:solidFill>
                  <a:schemeClr val="bg1"/>
                </a:solidFill>
                <a:latin typeface="Times New Roman" panose="02020603050405020304" pitchFamily="18" charset="0"/>
                <a:cs typeface="Times New Roman" panose="02020603050405020304" pitchFamily="18" charset="0"/>
              </a:rPr>
              <a:t> </a:t>
            </a:r>
            <a:r>
              <a:rPr lang="ru-RU" sz="1800" b="1" dirty="0" err="1">
                <a:solidFill>
                  <a:schemeClr val="bg1"/>
                </a:solidFill>
                <a:latin typeface="Times New Roman" panose="02020603050405020304" pitchFamily="18" charset="0"/>
                <a:cs typeface="Times New Roman" panose="02020603050405020304" pitchFamily="18" charset="0"/>
              </a:rPr>
              <a:t>призначається</a:t>
            </a:r>
            <a:r>
              <a:rPr lang="ru-RU" sz="1800" b="1" dirty="0">
                <a:solidFill>
                  <a:schemeClr val="bg1"/>
                </a:solidFill>
                <a:latin typeface="Times New Roman" panose="02020603050405020304" pitchFamily="18" charset="0"/>
                <a:cs typeface="Times New Roman" panose="02020603050405020304" pitchFamily="18" charset="0"/>
              </a:rPr>
              <a:t> </a:t>
            </a:r>
            <a:r>
              <a:rPr lang="ru-RU" sz="1800" dirty="0">
                <a:solidFill>
                  <a:schemeClr val="bg1"/>
                </a:solidFill>
                <a:latin typeface="Times New Roman" panose="02020603050405020304" pitchFamily="18" charset="0"/>
                <a:cs typeface="Times New Roman" panose="02020603050405020304" pitchFamily="18" charset="0"/>
              </a:rPr>
              <a:t>один раз з </a:t>
            </a:r>
            <a:r>
              <a:rPr lang="ru-RU" sz="1800" dirty="0" err="1">
                <a:solidFill>
                  <a:schemeClr val="bg1"/>
                </a:solidFill>
                <a:latin typeface="Times New Roman" panose="02020603050405020304" pitchFamily="18" charset="0"/>
                <a:cs typeface="Times New Roman" panose="02020603050405020304" pitchFamily="18" charset="0"/>
              </a:rPr>
              <a:t>дати</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звернення</a:t>
            </a:r>
            <a:r>
              <a:rPr lang="ru-RU" sz="1800" dirty="0">
                <a:solidFill>
                  <a:schemeClr val="bg1"/>
                </a:solidFill>
                <a:latin typeface="Times New Roman" panose="02020603050405020304" pitchFamily="18" charset="0"/>
                <a:cs typeface="Times New Roman" panose="02020603050405020304" pitchFamily="18" charset="0"/>
              </a:rPr>
              <a:t> за </a:t>
            </a:r>
            <a:r>
              <a:rPr lang="ru-RU" sz="1800" dirty="0" err="1">
                <a:solidFill>
                  <a:schemeClr val="bg1"/>
                </a:solidFill>
                <a:latin typeface="Times New Roman" panose="02020603050405020304" pitchFamily="18" charset="0"/>
                <a:cs typeface="Times New Roman" panose="02020603050405020304" pitchFamily="18" charset="0"/>
              </a:rPr>
              <a:t>виплатою</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грошової</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компенсації</a:t>
            </a:r>
            <a:r>
              <a:rPr lang="ru-RU" sz="1800" dirty="0">
                <a:solidFill>
                  <a:schemeClr val="bg1"/>
                </a:solidFill>
                <a:latin typeface="Times New Roman" panose="02020603050405020304" pitchFamily="18" charset="0"/>
                <a:cs typeface="Times New Roman" panose="02020603050405020304" pitchFamily="18" charset="0"/>
              </a:rPr>
              <a:t> на строк </a:t>
            </a:r>
            <a:r>
              <a:rPr lang="ru-RU" sz="1800" dirty="0" err="1">
                <a:solidFill>
                  <a:schemeClr val="bg1"/>
                </a:solidFill>
                <a:latin typeface="Times New Roman" panose="02020603050405020304" pitchFamily="18" charset="0"/>
                <a:cs typeface="Times New Roman" panose="02020603050405020304" pitchFamily="18" charset="0"/>
              </a:rPr>
              <a:t>дії</a:t>
            </a:r>
            <a:r>
              <a:rPr lang="ru-RU" sz="1800" dirty="0">
                <a:solidFill>
                  <a:schemeClr val="bg1"/>
                </a:solidFill>
                <a:latin typeface="Times New Roman" panose="02020603050405020304" pitchFamily="18" charset="0"/>
                <a:cs typeface="Times New Roman" panose="02020603050405020304" pitchFamily="18" charset="0"/>
              </a:rPr>
              <a:t> договору найму (</a:t>
            </a:r>
            <a:r>
              <a:rPr lang="ru-RU" sz="1800" dirty="0" err="1">
                <a:solidFill>
                  <a:schemeClr val="bg1"/>
                </a:solidFill>
                <a:latin typeface="Times New Roman" panose="02020603050405020304" pitchFamily="18" charset="0"/>
                <a:cs typeface="Times New Roman" panose="02020603050405020304" pitchFamily="18" charset="0"/>
              </a:rPr>
              <a:t>оренди</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житлового</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приміщення</a:t>
            </a:r>
            <a:r>
              <a:rPr lang="ru-RU" sz="1800" dirty="0">
                <a:solidFill>
                  <a:schemeClr val="bg1"/>
                </a:solidFill>
                <a:latin typeface="Times New Roman" panose="02020603050405020304" pitchFamily="18" charset="0"/>
                <a:cs typeface="Times New Roman" panose="02020603050405020304" pitchFamily="18" charset="0"/>
              </a:rPr>
              <a:t>, але не </a:t>
            </a:r>
            <a:r>
              <a:rPr lang="ru-RU" sz="1800" dirty="0" err="1">
                <a:solidFill>
                  <a:schemeClr val="bg1"/>
                </a:solidFill>
                <a:latin typeface="Times New Roman" panose="02020603050405020304" pitchFamily="18" charset="0"/>
                <a:cs typeface="Times New Roman" panose="02020603050405020304" pitchFamily="18" charset="0"/>
              </a:rPr>
              <a:t>більше</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ніж</a:t>
            </a:r>
            <a:r>
              <a:rPr lang="ru-RU" sz="1800" dirty="0">
                <a:solidFill>
                  <a:schemeClr val="bg1"/>
                </a:solidFill>
                <a:latin typeface="Times New Roman" panose="02020603050405020304" pitchFamily="18" charset="0"/>
                <a:cs typeface="Times New Roman" panose="02020603050405020304" pitchFamily="18" charset="0"/>
              </a:rPr>
              <a:t> на </a:t>
            </a:r>
            <a:r>
              <a:rPr lang="ru-RU" sz="1800" dirty="0" err="1">
                <a:solidFill>
                  <a:schemeClr val="bg1"/>
                </a:solidFill>
                <a:latin typeface="Times New Roman" panose="02020603050405020304" pitchFamily="18" charset="0"/>
                <a:cs typeface="Times New Roman" panose="02020603050405020304" pitchFamily="18" charset="0"/>
              </a:rPr>
              <a:t>шість</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місяців</a:t>
            </a:r>
            <a:r>
              <a:rPr lang="ru-RU" sz="1800" dirty="0">
                <a:solidFill>
                  <a:schemeClr val="bg1"/>
                </a:solidFill>
                <a:latin typeface="Times New Roman" panose="02020603050405020304" pitchFamily="18" charset="0"/>
                <a:cs typeface="Times New Roman" panose="02020603050405020304" pitchFamily="18" charset="0"/>
              </a:rPr>
              <a:t>, у </a:t>
            </a:r>
            <a:r>
              <a:rPr lang="ru-RU" sz="1800" dirty="0" err="1">
                <a:solidFill>
                  <a:schemeClr val="bg1"/>
                </a:solidFill>
                <a:latin typeface="Times New Roman" panose="02020603050405020304" pitchFamily="18" charset="0"/>
                <a:cs typeface="Times New Roman" panose="02020603050405020304" pitchFamily="18" charset="0"/>
              </a:rPr>
              <a:t>щомісячному</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розмірі</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який</a:t>
            </a:r>
            <a:r>
              <a:rPr lang="ru-RU" sz="1800" dirty="0">
                <a:solidFill>
                  <a:schemeClr val="bg1"/>
                </a:solidFill>
                <a:latin typeface="Times New Roman" panose="02020603050405020304" pitchFamily="18" charset="0"/>
                <a:cs typeface="Times New Roman" panose="02020603050405020304" pitchFamily="18" charset="0"/>
              </a:rPr>
              <a:t> не </a:t>
            </a:r>
            <a:r>
              <a:rPr lang="ru-RU" sz="1800" dirty="0" err="1">
                <a:solidFill>
                  <a:schemeClr val="bg1"/>
                </a:solidFill>
                <a:latin typeface="Times New Roman" panose="02020603050405020304" pitchFamily="18" charset="0"/>
                <a:cs typeface="Times New Roman" panose="02020603050405020304" pitchFamily="18" charset="0"/>
              </a:rPr>
              <a:t>перевищує</a:t>
            </a:r>
            <a:r>
              <a:rPr lang="ru-RU" sz="1800" dirty="0">
                <a:solidFill>
                  <a:schemeClr val="bg1"/>
                </a:solidFill>
                <a:latin typeface="Times New Roman" panose="02020603050405020304" pitchFamily="18" charset="0"/>
                <a:cs typeface="Times New Roman" panose="02020603050405020304" pitchFamily="18" charset="0"/>
              </a:rPr>
              <a:t>:</a:t>
            </a:r>
          </a:p>
          <a:p>
            <a:pPr algn="just">
              <a:spcBef>
                <a:spcPts val="600"/>
              </a:spcBef>
              <a:buFont typeface="Wingdings" panose="05000000000000000000" pitchFamily="2" charset="2"/>
              <a:buChar char="Ø"/>
            </a:pPr>
            <a:r>
              <a:rPr lang="ru-RU" sz="1800" dirty="0">
                <a:solidFill>
                  <a:schemeClr val="bg1"/>
                </a:solidFill>
                <a:latin typeface="Times New Roman" panose="02020603050405020304" pitchFamily="18" charset="0"/>
                <a:cs typeface="Times New Roman" panose="02020603050405020304" pitchFamily="18" charset="0"/>
              </a:rPr>
              <a:t>у мм. </a:t>
            </a:r>
            <a:r>
              <a:rPr lang="ru-RU" sz="1800" dirty="0" err="1">
                <a:solidFill>
                  <a:schemeClr val="bg1"/>
                </a:solidFill>
                <a:latin typeface="Times New Roman" panose="02020603050405020304" pitchFamily="18" charset="0"/>
                <a:cs typeface="Times New Roman" panose="02020603050405020304" pitchFamily="18" charset="0"/>
              </a:rPr>
              <a:t>Дніпрі</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Києві</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Львові</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Одесі</a:t>
            </a:r>
            <a:r>
              <a:rPr lang="ru-RU" sz="1800" dirty="0">
                <a:solidFill>
                  <a:schemeClr val="bg1"/>
                </a:solidFill>
                <a:latin typeface="Times New Roman" panose="02020603050405020304" pitchFamily="18" charset="0"/>
                <a:cs typeface="Times New Roman" panose="02020603050405020304" pitchFamily="18" charset="0"/>
              </a:rPr>
              <a:t> — </a:t>
            </a:r>
            <a:r>
              <a:rPr lang="ru-RU" sz="1800" dirty="0" err="1">
                <a:solidFill>
                  <a:schemeClr val="bg1"/>
                </a:solidFill>
                <a:latin typeface="Times New Roman" panose="02020603050405020304" pitchFamily="18" charset="0"/>
                <a:cs typeface="Times New Roman" panose="02020603050405020304" pitchFamily="18" charset="0"/>
              </a:rPr>
              <a:t>двох</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розмірів</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прожиткового</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мінімуму</a:t>
            </a:r>
            <a:r>
              <a:rPr lang="ru-RU" sz="1800" dirty="0">
                <a:solidFill>
                  <a:schemeClr val="bg1"/>
                </a:solidFill>
                <a:latin typeface="Times New Roman" panose="02020603050405020304" pitchFamily="18" charset="0"/>
                <a:cs typeface="Times New Roman" panose="02020603050405020304" pitchFamily="18" charset="0"/>
              </a:rPr>
              <a:t> для </a:t>
            </a:r>
            <a:r>
              <a:rPr lang="ru-RU" sz="1800" dirty="0" err="1">
                <a:solidFill>
                  <a:schemeClr val="bg1"/>
                </a:solidFill>
                <a:latin typeface="Times New Roman" panose="02020603050405020304" pitchFamily="18" charset="0"/>
                <a:cs typeface="Times New Roman" panose="02020603050405020304" pitchFamily="18" charset="0"/>
              </a:rPr>
              <a:t>працездатних</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осіб</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установленого</a:t>
            </a:r>
            <a:r>
              <a:rPr lang="ru-RU" sz="1800" dirty="0">
                <a:solidFill>
                  <a:schemeClr val="bg1"/>
                </a:solidFill>
                <a:latin typeface="Times New Roman" panose="02020603050405020304" pitchFamily="18" charset="0"/>
                <a:cs typeface="Times New Roman" panose="02020603050405020304" pitchFamily="18" charset="0"/>
              </a:rPr>
              <a:t> на 1 </a:t>
            </a:r>
            <a:r>
              <a:rPr lang="ru-RU" sz="1800" dirty="0" err="1">
                <a:solidFill>
                  <a:schemeClr val="bg1"/>
                </a:solidFill>
                <a:latin typeface="Times New Roman" panose="02020603050405020304" pitchFamily="18" charset="0"/>
                <a:cs typeface="Times New Roman" panose="02020603050405020304" pitchFamily="18" charset="0"/>
              </a:rPr>
              <a:t>січня</a:t>
            </a:r>
            <a:r>
              <a:rPr lang="ru-RU" sz="1800" dirty="0">
                <a:solidFill>
                  <a:schemeClr val="bg1"/>
                </a:solidFill>
                <a:latin typeface="Times New Roman" panose="02020603050405020304" pitchFamily="18" charset="0"/>
                <a:cs typeface="Times New Roman" panose="02020603050405020304" pitchFamily="18" charset="0"/>
              </a:rPr>
              <a:t> календарного року (6 056 </a:t>
            </a:r>
            <a:r>
              <a:rPr lang="ru-RU" sz="1800" dirty="0" err="1">
                <a:solidFill>
                  <a:schemeClr val="bg1"/>
                </a:solidFill>
                <a:latin typeface="Times New Roman" panose="02020603050405020304" pitchFamily="18" charset="0"/>
                <a:cs typeface="Times New Roman" panose="02020603050405020304" pitchFamily="18" charset="0"/>
              </a:rPr>
              <a:t>грн</a:t>
            </a:r>
            <a:r>
              <a:rPr lang="ru-RU" sz="1800" dirty="0">
                <a:solidFill>
                  <a:schemeClr val="bg1"/>
                </a:solidFill>
                <a:latin typeface="Times New Roman" panose="02020603050405020304" pitchFamily="18" charset="0"/>
                <a:cs typeface="Times New Roman" panose="02020603050405020304" pitchFamily="18" charset="0"/>
              </a:rPr>
              <a:t>);</a:t>
            </a:r>
          </a:p>
          <a:p>
            <a:pPr algn="just">
              <a:spcBef>
                <a:spcPts val="600"/>
              </a:spcBef>
              <a:buFont typeface="Wingdings" panose="05000000000000000000" pitchFamily="2" charset="2"/>
              <a:buChar char="Ø"/>
            </a:pPr>
            <a:r>
              <a:rPr lang="ru-RU" sz="1800" dirty="0">
                <a:solidFill>
                  <a:schemeClr val="bg1"/>
                </a:solidFill>
                <a:latin typeface="Times New Roman" panose="02020603050405020304" pitchFamily="18" charset="0"/>
                <a:cs typeface="Times New Roman" panose="02020603050405020304" pitchFamily="18" charset="0"/>
              </a:rPr>
              <a:t>в </a:t>
            </a:r>
            <a:r>
              <a:rPr lang="ru-RU" sz="1800" dirty="0" err="1">
                <a:solidFill>
                  <a:schemeClr val="bg1"/>
                </a:solidFill>
                <a:latin typeface="Times New Roman" panose="02020603050405020304" pitchFamily="18" charset="0"/>
                <a:cs typeface="Times New Roman" panose="02020603050405020304" pitchFamily="18" charset="0"/>
              </a:rPr>
              <a:t>обласних</a:t>
            </a:r>
            <a:r>
              <a:rPr lang="ru-RU" sz="1800" dirty="0">
                <a:solidFill>
                  <a:schemeClr val="bg1"/>
                </a:solidFill>
                <a:latin typeface="Times New Roman" panose="02020603050405020304" pitchFamily="18" charset="0"/>
                <a:cs typeface="Times New Roman" panose="02020603050405020304" pitchFamily="18" charset="0"/>
              </a:rPr>
              <a:t> центрах — </a:t>
            </a:r>
            <a:r>
              <a:rPr lang="ru-RU" sz="1800" dirty="0" err="1">
                <a:solidFill>
                  <a:schemeClr val="bg1"/>
                </a:solidFill>
                <a:latin typeface="Times New Roman" panose="02020603050405020304" pitchFamily="18" charset="0"/>
                <a:cs typeface="Times New Roman" panose="02020603050405020304" pitchFamily="18" charset="0"/>
              </a:rPr>
              <a:t>півтора</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розміру</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прожиткового</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мінімуму</a:t>
            </a:r>
            <a:r>
              <a:rPr lang="ru-RU" sz="1800" dirty="0">
                <a:solidFill>
                  <a:schemeClr val="bg1"/>
                </a:solidFill>
                <a:latin typeface="Times New Roman" panose="02020603050405020304" pitchFamily="18" charset="0"/>
                <a:cs typeface="Times New Roman" panose="02020603050405020304" pitchFamily="18" charset="0"/>
              </a:rPr>
              <a:t> для </a:t>
            </a:r>
            <a:r>
              <a:rPr lang="ru-RU" sz="1800" dirty="0" err="1">
                <a:solidFill>
                  <a:schemeClr val="bg1"/>
                </a:solidFill>
                <a:latin typeface="Times New Roman" panose="02020603050405020304" pitchFamily="18" charset="0"/>
                <a:cs typeface="Times New Roman" panose="02020603050405020304" pitchFamily="18" charset="0"/>
              </a:rPr>
              <a:t>працездатних</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осіб</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установленого</a:t>
            </a:r>
            <a:r>
              <a:rPr lang="ru-RU" sz="1800" dirty="0">
                <a:solidFill>
                  <a:schemeClr val="bg1"/>
                </a:solidFill>
                <a:latin typeface="Times New Roman" panose="02020603050405020304" pitchFamily="18" charset="0"/>
                <a:cs typeface="Times New Roman" panose="02020603050405020304" pitchFamily="18" charset="0"/>
              </a:rPr>
              <a:t> на</a:t>
            </a:r>
            <a:br>
              <a:rPr lang="ru-RU" sz="1800" dirty="0">
                <a:solidFill>
                  <a:schemeClr val="bg1"/>
                </a:solidFill>
                <a:latin typeface="Times New Roman" panose="02020603050405020304" pitchFamily="18" charset="0"/>
                <a:cs typeface="Times New Roman" panose="02020603050405020304" pitchFamily="18" charset="0"/>
              </a:rPr>
            </a:br>
            <a:r>
              <a:rPr lang="ru-RU" sz="1800" dirty="0">
                <a:solidFill>
                  <a:schemeClr val="bg1"/>
                </a:solidFill>
                <a:latin typeface="Times New Roman" panose="02020603050405020304" pitchFamily="18" charset="0"/>
                <a:cs typeface="Times New Roman" panose="02020603050405020304" pitchFamily="18" charset="0"/>
              </a:rPr>
              <a:t>1 </a:t>
            </a:r>
            <a:r>
              <a:rPr lang="ru-RU" sz="1800" dirty="0" err="1">
                <a:solidFill>
                  <a:schemeClr val="bg1"/>
                </a:solidFill>
                <a:latin typeface="Times New Roman" panose="02020603050405020304" pitchFamily="18" charset="0"/>
                <a:cs typeface="Times New Roman" panose="02020603050405020304" pitchFamily="18" charset="0"/>
              </a:rPr>
              <a:t>січня</a:t>
            </a:r>
            <a:r>
              <a:rPr lang="ru-RU" sz="1800" dirty="0">
                <a:solidFill>
                  <a:schemeClr val="bg1"/>
                </a:solidFill>
                <a:latin typeface="Times New Roman" panose="02020603050405020304" pitchFamily="18" charset="0"/>
                <a:cs typeface="Times New Roman" panose="02020603050405020304" pitchFamily="18" charset="0"/>
              </a:rPr>
              <a:t> календарного року (4 542 </a:t>
            </a:r>
            <a:r>
              <a:rPr lang="ru-RU" sz="1800" dirty="0" err="1">
                <a:solidFill>
                  <a:schemeClr val="bg1"/>
                </a:solidFill>
                <a:latin typeface="Times New Roman" panose="02020603050405020304" pitchFamily="18" charset="0"/>
                <a:cs typeface="Times New Roman" panose="02020603050405020304" pitchFamily="18" charset="0"/>
              </a:rPr>
              <a:t>грн</a:t>
            </a:r>
            <a:r>
              <a:rPr lang="ru-RU" sz="1800" dirty="0">
                <a:solidFill>
                  <a:schemeClr val="bg1"/>
                </a:solidFill>
                <a:latin typeface="Times New Roman" panose="02020603050405020304" pitchFamily="18" charset="0"/>
                <a:cs typeface="Times New Roman" panose="02020603050405020304" pitchFamily="18" charset="0"/>
              </a:rPr>
              <a:t>);</a:t>
            </a:r>
          </a:p>
          <a:p>
            <a:pPr algn="just">
              <a:spcBef>
                <a:spcPts val="600"/>
              </a:spcBef>
              <a:buFont typeface="Wingdings" panose="05000000000000000000" pitchFamily="2" charset="2"/>
              <a:buChar char="Ø"/>
            </a:pPr>
            <a:r>
              <a:rPr lang="ru-RU" sz="1800" dirty="0">
                <a:solidFill>
                  <a:schemeClr val="bg1"/>
                </a:solidFill>
                <a:latin typeface="Times New Roman" panose="02020603050405020304" pitchFamily="18" charset="0"/>
                <a:cs typeface="Times New Roman" panose="02020603050405020304" pitchFamily="18" charset="0"/>
              </a:rPr>
              <a:t>в </a:t>
            </a:r>
            <a:r>
              <a:rPr lang="ru-RU" sz="1800" dirty="0" err="1">
                <a:solidFill>
                  <a:schemeClr val="bg1"/>
                </a:solidFill>
                <a:latin typeface="Times New Roman" panose="02020603050405020304" pitchFamily="18" charset="0"/>
                <a:cs typeface="Times New Roman" panose="02020603050405020304" pitchFamily="18" charset="0"/>
              </a:rPr>
              <a:t>інших</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населених</a:t>
            </a:r>
            <a:r>
              <a:rPr lang="ru-RU" sz="1800" dirty="0">
                <a:solidFill>
                  <a:schemeClr val="bg1"/>
                </a:solidFill>
                <a:latin typeface="Times New Roman" panose="02020603050405020304" pitchFamily="18" charset="0"/>
                <a:cs typeface="Times New Roman" panose="02020603050405020304" pitchFamily="18" charset="0"/>
              </a:rPr>
              <a:t> пунктах — одного </a:t>
            </a:r>
            <a:r>
              <a:rPr lang="ru-RU" sz="1800" dirty="0" err="1">
                <a:solidFill>
                  <a:schemeClr val="bg1"/>
                </a:solidFill>
                <a:latin typeface="Times New Roman" panose="02020603050405020304" pitchFamily="18" charset="0"/>
                <a:cs typeface="Times New Roman" panose="02020603050405020304" pitchFamily="18" charset="0"/>
              </a:rPr>
              <a:t>розміру</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прожиткового</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мінімуму</a:t>
            </a:r>
            <a:r>
              <a:rPr lang="ru-RU" sz="1800" dirty="0">
                <a:solidFill>
                  <a:schemeClr val="bg1"/>
                </a:solidFill>
                <a:latin typeface="Times New Roman" panose="02020603050405020304" pitchFamily="18" charset="0"/>
                <a:cs typeface="Times New Roman" panose="02020603050405020304" pitchFamily="18" charset="0"/>
              </a:rPr>
              <a:t> для </a:t>
            </a:r>
            <a:r>
              <a:rPr lang="ru-RU" sz="1800" dirty="0" err="1">
                <a:solidFill>
                  <a:schemeClr val="bg1"/>
                </a:solidFill>
                <a:latin typeface="Times New Roman" panose="02020603050405020304" pitchFamily="18" charset="0"/>
                <a:cs typeface="Times New Roman" panose="02020603050405020304" pitchFamily="18" charset="0"/>
              </a:rPr>
              <a:t>працездатних</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осіб</a:t>
            </a:r>
            <a:r>
              <a:rPr lang="ru-RU" sz="1800" dirty="0">
                <a:solidFill>
                  <a:schemeClr val="bg1"/>
                </a:solidFill>
                <a:latin typeface="Times New Roman" panose="02020603050405020304" pitchFamily="18" charset="0"/>
                <a:cs typeface="Times New Roman" panose="02020603050405020304" pitchFamily="18" charset="0"/>
              </a:rPr>
              <a:t>, </a:t>
            </a:r>
            <a:r>
              <a:rPr lang="ru-RU" sz="1800" dirty="0" err="1">
                <a:solidFill>
                  <a:schemeClr val="bg1"/>
                </a:solidFill>
                <a:latin typeface="Times New Roman" panose="02020603050405020304" pitchFamily="18" charset="0"/>
                <a:cs typeface="Times New Roman" panose="02020603050405020304" pitchFamily="18" charset="0"/>
              </a:rPr>
              <a:t>установленого</a:t>
            </a:r>
            <a:r>
              <a:rPr lang="ru-RU" sz="1800" dirty="0">
                <a:solidFill>
                  <a:schemeClr val="bg1"/>
                </a:solidFill>
                <a:latin typeface="Times New Roman" panose="02020603050405020304" pitchFamily="18" charset="0"/>
                <a:cs typeface="Times New Roman" panose="02020603050405020304" pitchFamily="18" charset="0"/>
              </a:rPr>
              <a:t> на 1 </a:t>
            </a:r>
            <a:r>
              <a:rPr lang="ru-RU" sz="1800" dirty="0" err="1">
                <a:solidFill>
                  <a:schemeClr val="bg1"/>
                </a:solidFill>
                <a:latin typeface="Times New Roman" panose="02020603050405020304" pitchFamily="18" charset="0"/>
                <a:cs typeface="Times New Roman" panose="02020603050405020304" pitchFamily="18" charset="0"/>
              </a:rPr>
              <a:t>січня</a:t>
            </a:r>
            <a:r>
              <a:rPr lang="ru-RU" sz="1800" dirty="0">
                <a:solidFill>
                  <a:schemeClr val="bg1"/>
                </a:solidFill>
                <a:latin typeface="Times New Roman" panose="02020603050405020304" pitchFamily="18" charset="0"/>
                <a:cs typeface="Times New Roman" panose="02020603050405020304" pitchFamily="18" charset="0"/>
              </a:rPr>
              <a:t> календарного року (3 028 </a:t>
            </a:r>
            <a:r>
              <a:rPr lang="ru-RU" sz="1800" dirty="0" err="1">
                <a:solidFill>
                  <a:schemeClr val="bg1"/>
                </a:solidFill>
                <a:latin typeface="Times New Roman" panose="02020603050405020304" pitchFamily="18" charset="0"/>
                <a:cs typeface="Times New Roman" panose="02020603050405020304" pitchFamily="18" charset="0"/>
              </a:rPr>
              <a:t>грн</a:t>
            </a:r>
            <a:r>
              <a:rPr lang="ru-RU" sz="1800" dirty="0">
                <a:solidFill>
                  <a:schemeClr val="bg1"/>
                </a:solidFill>
                <a:latin typeface="Times New Roman" panose="02020603050405020304" pitchFamily="18" charset="0"/>
                <a:cs typeface="Times New Roman" panose="02020603050405020304" pitchFamily="18" charset="0"/>
              </a:rPr>
              <a:t>).</a:t>
            </a:r>
          </a:p>
          <a:p>
            <a:pPr marL="0" indent="0" algn="just">
              <a:lnSpc>
                <a:spcPct val="120000"/>
              </a:lnSpc>
              <a:spcBef>
                <a:spcPts val="600"/>
              </a:spcBef>
              <a:buNone/>
            </a:pPr>
            <a:r>
              <a:rPr lang="uk-UA" sz="1800" dirty="0">
                <a:solidFill>
                  <a:schemeClr val="bg1"/>
                </a:solidFill>
                <a:latin typeface="Times New Roman" panose="02020603050405020304" pitchFamily="18" charset="0"/>
                <a:cs typeface="Times New Roman" panose="02020603050405020304" pitchFamily="18" charset="0"/>
              </a:rPr>
              <a:t>Захисник та Захисниця якщо прожили менше одного календарного місяця у найнятому (орендованому) житловому приміщенні в такому разі </a:t>
            </a:r>
            <a:r>
              <a:rPr lang="uk-UA" sz="1800" b="1" dirty="0">
                <a:solidFill>
                  <a:schemeClr val="bg1"/>
                </a:solidFill>
                <a:latin typeface="Times New Roman" panose="02020603050405020304" pitchFamily="18" charset="0"/>
                <a:cs typeface="Times New Roman" panose="02020603050405020304" pitchFamily="18" charset="0"/>
              </a:rPr>
              <a:t>розмір грошової компенсації розраховується </a:t>
            </a:r>
            <a:r>
              <a:rPr lang="uk-UA" sz="1800" b="1" dirty="0" err="1">
                <a:solidFill>
                  <a:schemeClr val="bg1"/>
                </a:solidFill>
                <a:latin typeface="Times New Roman" panose="02020603050405020304" pitchFamily="18" charset="0"/>
                <a:cs typeface="Times New Roman" panose="02020603050405020304" pitchFamily="18" charset="0"/>
              </a:rPr>
              <a:t>пропорційно</a:t>
            </a:r>
            <a:r>
              <a:rPr lang="uk-UA" sz="1800" b="1" dirty="0">
                <a:solidFill>
                  <a:schemeClr val="bg1"/>
                </a:solidFill>
                <a:latin typeface="Times New Roman" panose="02020603050405020304" pitchFamily="18" charset="0"/>
                <a:cs typeface="Times New Roman" panose="02020603050405020304" pitchFamily="18" charset="0"/>
              </a:rPr>
              <a:t> до кількості днів їх проживання</a:t>
            </a:r>
          </a:p>
          <a:p>
            <a:endParaRPr lang="uk-UA" dirty="0">
              <a:solidFill>
                <a:schemeClr val="bg1"/>
              </a:solidFill>
              <a:latin typeface="Times New Roman" panose="02020603050405020304" pitchFamily="18" charset="0"/>
              <a:cs typeface="Times New Roman" panose="02020603050405020304" pitchFamily="18" charset="0"/>
            </a:endParaRPr>
          </a:p>
        </p:txBody>
      </p:sp>
      <p:sp>
        <p:nvSpPr>
          <p:cNvPr id="5" name="Заголовок 1">
            <a:extLst>
              <a:ext uri="{FF2B5EF4-FFF2-40B4-BE49-F238E27FC236}">
                <a16:creationId xmlns:a16="http://schemas.microsoft.com/office/drawing/2014/main" id="{43E87FC7-8F39-4155-AF97-3E4B2B6E0193}"/>
              </a:ext>
            </a:extLst>
          </p:cNvPr>
          <p:cNvSpPr txBox="1">
            <a:spLocks/>
          </p:cNvSpPr>
          <p:nvPr/>
        </p:nvSpPr>
        <p:spPr>
          <a:xfrm>
            <a:off x="838200" y="142138"/>
            <a:ext cx="10515600" cy="153265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ctr"/>
            <a:endParaRPr lang="uk-UA" sz="20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endParaRPr lang="uk-UA" sz="20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uk-UA"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ГРОШОВА КОМПЕНСАЦІЯ ОСОБАМ, </a:t>
            </a:r>
          </a:p>
          <a:p>
            <a:pPr algn="ctr"/>
            <a:r>
              <a:rPr lang="uk-UA"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ЯКІ ЗАХИЩАЛИ НЕЗАЛЕЖНІСТЬ, СУВЕРЕНІТЕТ ТА ТЕРИТОРІАЛЬНУ  ЦІЛІСНІСТЬ УКРАЇНИ, ЗА НАЙМ (ОРЕНДУ) НИМИ ЖИТЛОВИХ ПРИМІЩЕНЬ</a:t>
            </a:r>
            <a:endParaRPr lang="uk-UA" sz="1800" b="1" dirty="0">
              <a:solidFill>
                <a:schemeClr val="bg1"/>
              </a:solidFill>
              <a:latin typeface="Times New Roman" panose="02020603050405020304" pitchFamily="18" charset="0"/>
              <a:cs typeface="Times New Roman" panose="02020603050405020304" pitchFamily="18" charset="0"/>
            </a:endParaRPr>
          </a:p>
        </p:txBody>
      </p:sp>
      <p:pic>
        <p:nvPicPr>
          <p:cNvPr id="2" name="Рисунок 1">
            <a:extLst>
              <a:ext uri="{FF2B5EF4-FFF2-40B4-BE49-F238E27FC236}">
                <a16:creationId xmlns:a16="http://schemas.microsoft.com/office/drawing/2014/main" id="{0A95596F-6B41-4E74-B843-1F6F547F5A15}"/>
              </a:ext>
            </a:extLst>
          </p:cNvPr>
          <p:cNvPicPr>
            <a:picLocks noChangeAspect="1"/>
          </p:cNvPicPr>
          <p:nvPr/>
        </p:nvPicPr>
        <p:blipFill>
          <a:blip r:embed="rId2"/>
          <a:stretch>
            <a:fillRect/>
          </a:stretch>
        </p:blipFill>
        <p:spPr>
          <a:xfrm>
            <a:off x="372534" y="142139"/>
            <a:ext cx="2590799" cy="848462"/>
          </a:xfrm>
          <a:prstGeom prst="rect">
            <a:avLst/>
          </a:prstGeom>
        </p:spPr>
      </p:pic>
    </p:spTree>
    <p:extLst>
      <p:ext uri="{BB962C8B-B14F-4D97-AF65-F5344CB8AC3E}">
        <p14:creationId xmlns:p14="http://schemas.microsoft.com/office/powerpoint/2010/main" val="1945022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38ED8F17-778F-40BC-8508-F7A57A11F8C7}"/>
              </a:ext>
            </a:extLst>
          </p:cNvPr>
          <p:cNvSpPr>
            <a:spLocks noGrp="1"/>
          </p:cNvSpPr>
          <p:nvPr>
            <p:ph idx="1"/>
          </p:nvPr>
        </p:nvSpPr>
        <p:spPr>
          <a:xfrm>
            <a:off x="481086" y="1998133"/>
            <a:ext cx="11348362" cy="4494740"/>
          </a:xfrm>
        </p:spPr>
        <p:txBody>
          <a:bodyPr>
            <a:normAutofit fontScale="62500" lnSpcReduction="20000"/>
          </a:bodyPr>
          <a:lstStyle/>
          <a:p>
            <a:pPr marL="0" indent="0" algn="just">
              <a:buNone/>
            </a:pPr>
            <a:r>
              <a:rPr lang="uk-UA" sz="2900" b="1" dirty="0">
                <a:solidFill>
                  <a:schemeClr val="bg1"/>
                </a:solidFill>
                <a:latin typeface="Times New Roman" panose="02020603050405020304" pitchFamily="18" charset="0"/>
                <a:cs typeface="Times New Roman" panose="02020603050405020304" pitchFamily="18" charset="0"/>
              </a:rPr>
              <a:t>ПІДСТАВИ ВІДМОВИ У ВИПЛАТІ ГРОШОВОЇ КОМПЕНСАЦІЇ:</a:t>
            </a:r>
          </a:p>
          <a:p>
            <a:pPr algn="just"/>
            <a:r>
              <a:rPr lang="uk-UA" sz="2900" dirty="0">
                <a:solidFill>
                  <a:schemeClr val="bg1"/>
                </a:solidFill>
                <a:latin typeface="Times New Roman" panose="02020603050405020304" pitchFamily="18" charset="0"/>
                <a:cs typeface="Times New Roman" panose="02020603050405020304" pitchFamily="18" charset="0"/>
              </a:rPr>
              <a:t>наявність житлового приміщення, площа якого відповідає мінімальним нормам, визначеним житловим законодавством, на підконтрольній Україні території (крім випадку отримання реабілітаційної допомоги);</a:t>
            </a:r>
          </a:p>
          <a:p>
            <a:pPr algn="just"/>
            <a:r>
              <a:rPr lang="uk-UA" sz="2900" dirty="0">
                <a:solidFill>
                  <a:schemeClr val="bg1"/>
                </a:solidFill>
                <a:latin typeface="Times New Roman" panose="02020603050405020304" pitchFamily="18" charset="0"/>
                <a:cs typeface="Times New Roman" panose="02020603050405020304" pitchFamily="18" charset="0"/>
              </a:rPr>
              <a:t>забезпечення службовим житлом, житловим приміщенням для постійного проживання;</a:t>
            </a:r>
          </a:p>
          <a:p>
            <a:pPr algn="just"/>
            <a:r>
              <a:rPr lang="uk-UA" sz="2900" dirty="0">
                <a:solidFill>
                  <a:schemeClr val="bg1"/>
                </a:solidFill>
                <a:latin typeface="Times New Roman" panose="02020603050405020304" pitchFamily="18" charset="0"/>
                <a:cs typeface="Times New Roman" panose="02020603050405020304" pitchFamily="18" charset="0"/>
              </a:rPr>
              <a:t>виплати грошової компенсації за належне для отримання жиле приміщення;</a:t>
            </a:r>
          </a:p>
          <a:p>
            <a:pPr algn="just"/>
            <a:r>
              <a:rPr lang="uk-UA" sz="2900" dirty="0">
                <a:solidFill>
                  <a:schemeClr val="bg1"/>
                </a:solidFill>
                <a:latin typeface="Times New Roman" panose="02020603050405020304" pitchFamily="18" charset="0"/>
                <a:cs typeface="Times New Roman" panose="02020603050405020304" pitchFamily="18" charset="0"/>
              </a:rPr>
              <a:t>отримання допомоги на проживання ВПО або субсидії на оплату вартості або частини вартості найму (оренди) житлового приміщення;</a:t>
            </a:r>
          </a:p>
          <a:p>
            <a:pPr algn="just"/>
            <a:r>
              <a:rPr lang="uk-UA" sz="2900" dirty="0">
                <a:solidFill>
                  <a:schemeClr val="bg1"/>
                </a:solidFill>
                <a:latin typeface="Times New Roman" panose="02020603050405020304" pitchFamily="18" charset="0"/>
                <a:cs typeface="Times New Roman" panose="02020603050405020304" pitchFamily="18" charset="0"/>
              </a:rPr>
              <a:t>виплати компенсації за пошкоджені/знищені об’єкти нерухомого майна внаслідок бойових дій, терористичних актів, диверсій, спричинених збройною агресією Російської Федерації проти України;</a:t>
            </a:r>
          </a:p>
          <a:p>
            <a:pPr algn="just"/>
            <a:r>
              <a:rPr lang="uk-UA" sz="2900" dirty="0">
                <a:solidFill>
                  <a:schemeClr val="bg1"/>
                </a:solidFill>
                <a:latin typeface="Times New Roman" panose="02020603050405020304" pitchFamily="18" charset="0"/>
                <a:cs typeface="Times New Roman" panose="02020603050405020304" pitchFamily="18" charset="0"/>
              </a:rPr>
              <a:t>отримання реабілітаційної допомоги в амбулаторних умовах поза межами адреси задекларованого/зареєстрованого місця проживання, розташованого на відстані до 15 кілометрів від місця проживання;</a:t>
            </a:r>
          </a:p>
          <a:p>
            <a:pPr algn="just"/>
            <a:r>
              <a:rPr lang="uk-UA" sz="2900" dirty="0">
                <a:solidFill>
                  <a:schemeClr val="bg1"/>
                </a:solidFill>
                <a:latin typeface="Times New Roman" panose="02020603050405020304" pitchFamily="18" charset="0"/>
                <a:cs typeface="Times New Roman" panose="02020603050405020304" pitchFamily="18" charset="0"/>
              </a:rPr>
              <a:t>подання недостовірних відомостей;</a:t>
            </a:r>
          </a:p>
          <a:p>
            <a:pPr algn="just"/>
            <a:r>
              <a:rPr lang="uk-UA" sz="2900" dirty="0">
                <a:solidFill>
                  <a:schemeClr val="bg1"/>
                </a:solidFill>
                <a:latin typeface="Times New Roman" panose="02020603050405020304" pitchFamily="18" charset="0"/>
                <a:cs typeface="Times New Roman" panose="02020603050405020304" pitchFamily="18" charset="0"/>
              </a:rPr>
              <a:t>наявність обвинувального </a:t>
            </a:r>
            <a:r>
              <a:rPr lang="uk-UA" sz="2900" dirty="0" err="1">
                <a:solidFill>
                  <a:schemeClr val="bg1"/>
                </a:solidFill>
                <a:latin typeface="Times New Roman" panose="02020603050405020304" pitchFamily="18" charset="0"/>
                <a:cs typeface="Times New Roman" panose="02020603050405020304" pitchFamily="18" charset="0"/>
              </a:rPr>
              <a:t>вироку</a:t>
            </a:r>
            <a:r>
              <a:rPr lang="uk-UA" sz="2900" dirty="0">
                <a:solidFill>
                  <a:schemeClr val="bg1"/>
                </a:solidFill>
                <a:latin typeface="Times New Roman" panose="02020603050405020304" pitchFamily="18" charset="0"/>
                <a:cs typeface="Times New Roman" panose="02020603050405020304" pitchFamily="18" charset="0"/>
              </a:rPr>
              <a:t> суду у зв’язку із вчиненням злочину проти України</a:t>
            </a:r>
            <a:endParaRPr lang="uk-UA" dirty="0">
              <a:solidFill>
                <a:schemeClr val="bg1"/>
              </a:solidFill>
              <a:latin typeface="Times New Roman" panose="02020603050405020304" pitchFamily="18" charset="0"/>
              <a:cs typeface="Times New Roman" panose="02020603050405020304" pitchFamily="18" charset="0"/>
            </a:endParaRPr>
          </a:p>
          <a:p>
            <a:pPr algn="just"/>
            <a:endParaRPr lang="uk-UA" dirty="0">
              <a:solidFill>
                <a:schemeClr val="bg1"/>
              </a:solidFill>
              <a:latin typeface="Times New Roman" panose="02020603050405020304" pitchFamily="18" charset="0"/>
              <a:cs typeface="Times New Roman" panose="02020603050405020304" pitchFamily="18" charset="0"/>
            </a:endParaRPr>
          </a:p>
        </p:txBody>
      </p:sp>
      <p:sp>
        <p:nvSpPr>
          <p:cNvPr id="5" name="Заголовок 1">
            <a:extLst>
              <a:ext uri="{FF2B5EF4-FFF2-40B4-BE49-F238E27FC236}">
                <a16:creationId xmlns:a16="http://schemas.microsoft.com/office/drawing/2014/main" id="{43E87FC7-8F39-4155-AF97-3E4B2B6E0193}"/>
              </a:ext>
            </a:extLst>
          </p:cNvPr>
          <p:cNvSpPr txBox="1">
            <a:spLocks/>
          </p:cNvSpPr>
          <p:nvPr/>
        </p:nvSpPr>
        <p:spPr>
          <a:xfrm>
            <a:off x="838200" y="142138"/>
            <a:ext cx="10515600" cy="16834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ctr"/>
            <a:endParaRPr lang="uk-UA" sz="20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endParaRPr lang="uk-UA" sz="20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endParaRPr lang="uk-UA"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uk-UA"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ГРОШОВА КОМПЕНСАЦІЯ ОСОБАМ, </a:t>
            </a:r>
          </a:p>
          <a:p>
            <a:pPr algn="ctr"/>
            <a:r>
              <a:rPr lang="uk-UA"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ЯКІ ЗАХИЩАЛИ НЕЗАЛЕЖНІСТЬ, СУВЕРЕНІТЕТ ТА ТЕРИТОРІАЛЬНУ  ЦІЛІСНІСТЬ УКРАЇНИ, ЗА НАЙМ (ОРЕНДУ) НИМИ ЖИТЛОВИХ ПРИМІЩЕНЬ</a:t>
            </a:r>
            <a:endParaRPr lang="uk-UA" sz="1800" b="1" dirty="0">
              <a:solidFill>
                <a:schemeClr val="bg1"/>
              </a:solidFill>
              <a:latin typeface="Times New Roman" panose="02020603050405020304" pitchFamily="18" charset="0"/>
              <a:cs typeface="Times New Roman" panose="02020603050405020304" pitchFamily="18" charset="0"/>
            </a:endParaRPr>
          </a:p>
        </p:txBody>
      </p:sp>
      <p:pic>
        <p:nvPicPr>
          <p:cNvPr id="2" name="Рисунок 1">
            <a:extLst>
              <a:ext uri="{FF2B5EF4-FFF2-40B4-BE49-F238E27FC236}">
                <a16:creationId xmlns:a16="http://schemas.microsoft.com/office/drawing/2014/main" id="{0A95596F-6B41-4E74-B843-1F6F547F5A15}"/>
              </a:ext>
            </a:extLst>
          </p:cNvPr>
          <p:cNvPicPr>
            <a:picLocks noChangeAspect="1"/>
          </p:cNvPicPr>
          <p:nvPr/>
        </p:nvPicPr>
        <p:blipFill>
          <a:blip r:embed="rId2"/>
          <a:stretch>
            <a:fillRect/>
          </a:stretch>
        </p:blipFill>
        <p:spPr>
          <a:xfrm>
            <a:off x="481086" y="142138"/>
            <a:ext cx="2649231" cy="981341"/>
          </a:xfrm>
          <a:prstGeom prst="rect">
            <a:avLst/>
          </a:prstGeom>
        </p:spPr>
      </p:pic>
    </p:spTree>
    <p:extLst>
      <p:ext uri="{BB962C8B-B14F-4D97-AF65-F5344CB8AC3E}">
        <p14:creationId xmlns:p14="http://schemas.microsoft.com/office/powerpoint/2010/main" val="1274606709"/>
      </p:ext>
    </p:extLst>
  </p:cSld>
  <p:clrMapOvr>
    <a:masterClrMapping/>
  </p:clrMapOvr>
</p:sld>
</file>

<file path=ppt/theme/theme1.xml><?xml version="1.0" encoding="utf-8"?>
<a:theme xmlns:a="http://schemas.openxmlformats.org/drawingml/2006/main" name="Office Theme">
  <a:themeElements>
    <a:clrScheme name="Зелений">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294</TotalTime>
  <Words>986</Words>
  <Application>Microsoft Office PowerPoint</Application>
  <PresentationFormat>Широкий екран</PresentationFormat>
  <Paragraphs>59</Paragraphs>
  <Slides>5</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5</vt:i4>
      </vt:variant>
    </vt:vector>
  </HeadingPairs>
  <TitlesOfParts>
    <vt:vector size="11" baseType="lpstr">
      <vt:lpstr>Arial</vt:lpstr>
      <vt:lpstr>Calibri</vt:lpstr>
      <vt:lpstr>Calibri Light</vt:lpstr>
      <vt:lpstr>Times New Roman</vt:lpstr>
      <vt:lpstr>Wingdings</vt:lpstr>
      <vt:lpstr>Office Theme</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Загорна Олена Володимирівна</dc:creator>
  <cp:lastModifiedBy>Юлія socza_1305 1305</cp:lastModifiedBy>
  <cp:revision>78</cp:revision>
  <dcterms:created xsi:type="dcterms:W3CDTF">2025-03-06T14:31:12Z</dcterms:created>
  <dcterms:modified xsi:type="dcterms:W3CDTF">2025-04-08T14:02:21Z</dcterms:modified>
</cp:coreProperties>
</file>