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1" r:id="rId1"/>
  </p:sldMasterIdLst>
  <p:sldIdLst>
    <p:sldId id="256" r:id="rId2"/>
    <p:sldId id="293" r:id="rId3"/>
    <p:sldId id="290" r:id="rId4"/>
    <p:sldId id="286" r:id="rId5"/>
    <p:sldId id="258" r:id="rId6"/>
    <p:sldId id="289" r:id="rId7"/>
    <p:sldId id="283" r:id="rId8"/>
    <p:sldId id="278" r:id="rId9"/>
    <p:sldId id="282" r:id="rId10"/>
    <p:sldId id="281" r:id="rId11"/>
    <p:sldId id="294" r:id="rId12"/>
    <p:sldId id="276" r:id="rId13"/>
    <p:sldId id="291" r:id="rId14"/>
    <p:sldId id="292" r:id="rId15"/>
    <p:sldId id="295" r:id="rId16"/>
    <p:sldId id="267" r:id="rId17"/>
    <p:sldId id="288" r:id="rId18"/>
  </p:sldIdLst>
  <p:sldSz cx="9144000" cy="6858000" type="screen4x3"/>
  <p:notesSz cx="6742113" cy="9872663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із теми 1 –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Помірний стиль 4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Світлий стиль 1 –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728" autoAdjust="0"/>
  </p:normalViewPr>
  <p:slideViewPr>
    <p:cSldViewPr>
      <p:cViewPr varScale="1">
        <p:scale>
          <a:sx n="110" d="100"/>
          <a:sy n="110" d="100"/>
        </p:scale>
        <p:origin x="165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1;&#1077;&#1084;&#1077;&#1093;&#1072;\&#1055;&#1088;&#1086;&#1075;&#1088;&#1072;&#1084;&#1072;%20&#1089;&#1086;&#1094;.&#1077;&#1082;&#1086;&#1085;&#1086;&#1084;.&#1088;&#1086;&#1079;&#1074;&#1080;&#1090;&#1082;&#1091;\&#1055;&#1088;&#1086;&#1075;&#1088;&#1072;&#1084;&#1072;%20&#1089;&#1086;&#1094;.%20&#1077;&#1082;&#1086;&#1085;.%20&#1088;&#1086;&#1079;&#1074;&#1080;&#1090;&#1082;&#1091;%202026&#1088;\&#1076;&#1086;&#1076;&#1072;&#1090;&#1082;&#1086;&#1074;&#1086;\&#1076;&#1083;&#1103;%20&#1076;&#1110;&#1072;&#1075;&#1088;&#1072;&#108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1;&#1077;&#1084;&#1077;&#1093;&#1072;\&#1055;&#1088;&#1086;&#1075;&#1088;&#1072;&#1084;&#1072;%20&#1089;&#1086;&#1094;.&#1077;&#1082;&#1086;&#1085;&#1086;&#1084;.&#1088;&#1086;&#1079;&#1074;&#1080;&#1090;&#1082;&#1091;\&#1055;&#1088;&#1086;&#1075;&#1088;&#1072;&#1084;&#1072;%20&#1089;&#1086;&#1094;.%20&#1077;&#1082;&#1086;&#1085;.%20&#1088;&#1086;&#1079;&#1074;&#1080;&#1090;&#1082;&#1091;%202026&#1088;\&#1076;&#1086;&#1076;&#1072;&#1090;&#1082;&#1086;&#1074;&#1086;\&#1076;&#1083;&#1103;%20&#1076;&#1110;&#1072;&#1075;&#1088;&#1072;&#1084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1;&#1077;&#1084;&#1077;&#1093;&#1072;\&#1055;&#1088;&#1086;&#1075;&#1088;&#1072;&#1084;&#1072;%20&#1089;&#1086;&#1094;.&#1077;&#1082;&#1086;&#1085;&#1086;&#1084;.&#1088;&#1086;&#1079;&#1074;&#1080;&#1090;&#1082;&#1091;\&#1055;&#1088;&#1086;&#1075;&#1088;&#1072;&#1084;&#1072;%20&#1089;&#1086;&#1094;.%20&#1077;&#1082;&#1086;&#1085;.%20&#1088;&#1086;&#1079;&#1074;&#1080;&#1090;&#1082;&#1091;%202025&#1088;\&#1076;&#1086;&#1076;&#1072;&#1090;&#1082;&#1086;&#1074;&#1072;%20&#1110;&#1085;&#1092;&#1086;&#1088;&#1084;&#1072;&#1094;&#1110;&#1103;\&#1076;&#1083;&#1103;%20&#1076;&#1110;&#1072;&#1075;&#1088;&#1072;&#1084;\&#1079;&#1072;&#1082;&#1091;&#1087;&#1110;&#1074;&#1083;&#1110;_&#1085;&#1072;&#1089;&#1077;&#1083;&#1077;&#1085;&#1085;&#1103;_&#1086;&#1088;&#1077;&#1085;&#1076;&#107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народилися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Аркуш1!$A$2:$A$4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703</c:v>
                </c:pt>
                <c:pt idx="1">
                  <c:v>687</c:v>
                </c:pt>
                <c:pt idx="2">
                  <c:v>702</c:v>
                </c:pt>
              </c:numCache>
            </c:numRef>
          </c:val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померли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Аркуш1!$A$2:$A$4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Аркуш1!$C$2:$C$4</c:f>
              <c:numCache>
                <c:formatCode>General</c:formatCode>
                <c:ptCount val="3"/>
                <c:pt idx="0">
                  <c:v>1431</c:v>
                </c:pt>
                <c:pt idx="1">
                  <c:v>1231</c:v>
                </c:pt>
                <c:pt idx="2">
                  <c:v>1263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2738920"/>
        <c:axId val="232731472"/>
      </c:barChart>
      <c:catAx>
        <c:axId val="232738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32731472"/>
        <c:crosses val="autoZero"/>
        <c:auto val="1"/>
        <c:lblAlgn val="ctr"/>
        <c:lblOffset val="100"/>
        <c:noMultiLvlLbl val="0"/>
      </c:catAx>
      <c:valAx>
        <c:axId val="23273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32738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255121755613879"/>
          <c:y val="0.9092257217847769"/>
          <c:w val="0.3934159011373578"/>
          <c:h val="6.69647544056992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ВПО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6164</c:v>
                </c:pt>
                <c:pt idx="1">
                  <c:v>5805</c:v>
                </c:pt>
                <c:pt idx="2">
                  <c:v>6692</c:v>
                </c:pt>
              </c:numCache>
            </c:numRef>
          </c:val>
          <c:smooth val="0"/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32736568"/>
        <c:axId val="232731864"/>
      </c:lineChart>
      <c:catAx>
        <c:axId val="23273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32731864"/>
        <c:crosses val="autoZero"/>
        <c:auto val="1"/>
        <c:lblAlgn val="ctr"/>
        <c:lblOffset val="100"/>
        <c:noMultiLvlLbl val="0"/>
      </c:catAx>
      <c:valAx>
        <c:axId val="232731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32736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'ринок праці'!$K$11:$L$11</c:f>
              <c:strCache>
                <c:ptCount val="2"/>
                <c:pt idx="0">
                  <c:v>01.01.2025 рік</c:v>
                </c:pt>
                <c:pt idx="1">
                  <c:v>01.01.2026 рік</c:v>
                </c:pt>
              </c:strCache>
            </c:strRef>
          </c:cat>
          <c:val>
            <c:numRef>
              <c:f>'ринок праці'!$K$12:$L$12</c:f>
              <c:numCache>
                <c:formatCode>General</c:formatCode>
                <c:ptCount val="2"/>
                <c:pt idx="0">
                  <c:v>87</c:v>
                </c:pt>
                <c:pt idx="1">
                  <c:v>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2734608"/>
        <c:axId val="232734216"/>
      </c:barChart>
      <c:catAx>
        <c:axId val="23273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32734216"/>
        <c:crosses val="autoZero"/>
        <c:auto val="1"/>
        <c:lblAlgn val="ctr"/>
        <c:lblOffset val="100"/>
        <c:noMultiLvlLbl val="0"/>
      </c:catAx>
      <c:valAx>
        <c:axId val="232734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3273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3.0797575357817204E-2"/>
                  <c:y val="-1.306428508566246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'ринок праці'!$K$29:$L$30</c15:sqref>
                  </c15:fullRef>
                  <c15:levelRef>
                    <c15:sqref>'ринок праці'!$K$30:$L$30</c15:sqref>
                  </c15:levelRef>
                </c:ext>
              </c:extLst>
              <c:f>'ринок праці'!$K$30:$L$30</c:f>
              <c:strCache>
                <c:ptCount val="2"/>
                <c:pt idx="0">
                  <c:v>01.01.2025 рік</c:v>
                </c:pt>
                <c:pt idx="1">
                  <c:v>01.01.2026 рік</c:v>
                </c:pt>
              </c:strCache>
            </c:strRef>
          </c:cat>
          <c:val>
            <c:numRef>
              <c:f>'ринок праці'!$K$31:$L$31</c:f>
              <c:numCache>
                <c:formatCode>General</c:formatCode>
                <c:ptCount val="2"/>
                <c:pt idx="0">
                  <c:v>961</c:v>
                </c:pt>
                <c:pt idx="1">
                  <c:v>1355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2737352"/>
        <c:axId val="232738528"/>
      </c:areaChart>
      <c:catAx>
        <c:axId val="23273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32738528"/>
        <c:crosses val="autoZero"/>
        <c:auto val="1"/>
        <c:lblAlgn val="ctr"/>
        <c:lblOffset val="100"/>
        <c:noMultiLvlLbl val="0"/>
      </c:catAx>
      <c:valAx>
        <c:axId val="23273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327373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925407740010463"/>
          <c:y val="0.11346493864647432"/>
          <c:w val="0.47874411015427482"/>
          <c:h val="0.7561830490839107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закупівлі!$C$3</c:f>
              <c:strCache>
                <c:ptCount val="1"/>
                <c:pt idx="0">
                  <c:v>Кількість закупівель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закупівлі!$B$4:$B$17</c:f>
              <c:strCache>
                <c:ptCount val="14"/>
                <c:pt idx="0">
                  <c:v>Комунальне некомерційне підприємство "Центральна міська лікарня Шептицької міської ради" | 01996869</c:v>
                </c:pt>
                <c:pt idx="1">
                  <c:v>КОМУНАЛЬНЕ ПІДПРИЄМСТВО "ЖИТЛОКОМУНСЕРВІС" ШЕПТИЦЬКОЇ МІСЬКОЇ РАДИ | 31616100</c:v>
                </c:pt>
                <c:pt idx="2">
                  <c:v>Комунальне некомерційне підприємство " Центр первинної медико-санітарної допомоги Шептицької міської ради" | 41900490</c:v>
                </c:pt>
                <c:pt idx="3">
                  <c:v>Відділ освіти Шептицької міської ради | 02144482</c:v>
                </c:pt>
                <c:pt idx="4">
                  <c:v>Комунальне підприємство "Теплоенергомережа" Шептицької міської ради | 23966248</c:v>
                </c:pt>
                <c:pt idx="5">
                  <c:v>КП "Комунальник" | 03348643</c:v>
                </c:pt>
                <c:pt idx="6">
                  <c:v>КОМУНАЛЬНЕ НЕКОМЕРЦІЙНЕ ПІДПРИЄМСТВО "СОСНІВСЬКА МІСЬКА ЛІКАРНЯ ЧЕРВОНОГРАДСЬКОЇ МІСЬКОЇ РАДИ" | 43260585</c:v>
                </c:pt>
                <c:pt idx="7">
                  <c:v>Виконавчий комітет ШЕПТИЦЬКОЇ МІСЬКОЇ РАДИ | 04055920</c:v>
                </c:pt>
                <c:pt idx="8">
                  <c:v>КП "Водоканал" Шептицької міської ради | 00185347</c:v>
                </c:pt>
                <c:pt idx="9">
                  <c:v>Орган місцевоного самоврядування "Відділ капітального будівництва та інвестицій Шептицької міської ради" | 38894262</c:v>
                </c:pt>
                <c:pt idx="10">
                  <c:v>КУ "Спортивний комплекс" | 41466374</c:v>
                </c:pt>
                <c:pt idx="11">
                  <c:v>КЗ "Шептицький народний дім" Шептицької міської ради | 20814199</c:v>
                </c:pt>
                <c:pt idx="12">
                  <c:v>Відділ культури Шептицької міської ради Львівської області | 02229215</c:v>
                </c:pt>
                <c:pt idx="13">
                  <c:v>КЗ ШМР "Будинок воїна" | 44673869</c:v>
                </c:pt>
              </c:strCache>
            </c:strRef>
          </c:cat>
          <c:val>
            <c:numRef>
              <c:f>закупівлі!$C$4:$C$17</c:f>
              <c:numCache>
                <c:formatCode>General</c:formatCode>
                <c:ptCount val="14"/>
                <c:pt idx="0">
                  <c:v>307</c:v>
                </c:pt>
                <c:pt idx="1">
                  <c:v>1297</c:v>
                </c:pt>
                <c:pt idx="2">
                  <c:v>336</c:v>
                </c:pt>
                <c:pt idx="3">
                  <c:v>787</c:v>
                </c:pt>
                <c:pt idx="4">
                  <c:v>802</c:v>
                </c:pt>
                <c:pt idx="5">
                  <c:v>663</c:v>
                </c:pt>
                <c:pt idx="6">
                  <c:v>136</c:v>
                </c:pt>
                <c:pt idx="7">
                  <c:v>49</c:v>
                </c:pt>
                <c:pt idx="8">
                  <c:v>466</c:v>
                </c:pt>
                <c:pt idx="9">
                  <c:v>47</c:v>
                </c:pt>
                <c:pt idx="10">
                  <c:v>41</c:v>
                </c:pt>
                <c:pt idx="11">
                  <c:v>161</c:v>
                </c:pt>
                <c:pt idx="12">
                  <c:v>332</c:v>
                </c:pt>
                <c:pt idx="13">
                  <c:v>63</c:v>
                </c:pt>
              </c:numCache>
            </c:numRef>
          </c:val>
        </c:ser>
        <c:ser>
          <c:idx val="1"/>
          <c:order val="1"/>
          <c:tx>
            <c:strRef>
              <c:f>закупівлі!$D$3</c:f>
              <c:strCache>
                <c:ptCount val="1"/>
                <c:pt idx="0">
                  <c:v>З них конкурентні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444367403713757E-2"/>
                  <c:y val="1.1013562231021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974594429139887E-2"/>
                  <c:y val="-4.9844220457978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0740978915500492E-2"/>
                  <c:y val="4.44703341946103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833486378940831E-2"/>
                  <c:y val="-4.1536850381648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6730945821854911E-2"/>
                  <c:y val="-2.2152986870212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3262932353841446E-2"/>
                  <c:y val="-8.30737007632968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938475665748393E-2"/>
                  <c:y val="-5.53824671755312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1684710628926774E-2"/>
                  <c:y val="6.381927599990857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3.9179675543311906E-2"/>
                  <c:y val="-2.2152986870212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3262932353841446E-2"/>
                  <c:y val="-2.4922110228989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3.3057851239669422E-2"/>
                  <c:y val="-2.769123358776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4.027331304362404E-2"/>
                  <c:y val="-5.07506822919383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3.3057851239669422E-2"/>
                  <c:y val="-2.4922110228989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2.8160391796755432E-2"/>
                  <c:y val="-1.1076493435106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rgbClr val="FF000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закупівлі!$B$4:$B$17</c:f>
              <c:strCache>
                <c:ptCount val="14"/>
                <c:pt idx="0">
                  <c:v>Комунальне некомерційне підприємство "Центральна міська лікарня Шептицької міської ради" | 01996869</c:v>
                </c:pt>
                <c:pt idx="1">
                  <c:v>КОМУНАЛЬНЕ ПІДПРИЄМСТВО "ЖИТЛОКОМУНСЕРВІС" ШЕПТИЦЬКОЇ МІСЬКОЇ РАДИ | 31616100</c:v>
                </c:pt>
                <c:pt idx="2">
                  <c:v>Комунальне некомерційне підприємство " Центр первинної медико-санітарної допомоги Шептицької міської ради" | 41900490</c:v>
                </c:pt>
                <c:pt idx="3">
                  <c:v>Відділ освіти Шептицької міської ради | 02144482</c:v>
                </c:pt>
                <c:pt idx="4">
                  <c:v>Комунальне підприємство "Теплоенергомережа" Шептицької міської ради | 23966248</c:v>
                </c:pt>
                <c:pt idx="5">
                  <c:v>КП "Комунальник" | 03348643</c:v>
                </c:pt>
                <c:pt idx="6">
                  <c:v>КОМУНАЛЬНЕ НЕКОМЕРЦІЙНЕ ПІДПРИЄМСТВО "СОСНІВСЬКА МІСЬКА ЛІКАРНЯ ЧЕРВОНОГРАДСЬКОЇ МІСЬКОЇ РАДИ" | 43260585</c:v>
                </c:pt>
                <c:pt idx="7">
                  <c:v>Виконавчий комітет ШЕПТИЦЬКОЇ МІСЬКОЇ РАДИ | 04055920</c:v>
                </c:pt>
                <c:pt idx="8">
                  <c:v>КП "Водоканал" Шептицької міської ради | 00185347</c:v>
                </c:pt>
                <c:pt idx="9">
                  <c:v>Орган місцевоного самоврядування "Відділ капітального будівництва та інвестицій Шептицької міської ради" | 38894262</c:v>
                </c:pt>
                <c:pt idx="10">
                  <c:v>КУ "Спортивний комплекс" | 41466374</c:v>
                </c:pt>
                <c:pt idx="11">
                  <c:v>КЗ "Шептицький народний дім" Шептицької міської ради | 20814199</c:v>
                </c:pt>
                <c:pt idx="12">
                  <c:v>Відділ культури Шептицької міської ради Львівської області | 02229215</c:v>
                </c:pt>
                <c:pt idx="13">
                  <c:v>КЗ ШМР "Будинок воїна" | 44673869</c:v>
                </c:pt>
              </c:strCache>
            </c:strRef>
          </c:cat>
          <c:val>
            <c:numRef>
              <c:f>закупівлі!$D$4:$D$17</c:f>
              <c:numCache>
                <c:formatCode>General</c:formatCode>
                <c:ptCount val="14"/>
                <c:pt idx="0">
                  <c:v>171</c:v>
                </c:pt>
                <c:pt idx="1">
                  <c:v>114</c:v>
                </c:pt>
                <c:pt idx="2">
                  <c:v>72</c:v>
                </c:pt>
                <c:pt idx="3">
                  <c:v>68</c:v>
                </c:pt>
                <c:pt idx="4">
                  <c:v>58</c:v>
                </c:pt>
                <c:pt idx="5">
                  <c:v>45</c:v>
                </c:pt>
                <c:pt idx="6">
                  <c:v>37</c:v>
                </c:pt>
                <c:pt idx="7">
                  <c:v>33</c:v>
                </c:pt>
                <c:pt idx="8">
                  <c:v>15</c:v>
                </c:pt>
                <c:pt idx="9">
                  <c:v>12</c:v>
                </c:pt>
                <c:pt idx="10">
                  <c:v>5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0300952"/>
        <c:axId val="290296640"/>
      </c:barChart>
      <c:catAx>
        <c:axId val="290300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90296640"/>
        <c:crosses val="autoZero"/>
        <c:auto val="1"/>
        <c:lblAlgn val="ctr"/>
        <c:lblOffset val="100"/>
        <c:noMultiLvlLbl val="0"/>
      </c:catAx>
      <c:valAx>
        <c:axId val="290296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903009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0F921-9E2D-4B2A-A6BD-0B8110442C30}" type="doc">
      <dgm:prSet loTypeId="urn:microsoft.com/office/officeart/2005/8/layout/hierarchy2" loCatId="hierarchy" qsTypeId="urn:microsoft.com/office/officeart/2005/8/quickstyle/simple1" qsCatId="simple" csTypeId="urn:microsoft.com/office/officeart/2005/8/colors/accent5_3" csCatId="accent5" phldr="1"/>
      <dgm:spPr/>
    </dgm:pt>
    <dgm:pt modelId="{57DE6822-8772-487D-BF6A-4D41934A7DAC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sng" strike="noStrike" cap="none" normalizeH="0" baseline="0" dirty="0" smtClean="0">
              <a:ln/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Загальний обсяг доходів місцевого бюджету  2025 року :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uk-UA" b="1" i="0" u="none" strike="noStrike" cap="none" normalizeH="0" baseline="0" dirty="0" smtClean="0">
            <a:ln/>
            <a:solidFill>
              <a:srgbClr val="FF0000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dirty="0" smtClean="0">
              <a:ln/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1 158,1 млн</a:t>
          </a:r>
          <a:r>
            <a:rPr kumimoji="0" lang="ru-RU" altLang="uk-UA" b="1" i="0" u="none" strike="noStrike" cap="none" normalizeH="0" baseline="0" dirty="0" smtClean="0">
              <a:ln/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. грн.</a:t>
          </a:r>
          <a:endParaRPr kumimoji="0" lang="ru-RU" altLang="uk-UA" b="1" i="0" u="none" strike="noStrike" cap="none" normalizeH="0" baseline="0" dirty="0" smtClean="0">
            <a:ln/>
            <a:solidFill>
              <a:srgbClr val="FF0000"/>
            </a:solidFill>
            <a:effectLst/>
            <a:latin typeface="Arial" panose="020B0604020202020204" pitchFamily="34" charset="0"/>
          </a:endParaRPr>
        </a:p>
      </dgm:t>
    </dgm:pt>
    <dgm:pt modelId="{08E1AE73-1503-471E-BD70-E79647A5337A}" type="parTrans" cxnId="{08A67D64-DE29-413D-B7EB-27B51D2861BD}">
      <dgm:prSet/>
      <dgm:spPr/>
      <dgm:t>
        <a:bodyPr/>
        <a:lstStyle/>
        <a:p>
          <a:endParaRPr lang="uk-UA"/>
        </a:p>
      </dgm:t>
    </dgm:pt>
    <dgm:pt modelId="{882F8268-CDC4-49DF-9F42-E7506494DDE2}" type="sibTrans" cxnId="{08A67D64-DE29-413D-B7EB-27B51D2861BD}">
      <dgm:prSet/>
      <dgm:spPr/>
      <dgm:t>
        <a:bodyPr/>
        <a:lstStyle/>
        <a:p>
          <a:endParaRPr lang="uk-UA"/>
        </a:p>
      </dgm:t>
    </dgm:pt>
    <dgm:pt modelId="{B871A492-028F-4808-AF10-920EB808C9F7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Д</a:t>
          </a:r>
          <a:r>
            <a:rPr kumimoji="0" lang="ru-RU" altLang="uk-UA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оходи</a:t>
          </a:r>
          <a:r>
            <a:rPr kumimoji="0" lang="ru-RU" altLang="uk-UA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kumimoji="0" lang="ru-RU" altLang="uk-UA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загального</a:t>
          </a:r>
          <a:r>
            <a:rPr kumimoji="0" lang="ru-RU" altLang="uk-UA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фонду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uk-UA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anose="020B0604020202020204" pitchFamily="34" charset="0"/>
            <a:ea typeface="Times New Roman" panose="02020603050405020304" pitchFamily="18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1 093,0 млн</a:t>
          </a:r>
          <a:r>
            <a:rPr kumimoji="0" lang="ru-RU" altLang="uk-UA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. </a:t>
          </a:r>
          <a:r>
            <a:rPr kumimoji="0" lang="ru-RU" altLang="uk-UA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грн</a:t>
          </a:r>
          <a:r>
            <a:rPr kumimoji="0" lang="uk-UA" altLang="uk-UA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.</a:t>
          </a:r>
          <a:endParaRPr kumimoji="0" lang="uk-UA" altLang="uk-UA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3B95C34A-7848-4B24-9859-5A8B611A72EF}" type="parTrans" cxnId="{61C61DBD-9C97-45D4-8995-E4DCBC692907}">
      <dgm:prSet/>
      <dgm:spPr/>
      <dgm:t>
        <a:bodyPr/>
        <a:lstStyle/>
        <a:p>
          <a:endParaRPr lang="uk-UA"/>
        </a:p>
      </dgm:t>
    </dgm:pt>
    <dgm:pt modelId="{A6F2EA30-4940-4337-B4F2-FD1E95F9196E}" type="sibTrans" cxnId="{61C61DBD-9C97-45D4-8995-E4DCBC692907}">
      <dgm:prSet/>
      <dgm:spPr/>
      <dgm:t>
        <a:bodyPr/>
        <a:lstStyle/>
        <a:p>
          <a:endParaRPr lang="uk-UA"/>
        </a:p>
      </dgm:t>
    </dgm:pt>
    <dgm:pt modelId="{43D29291-5446-4EA6-B3DE-733FEA1851E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Д</a:t>
          </a:r>
          <a:r>
            <a:rPr kumimoji="0" lang="ru-RU" altLang="uk-UA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оходи</a:t>
          </a:r>
          <a:r>
            <a:rPr kumimoji="0" lang="ru-RU" altLang="uk-UA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 </a:t>
          </a:r>
          <a:r>
            <a:rPr kumimoji="0" lang="ru-RU" altLang="uk-UA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спеціального</a:t>
          </a:r>
          <a:r>
            <a:rPr kumimoji="0" lang="ru-RU" altLang="uk-UA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 фонду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uk-UA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 65</a:t>
          </a:r>
          <a:r>
            <a:rPr kumimoji="0" lang="uk-UA" altLang="uk-UA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,1 млн</a:t>
          </a:r>
          <a:r>
            <a:rPr kumimoji="0" lang="ru-RU" altLang="uk-UA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. </a:t>
          </a:r>
          <a:r>
            <a:rPr kumimoji="0" lang="ru-RU" altLang="uk-UA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грн</a:t>
          </a:r>
          <a:r>
            <a:rPr kumimoji="0" lang="uk-UA" altLang="uk-UA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.</a:t>
          </a:r>
          <a:endParaRPr kumimoji="0" lang="uk-UA" altLang="uk-UA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494268DC-E81B-477A-90C4-C78D3EF0184C}" type="parTrans" cxnId="{D8112D01-E405-4564-82CB-BF066142D74F}">
      <dgm:prSet/>
      <dgm:spPr/>
      <dgm:t>
        <a:bodyPr/>
        <a:lstStyle/>
        <a:p>
          <a:endParaRPr lang="uk-UA"/>
        </a:p>
      </dgm:t>
    </dgm:pt>
    <dgm:pt modelId="{244D7EB2-7116-4CC9-9A29-F0C98B959A95}" type="sibTrans" cxnId="{D8112D01-E405-4564-82CB-BF066142D74F}">
      <dgm:prSet/>
      <dgm:spPr/>
      <dgm:t>
        <a:bodyPr/>
        <a:lstStyle/>
        <a:p>
          <a:endParaRPr lang="uk-UA"/>
        </a:p>
      </dgm:t>
    </dgm:pt>
    <dgm:pt modelId="{D09105BA-ABB3-400D-8361-A6A46AF297E2}" type="pres">
      <dgm:prSet presAssocID="{8CA0F921-9E2D-4B2A-A6BD-0B8110442C3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A60ED56-CA41-467A-90AE-8B4FF9D36A5F}" type="pres">
      <dgm:prSet presAssocID="{57DE6822-8772-487D-BF6A-4D41934A7DAC}" presName="root1" presStyleCnt="0"/>
      <dgm:spPr/>
    </dgm:pt>
    <dgm:pt modelId="{6704322E-4864-4250-9639-B86726EC3AC0}" type="pres">
      <dgm:prSet presAssocID="{57DE6822-8772-487D-BF6A-4D41934A7DA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C8A7E6F-8540-4FE6-AFC7-8E2A566A5D43}" type="pres">
      <dgm:prSet presAssocID="{57DE6822-8772-487D-BF6A-4D41934A7DAC}" presName="level2hierChild" presStyleCnt="0"/>
      <dgm:spPr/>
    </dgm:pt>
    <dgm:pt modelId="{7ED9D567-01CE-4A63-96FF-D93D506779B9}" type="pres">
      <dgm:prSet presAssocID="{3B95C34A-7848-4B24-9859-5A8B611A72EF}" presName="conn2-1" presStyleLbl="parChTrans1D2" presStyleIdx="0" presStyleCnt="2"/>
      <dgm:spPr/>
      <dgm:t>
        <a:bodyPr/>
        <a:lstStyle/>
        <a:p>
          <a:endParaRPr lang="uk-UA"/>
        </a:p>
      </dgm:t>
    </dgm:pt>
    <dgm:pt modelId="{50125ACA-5120-4E55-9973-6409B74C67B8}" type="pres">
      <dgm:prSet presAssocID="{3B95C34A-7848-4B24-9859-5A8B611A72EF}" presName="connTx" presStyleLbl="parChTrans1D2" presStyleIdx="0" presStyleCnt="2"/>
      <dgm:spPr/>
      <dgm:t>
        <a:bodyPr/>
        <a:lstStyle/>
        <a:p>
          <a:endParaRPr lang="uk-UA"/>
        </a:p>
      </dgm:t>
    </dgm:pt>
    <dgm:pt modelId="{7ED7F835-584E-4CA5-9DAA-EDB7DE601254}" type="pres">
      <dgm:prSet presAssocID="{B871A492-028F-4808-AF10-920EB808C9F7}" presName="root2" presStyleCnt="0"/>
      <dgm:spPr/>
    </dgm:pt>
    <dgm:pt modelId="{1FFD9B6D-5631-4980-92EA-4CB64AEDEA94}" type="pres">
      <dgm:prSet presAssocID="{B871A492-028F-4808-AF10-920EB808C9F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A4B1974-24AF-4166-97CA-F329C5A93E7F}" type="pres">
      <dgm:prSet presAssocID="{B871A492-028F-4808-AF10-920EB808C9F7}" presName="level3hierChild" presStyleCnt="0"/>
      <dgm:spPr/>
    </dgm:pt>
    <dgm:pt modelId="{DB5B62AC-0810-46DF-820B-03460B2B1719}" type="pres">
      <dgm:prSet presAssocID="{494268DC-E81B-477A-90C4-C78D3EF0184C}" presName="conn2-1" presStyleLbl="parChTrans1D2" presStyleIdx="1" presStyleCnt="2"/>
      <dgm:spPr/>
      <dgm:t>
        <a:bodyPr/>
        <a:lstStyle/>
        <a:p>
          <a:endParaRPr lang="uk-UA"/>
        </a:p>
      </dgm:t>
    </dgm:pt>
    <dgm:pt modelId="{C7090654-7E5D-496E-BD54-11722E27B405}" type="pres">
      <dgm:prSet presAssocID="{494268DC-E81B-477A-90C4-C78D3EF0184C}" presName="connTx" presStyleLbl="parChTrans1D2" presStyleIdx="1" presStyleCnt="2"/>
      <dgm:spPr/>
      <dgm:t>
        <a:bodyPr/>
        <a:lstStyle/>
        <a:p>
          <a:endParaRPr lang="uk-UA"/>
        </a:p>
      </dgm:t>
    </dgm:pt>
    <dgm:pt modelId="{76175347-4975-4CF1-B999-8AEBA21C4E18}" type="pres">
      <dgm:prSet presAssocID="{43D29291-5446-4EA6-B3DE-733FEA1851ED}" presName="root2" presStyleCnt="0"/>
      <dgm:spPr/>
    </dgm:pt>
    <dgm:pt modelId="{9FC9EAAB-2615-4CB0-9541-D83E0C407FEC}" type="pres">
      <dgm:prSet presAssocID="{43D29291-5446-4EA6-B3DE-733FEA1851E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5625F81-F165-4227-B71F-2521D6040A5D}" type="pres">
      <dgm:prSet presAssocID="{43D29291-5446-4EA6-B3DE-733FEA1851ED}" presName="level3hierChild" presStyleCnt="0"/>
      <dgm:spPr/>
    </dgm:pt>
  </dgm:ptLst>
  <dgm:cxnLst>
    <dgm:cxn modelId="{93B37DC2-9E91-4B87-95D5-7BD42F9EE4CC}" type="presOf" srcId="{3B95C34A-7848-4B24-9859-5A8B611A72EF}" destId="{7ED9D567-01CE-4A63-96FF-D93D506779B9}" srcOrd="0" destOrd="0" presId="urn:microsoft.com/office/officeart/2005/8/layout/hierarchy2"/>
    <dgm:cxn modelId="{1CAF0F1C-5311-4B96-B3EF-55B33F6DDD30}" type="presOf" srcId="{43D29291-5446-4EA6-B3DE-733FEA1851ED}" destId="{9FC9EAAB-2615-4CB0-9541-D83E0C407FEC}" srcOrd="0" destOrd="0" presId="urn:microsoft.com/office/officeart/2005/8/layout/hierarchy2"/>
    <dgm:cxn modelId="{F648815A-97F5-4AA8-B4C3-E96E2D4B3B41}" type="presOf" srcId="{494268DC-E81B-477A-90C4-C78D3EF0184C}" destId="{DB5B62AC-0810-46DF-820B-03460B2B1719}" srcOrd="0" destOrd="0" presId="urn:microsoft.com/office/officeart/2005/8/layout/hierarchy2"/>
    <dgm:cxn modelId="{45B09F53-C164-4184-AA6E-CE090316DA44}" type="presOf" srcId="{B871A492-028F-4808-AF10-920EB808C9F7}" destId="{1FFD9B6D-5631-4980-92EA-4CB64AEDEA94}" srcOrd="0" destOrd="0" presId="urn:microsoft.com/office/officeart/2005/8/layout/hierarchy2"/>
    <dgm:cxn modelId="{CBF94C67-1B4F-428E-944D-FA3F7D969418}" type="presOf" srcId="{8CA0F921-9E2D-4B2A-A6BD-0B8110442C30}" destId="{D09105BA-ABB3-400D-8361-A6A46AF297E2}" srcOrd="0" destOrd="0" presId="urn:microsoft.com/office/officeart/2005/8/layout/hierarchy2"/>
    <dgm:cxn modelId="{395749DE-8BDB-4CD4-880B-0936B065030F}" type="presOf" srcId="{57DE6822-8772-487D-BF6A-4D41934A7DAC}" destId="{6704322E-4864-4250-9639-B86726EC3AC0}" srcOrd="0" destOrd="0" presId="urn:microsoft.com/office/officeart/2005/8/layout/hierarchy2"/>
    <dgm:cxn modelId="{D8112D01-E405-4564-82CB-BF066142D74F}" srcId="{57DE6822-8772-487D-BF6A-4D41934A7DAC}" destId="{43D29291-5446-4EA6-B3DE-733FEA1851ED}" srcOrd="1" destOrd="0" parTransId="{494268DC-E81B-477A-90C4-C78D3EF0184C}" sibTransId="{244D7EB2-7116-4CC9-9A29-F0C98B959A95}"/>
    <dgm:cxn modelId="{ED8B75AA-15DA-4399-B55E-145AA9849B25}" type="presOf" srcId="{494268DC-E81B-477A-90C4-C78D3EF0184C}" destId="{C7090654-7E5D-496E-BD54-11722E27B405}" srcOrd="1" destOrd="0" presId="urn:microsoft.com/office/officeart/2005/8/layout/hierarchy2"/>
    <dgm:cxn modelId="{61C61DBD-9C97-45D4-8995-E4DCBC692907}" srcId="{57DE6822-8772-487D-BF6A-4D41934A7DAC}" destId="{B871A492-028F-4808-AF10-920EB808C9F7}" srcOrd="0" destOrd="0" parTransId="{3B95C34A-7848-4B24-9859-5A8B611A72EF}" sibTransId="{A6F2EA30-4940-4337-B4F2-FD1E95F9196E}"/>
    <dgm:cxn modelId="{08A67D64-DE29-413D-B7EB-27B51D2861BD}" srcId="{8CA0F921-9E2D-4B2A-A6BD-0B8110442C30}" destId="{57DE6822-8772-487D-BF6A-4D41934A7DAC}" srcOrd="0" destOrd="0" parTransId="{08E1AE73-1503-471E-BD70-E79647A5337A}" sibTransId="{882F8268-CDC4-49DF-9F42-E7506494DDE2}"/>
    <dgm:cxn modelId="{BBEF6018-1C00-4DA8-ABB1-8CC649286C0F}" type="presOf" srcId="{3B95C34A-7848-4B24-9859-5A8B611A72EF}" destId="{50125ACA-5120-4E55-9973-6409B74C67B8}" srcOrd="1" destOrd="0" presId="urn:microsoft.com/office/officeart/2005/8/layout/hierarchy2"/>
    <dgm:cxn modelId="{9213C3B0-0E4A-456F-BE2E-367A94AADA8E}" type="presParOf" srcId="{D09105BA-ABB3-400D-8361-A6A46AF297E2}" destId="{3A60ED56-CA41-467A-90AE-8B4FF9D36A5F}" srcOrd="0" destOrd="0" presId="urn:microsoft.com/office/officeart/2005/8/layout/hierarchy2"/>
    <dgm:cxn modelId="{7E51B6D2-1F1E-43BE-BDE4-9D10AF8BA008}" type="presParOf" srcId="{3A60ED56-CA41-467A-90AE-8B4FF9D36A5F}" destId="{6704322E-4864-4250-9639-B86726EC3AC0}" srcOrd="0" destOrd="0" presId="urn:microsoft.com/office/officeart/2005/8/layout/hierarchy2"/>
    <dgm:cxn modelId="{6D51FCA2-4E53-4B03-A6B2-F7A22F27F81E}" type="presParOf" srcId="{3A60ED56-CA41-467A-90AE-8B4FF9D36A5F}" destId="{DC8A7E6F-8540-4FE6-AFC7-8E2A566A5D43}" srcOrd="1" destOrd="0" presId="urn:microsoft.com/office/officeart/2005/8/layout/hierarchy2"/>
    <dgm:cxn modelId="{ACBDDAFE-2082-4DFF-9856-8267DD33832B}" type="presParOf" srcId="{DC8A7E6F-8540-4FE6-AFC7-8E2A566A5D43}" destId="{7ED9D567-01CE-4A63-96FF-D93D506779B9}" srcOrd="0" destOrd="0" presId="urn:microsoft.com/office/officeart/2005/8/layout/hierarchy2"/>
    <dgm:cxn modelId="{9555102D-F50A-492B-8E2D-61BA90593D57}" type="presParOf" srcId="{7ED9D567-01CE-4A63-96FF-D93D506779B9}" destId="{50125ACA-5120-4E55-9973-6409B74C67B8}" srcOrd="0" destOrd="0" presId="urn:microsoft.com/office/officeart/2005/8/layout/hierarchy2"/>
    <dgm:cxn modelId="{F24FD474-1B6F-402F-BF03-769A82D8CB08}" type="presParOf" srcId="{DC8A7E6F-8540-4FE6-AFC7-8E2A566A5D43}" destId="{7ED7F835-584E-4CA5-9DAA-EDB7DE601254}" srcOrd="1" destOrd="0" presId="urn:microsoft.com/office/officeart/2005/8/layout/hierarchy2"/>
    <dgm:cxn modelId="{22BBB44D-7B66-4079-9B4C-E44F76E15EF3}" type="presParOf" srcId="{7ED7F835-584E-4CA5-9DAA-EDB7DE601254}" destId="{1FFD9B6D-5631-4980-92EA-4CB64AEDEA94}" srcOrd="0" destOrd="0" presId="urn:microsoft.com/office/officeart/2005/8/layout/hierarchy2"/>
    <dgm:cxn modelId="{244367EB-1555-4C25-AEBA-74670A0C5454}" type="presParOf" srcId="{7ED7F835-584E-4CA5-9DAA-EDB7DE601254}" destId="{EA4B1974-24AF-4166-97CA-F329C5A93E7F}" srcOrd="1" destOrd="0" presId="urn:microsoft.com/office/officeart/2005/8/layout/hierarchy2"/>
    <dgm:cxn modelId="{4C550351-6394-42CB-B64A-F80A4E11CB55}" type="presParOf" srcId="{DC8A7E6F-8540-4FE6-AFC7-8E2A566A5D43}" destId="{DB5B62AC-0810-46DF-820B-03460B2B1719}" srcOrd="2" destOrd="0" presId="urn:microsoft.com/office/officeart/2005/8/layout/hierarchy2"/>
    <dgm:cxn modelId="{843B954E-C4B9-45CA-B477-52DE80A60576}" type="presParOf" srcId="{DB5B62AC-0810-46DF-820B-03460B2B1719}" destId="{C7090654-7E5D-496E-BD54-11722E27B405}" srcOrd="0" destOrd="0" presId="urn:microsoft.com/office/officeart/2005/8/layout/hierarchy2"/>
    <dgm:cxn modelId="{9F417DDF-055D-4A70-B0BB-425B325EFCA4}" type="presParOf" srcId="{DC8A7E6F-8540-4FE6-AFC7-8E2A566A5D43}" destId="{76175347-4975-4CF1-B999-8AEBA21C4E18}" srcOrd="3" destOrd="0" presId="urn:microsoft.com/office/officeart/2005/8/layout/hierarchy2"/>
    <dgm:cxn modelId="{2D3EADD5-568B-4A0F-B5A2-DEDF43DAB577}" type="presParOf" srcId="{76175347-4975-4CF1-B999-8AEBA21C4E18}" destId="{9FC9EAAB-2615-4CB0-9541-D83E0C407FEC}" srcOrd="0" destOrd="0" presId="urn:microsoft.com/office/officeart/2005/8/layout/hierarchy2"/>
    <dgm:cxn modelId="{472A77A1-70B5-4DD3-9158-8A16D7802C6C}" type="presParOf" srcId="{76175347-4975-4CF1-B999-8AEBA21C4E18}" destId="{95625F81-F165-4227-B71F-2521D6040A5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A0F921-9E2D-4B2A-A6BD-0B8110442C30}" type="doc">
      <dgm:prSet loTypeId="urn:microsoft.com/office/officeart/2005/8/layout/hierarchy4" loCatId="hierarchy" qsTypeId="urn:microsoft.com/office/officeart/2005/8/quickstyle/simple1" qsCatId="simple" csTypeId="urn:microsoft.com/office/officeart/2005/8/colors/accent5_3" csCatId="accent5" phldr="1"/>
      <dgm:spPr/>
    </dgm:pt>
    <dgm:pt modelId="{57DE6822-8772-487D-BF6A-4D41934A7DAC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sng" strike="noStrike" cap="none" normalizeH="0" baseline="0" dirty="0" smtClean="0">
              <a:ln/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Загальний обсяг доходів міського бюджету на 2026 рік визначений у розмірі: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uk-UA" b="1" i="0" u="none" strike="noStrike" cap="none" normalizeH="0" baseline="0" dirty="0" smtClean="0">
            <a:ln/>
            <a:solidFill>
              <a:srgbClr val="FF0000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/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1 061,1 </a:t>
          </a:r>
          <a:r>
            <a:rPr kumimoji="0" lang="uk-UA" altLang="uk-UA" b="1" i="0" u="none" strike="noStrike" cap="none" normalizeH="0" baseline="0" dirty="0" smtClean="0">
              <a:ln/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млн</a:t>
          </a:r>
          <a:r>
            <a:rPr kumimoji="0" lang="ru-RU" altLang="uk-UA" b="1" i="0" u="none" strike="noStrike" cap="none" normalizeH="0" baseline="0" dirty="0" smtClean="0">
              <a:ln/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. грн.</a:t>
          </a:r>
          <a:endParaRPr kumimoji="0" lang="ru-RU" altLang="uk-UA" b="1" i="0" u="none" strike="noStrike" cap="none" normalizeH="0" baseline="0" dirty="0" smtClean="0">
            <a:ln/>
            <a:solidFill>
              <a:srgbClr val="FF0000"/>
            </a:solidFill>
            <a:effectLst/>
            <a:latin typeface="Arial" panose="020B0604020202020204" pitchFamily="34" charset="0"/>
          </a:endParaRPr>
        </a:p>
      </dgm:t>
    </dgm:pt>
    <dgm:pt modelId="{08E1AE73-1503-471E-BD70-E79647A5337A}" type="parTrans" cxnId="{08A67D64-DE29-413D-B7EB-27B51D2861BD}">
      <dgm:prSet/>
      <dgm:spPr/>
      <dgm:t>
        <a:bodyPr/>
        <a:lstStyle/>
        <a:p>
          <a:endParaRPr lang="uk-UA"/>
        </a:p>
      </dgm:t>
    </dgm:pt>
    <dgm:pt modelId="{882F8268-CDC4-49DF-9F42-E7506494DDE2}" type="sibTrans" cxnId="{08A67D64-DE29-413D-B7EB-27B51D2861BD}">
      <dgm:prSet/>
      <dgm:spPr/>
      <dgm:t>
        <a:bodyPr/>
        <a:lstStyle/>
        <a:p>
          <a:endParaRPr lang="uk-UA"/>
        </a:p>
      </dgm:t>
    </dgm:pt>
    <dgm:pt modelId="{B871A492-028F-4808-AF10-920EB808C9F7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Д</a:t>
          </a:r>
          <a:r>
            <a:rPr kumimoji="0" lang="ru-RU" altLang="uk-UA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оходи</a:t>
          </a:r>
          <a:r>
            <a:rPr kumimoji="0" lang="ru-RU" altLang="uk-UA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kumimoji="0" lang="ru-RU" altLang="uk-UA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загального</a:t>
          </a:r>
          <a:r>
            <a:rPr kumimoji="0" lang="ru-RU" altLang="uk-UA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фонду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uk-UA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anose="020B0604020202020204" pitchFamily="34" charset="0"/>
            <a:ea typeface="Times New Roman" panose="02020603050405020304" pitchFamily="18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1 020,6 </a:t>
          </a:r>
          <a:r>
            <a:rPr kumimoji="0" lang="uk-UA" altLang="uk-UA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млн</a:t>
          </a:r>
          <a:r>
            <a:rPr kumimoji="0" lang="ru-RU" altLang="uk-UA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. </a:t>
          </a:r>
          <a:r>
            <a:rPr kumimoji="0" lang="ru-RU" altLang="uk-UA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грн</a:t>
          </a:r>
          <a:r>
            <a:rPr kumimoji="0" lang="uk-UA" altLang="uk-UA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.</a:t>
          </a:r>
          <a:endParaRPr kumimoji="0" lang="uk-UA" altLang="uk-UA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3B95C34A-7848-4B24-9859-5A8B611A72EF}" type="parTrans" cxnId="{61C61DBD-9C97-45D4-8995-E4DCBC692907}">
      <dgm:prSet/>
      <dgm:spPr/>
      <dgm:t>
        <a:bodyPr/>
        <a:lstStyle/>
        <a:p>
          <a:endParaRPr lang="uk-UA"/>
        </a:p>
      </dgm:t>
    </dgm:pt>
    <dgm:pt modelId="{A6F2EA30-4940-4337-B4F2-FD1E95F9196E}" type="sibTrans" cxnId="{61C61DBD-9C97-45D4-8995-E4DCBC692907}">
      <dgm:prSet/>
      <dgm:spPr/>
      <dgm:t>
        <a:bodyPr/>
        <a:lstStyle/>
        <a:p>
          <a:endParaRPr lang="uk-UA"/>
        </a:p>
      </dgm:t>
    </dgm:pt>
    <dgm:pt modelId="{43D29291-5446-4EA6-B3DE-733FEA1851E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Д</a:t>
          </a:r>
          <a:r>
            <a:rPr kumimoji="0" lang="ru-RU" altLang="uk-UA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оходи</a:t>
          </a:r>
          <a:r>
            <a:rPr kumimoji="0" lang="ru-RU" altLang="uk-UA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 </a:t>
          </a:r>
          <a:r>
            <a:rPr kumimoji="0" lang="ru-RU" altLang="uk-UA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спеціального</a:t>
          </a:r>
          <a:r>
            <a:rPr kumimoji="0" lang="ru-RU" altLang="uk-UA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 фонду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uk-UA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 </a:t>
          </a:r>
          <a:r>
            <a:rPr kumimoji="0" lang="uk-UA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40,6 </a:t>
          </a:r>
          <a:r>
            <a:rPr kumimoji="0" lang="uk-UA" altLang="uk-UA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млн</a:t>
          </a:r>
          <a:r>
            <a:rPr kumimoji="0" lang="ru-RU" altLang="uk-UA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. </a:t>
          </a:r>
          <a:r>
            <a:rPr kumimoji="0" lang="ru-RU" altLang="uk-UA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грн</a:t>
          </a:r>
          <a:r>
            <a:rPr kumimoji="0" lang="uk-UA" altLang="uk-UA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.</a:t>
          </a:r>
          <a:endParaRPr kumimoji="0" lang="uk-UA" altLang="uk-UA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494268DC-E81B-477A-90C4-C78D3EF0184C}" type="parTrans" cxnId="{D8112D01-E405-4564-82CB-BF066142D74F}">
      <dgm:prSet/>
      <dgm:spPr/>
      <dgm:t>
        <a:bodyPr/>
        <a:lstStyle/>
        <a:p>
          <a:endParaRPr lang="uk-UA"/>
        </a:p>
      </dgm:t>
    </dgm:pt>
    <dgm:pt modelId="{244D7EB2-7116-4CC9-9A29-F0C98B959A95}" type="sibTrans" cxnId="{D8112D01-E405-4564-82CB-BF066142D74F}">
      <dgm:prSet/>
      <dgm:spPr/>
      <dgm:t>
        <a:bodyPr/>
        <a:lstStyle/>
        <a:p>
          <a:endParaRPr lang="uk-UA"/>
        </a:p>
      </dgm:t>
    </dgm:pt>
    <dgm:pt modelId="{9E7CC180-34D0-4183-9134-1842CA308635}" type="pres">
      <dgm:prSet presAssocID="{8CA0F921-9E2D-4B2A-A6BD-0B8110442C3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60F7BD9-0E16-45AC-9B16-33C6385AF54E}" type="pres">
      <dgm:prSet presAssocID="{57DE6822-8772-487D-BF6A-4D41934A7DAC}" presName="vertOne" presStyleCnt="0"/>
      <dgm:spPr/>
    </dgm:pt>
    <dgm:pt modelId="{9470838D-60F0-4A8E-8941-707C5D969461}" type="pres">
      <dgm:prSet presAssocID="{57DE6822-8772-487D-BF6A-4D41934A7DAC}" presName="txOne" presStyleLbl="node0" presStyleIdx="0" presStyleCnt="1" custLinFactY="-14574" custLinFactNeighborX="-2626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B241E00-2DB8-448C-85C2-7D9B638320D1}" type="pres">
      <dgm:prSet presAssocID="{57DE6822-8772-487D-BF6A-4D41934A7DAC}" presName="parTransOne" presStyleCnt="0"/>
      <dgm:spPr/>
    </dgm:pt>
    <dgm:pt modelId="{B86AA4ED-20B1-4360-B59A-73B8576D4D81}" type="pres">
      <dgm:prSet presAssocID="{57DE6822-8772-487D-BF6A-4D41934A7DAC}" presName="horzOne" presStyleCnt="0"/>
      <dgm:spPr/>
    </dgm:pt>
    <dgm:pt modelId="{04F587E2-85B6-4669-A2A0-3E69DF026924}" type="pres">
      <dgm:prSet presAssocID="{B871A492-028F-4808-AF10-920EB808C9F7}" presName="vertTwo" presStyleCnt="0"/>
      <dgm:spPr/>
    </dgm:pt>
    <dgm:pt modelId="{5A9FF70A-F465-4352-8BED-E5FFC6E6C63E}" type="pres">
      <dgm:prSet presAssocID="{B871A492-028F-4808-AF10-920EB808C9F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2BD749A-6529-484A-9D81-08D00DF11918}" type="pres">
      <dgm:prSet presAssocID="{B871A492-028F-4808-AF10-920EB808C9F7}" presName="horzTwo" presStyleCnt="0"/>
      <dgm:spPr/>
    </dgm:pt>
    <dgm:pt modelId="{6DACFD3E-A33C-4EAF-9FD9-5203DF1611CD}" type="pres">
      <dgm:prSet presAssocID="{A6F2EA30-4940-4337-B4F2-FD1E95F9196E}" presName="sibSpaceTwo" presStyleCnt="0"/>
      <dgm:spPr/>
    </dgm:pt>
    <dgm:pt modelId="{A23AABEA-B38A-441F-8C57-03E45FC3264E}" type="pres">
      <dgm:prSet presAssocID="{43D29291-5446-4EA6-B3DE-733FEA1851ED}" presName="vertTwo" presStyleCnt="0"/>
      <dgm:spPr/>
    </dgm:pt>
    <dgm:pt modelId="{402AB743-9019-4C3D-8754-A5B564AC818D}" type="pres">
      <dgm:prSet presAssocID="{43D29291-5446-4EA6-B3DE-733FEA1851E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C25DA55-A702-4708-9136-69C34DAE3DEB}" type="pres">
      <dgm:prSet presAssocID="{43D29291-5446-4EA6-B3DE-733FEA1851ED}" presName="horzTwo" presStyleCnt="0"/>
      <dgm:spPr/>
    </dgm:pt>
  </dgm:ptLst>
  <dgm:cxnLst>
    <dgm:cxn modelId="{61C61DBD-9C97-45D4-8995-E4DCBC692907}" srcId="{57DE6822-8772-487D-BF6A-4D41934A7DAC}" destId="{B871A492-028F-4808-AF10-920EB808C9F7}" srcOrd="0" destOrd="0" parTransId="{3B95C34A-7848-4B24-9859-5A8B611A72EF}" sibTransId="{A6F2EA30-4940-4337-B4F2-FD1E95F9196E}"/>
    <dgm:cxn modelId="{902046F4-9071-4058-B4F9-79B67DBE2E32}" type="presOf" srcId="{43D29291-5446-4EA6-B3DE-733FEA1851ED}" destId="{402AB743-9019-4C3D-8754-A5B564AC818D}" srcOrd="0" destOrd="0" presId="urn:microsoft.com/office/officeart/2005/8/layout/hierarchy4"/>
    <dgm:cxn modelId="{08A67D64-DE29-413D-B7EB-27B51D2861BD}" srcId="{8CA0F921-9E2D-4B2A-A6BD-0B8110442C30}" destId="{57DE6822-8772-487D-BF6A-4D41934A7DAC}" srcOrd="0" destOrd="0" parTransId="{08E1AE73-1503-471E-BD70-E79647A5337A}" sibTransId="{882F8268-CDC4-49DF-9F42-E7506494DDE2}"/>
    <dgm:cxn modelId="{C657403B-3A5D-438A-B722-D8559AE72BED}" type="presOf" srcId="{57DE6822-8772-487D-BF6A-4D41934A7DAC}" destId="{9470838D-60F0-4A8E-8941-707C5D969461}" srcOrd="0" destOrd="0" presId="urn:microsoft.com/office/officeart/2005/8/layout/hierarchy4"/>
    <dgm:cxn modelId="{B5BB850D-DF79-4427-96A8-7E8497DC1FBD}" type="presOf" srcId="{B871A492-028F-4808-AF10-920EB808C9F7}" destId="{5A9FF70A-F465-4352-8BED-E5FFC6E6C63E}" srcOrd="0" destOrd="0" presId="urn:microsoft.com/office/officeart/2005/8/layout/hierarchy4"/>
    <dgm:cxn modelId="{76205C8A-8291-4707-BEC6-978F2602C583}" type="presOf" srcId="{8CA0F921-9E2D-4B2A-A6BD-0B8110442C30}" destId="{9E7CC180-34D0-4183-9134-1842CA308635}" srcOrd="0" destOrd="0" presId="urn:microsoft.com/office/officeart/2005/8/layout/hierarchy4"/>
    <dgm:cxn modelId="{D8112D01-E405-4564-82CB-BF066142D74F}" srcId="{57DE6822-8772-487D-BF6A-4D41934A7DAC}" destId="{43D29291-5446-4EA6-B3DE-733FEA1851ED}" srcOrd="1" destOrd="0" parTransId="{494268DC-E81B-477A-90C4-C78D3EF0184C}" sibTransId="{244D7EB2-7116-4CC9-9A29-F0C98B959A95}"/>
    <dgm:cxn modelId="{0A6BDD3D-22A6-42C2-963F-597A6209ABCC}" type="presParOf" srcId="{9E7CC180-34D0-4183-9134-1842CA308635}" destId="{760F7BD9-0E16-45AC-9B16-33C6385AF54E}" srcOrd="0" destOrd="0" presId="urn:microsoft.com/office/officeart/2005/8/layout/hierarchy4"/>
    <dgm:cxn modelId="{1F9EB4AA-AC8B-4484-9C89-1B4103FB378A}" type="presParOf" srcId="{760F7BD9-0E16-45AC-9B16-33C6385AF54E}" destId="{9470838D-60F0-4A8E-8941-707C5D969461}" srcOrd="0" destOrd="0" presId="urn:microsoft.com/office/officeart/2005/8/layout/hierarchy4"/>
    <dgm:cxn modelId="{387FD762-319E-4812-8A12-825C896BA934}" type="presParOf" srcId="{760F7BD9-0E16-45AC-9B16-33C6385AF54E}" destId="{6B241E00-2DB8-448C-85C2-7D9B638320D1}" srcOrd="1" destOrd="0" presId="urn:microsoft.com/office/officeart/2005/8/layout/hierarchy4"/>
    <dgm:cxn modelId="{E73D8D7D-7810-4D24-9BC7-1FFF114164C4}" type="presParOf" srcId="{760F7BD9-0E16-45AC-9B16-33C6385AF54E}" destId="{B86AA4ED-20B1-4360-B59A-73B8576D4D81}" srcOrd="2" destOrd="0" presId="urn:microsoft.com/office/officeart/2005/8/layout/hierarchy4"/>
    <dgm:cxn modelId="{6DA593ED-12C0-41A8-BDF4-BC62A9637D96}" type="presParOf" srcId="{B86AA4ED-20B1-4360-B59A-73B8576D4D81}" destId="{04F587E2-85B6-4669-A2A0-3E69DF026924}" srcOrd="0" destOrd="0" presId="urn:microsoft.com/office/officeart/2005/8/layout/hierarchy4"/>
    <dgm:cxn modelId="{3CC994A9-023A-4FA4-B34D-849A43F7F8FD}" type="presParOf" srcId="{04F587E2-85B6-4669-A2A0-3E69DF026924}" destId="{5A9FF70A-F465-4352-8BED-E5FFC6E6C63E}" srcOrd="0" destOrd="0" presId="urn:microsoft.com/office/officeart/2005/8/layout/hierarchy4"/>
    <dgm:cxn modelId="{4DA50063-AB25-4433-839A-A7C9A7194F8C}" type="presParOf" srcId="{04F587E2-85B6-4669-A2A0-3E69DF026924}" destId="{C2BD749A-6529-484A-9D81-08D00DF11918}" srcOrd="1" destOrd="0" presId="urn:microsoft.com/office/officeart/2005/8/layout/hierarchy4"/>
    <dgm:cxn modelId="{DEFCF099-FEAA-4731-89D3-7E330CA57CAE}" type="presParOf" srcId="{B86AA4ED-20B1-4360-B59A-73B8576D4D81}" destId="{6DACFD3E-A33C-4EAF-9FD9-5203DF1611CD}" srcOrd="1" destOrd="0" presId="urn:microsoft.com/office/officeart/2005/8/layout/hierarchy4"/>
    <dgm:cxn modelId="{5277DBC9-179B-49CC-AB42-D32B9450DE7E}" type="presParOf" srcId="{B86AA4ED-20B1-4360-B59A-73B8576D4D81}" destId="{A23AABEA-B38A-441F-8C57-03E45FC3264E}" srcOrd="2" destOrd="0" presId="urn:microsoft.com/office/officeart/2005/8/layout/hierarchy4"/>
    <dgm:cxn modelId="{AD180754-E015-4611-9B69-DAABAB83881C}" type="presParOf" srcId="{A23AABEA-B38A-441F-8C57-03E45FC3264E}" destId="{402AB743-9019-4C3D-8754-A5B564AC818D}" srcOrd="0" destOrd="0" presId="urn:microsoft.com/office/officeart/2005/8/layout/hierarchy4"/>
    <dgm:cxn modelId="{B95BBA8B-CE9C-4261-BA26-A00A56E619BA}" type="presParOf" srcId="{A23AABEA-B38A-441F-8C57-03E45FC3264E}" destId="{3C25DA55-A702-4708-9136-69C34DAE3DE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4322E-4864-4250-9639-B86726EC3AC0}">
      <dsp:nvSpPr>
        <dsp:cNvPr id="0" name=""/>
        <dsp:cNvSpPr/>
      </dsp:nvSpPr>
      <dsp:spPr>
        <a:xfrm>
          <a:off x="478" y="1251787"/>
          <a:ext cx="3249406" cy="162470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2000" b="1" i="0" u="sng" strike="noStrike" kern="1200" cap="none" normalizeH="0" baseline="0" dirty="0" smtClean="0">
              <a:ln/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Загальний обсяг доходів місцевого бюджету  2025 року :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uk-UA" sz="2000" b="1" i="0" u="none" strike="noStrike" kern="1200" cap="none" normalizeH="0" baseline="0" dirty="0" smtClean="0">
            <a:ln/>
            <a:solidFill>
              <a:srgbClr val="FF0000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2000" b="1" i="0" u="none" strike="noStrike" kern="1200" cap="none" normalizeH="0" baseline="0" dirty="0" smtClean="0">
              <a:ln/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1 158,1 млн</a:t>
          </a:r>
          <a:r>
            <a:rPr kumimoji="0" lang="ru-RU" altLang="uk-UA" sz="2000" b="1" i="0" u="none" strike="noStrike" kern="1200" cap="none" normalizeH="0" baseline="0" dirty="0" smtClean="0">
              <a:ln/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. грн.</a:t>
          </a:r>
          <a:endParaRPr kumimoji="0" lang="ru-RU" altLang="uk-UA" sz="2000" b="1" i="0" u="none" strike="noStrike" kern="1200" cap="none" normalizeH="0" baseline="0" dirty="0" smtClean="0">
            <a:ln/>
            <a:solidFill>
              <a:srgbClr val="FF0000"/>
            </a:solidFill>
            <a:effectLst/>
            <a:latin typeface="Arial" panose="020B0604020202020204" pitchFamily="34" charset="0"/>
          </a:endParaRPr>
        </a:p>
      </dsp:txBody>
      <dsp:txXfrm>
        <a:off x="48064" y="1299373"/>
        <a:ext cx="3154234" cy="1529531"/>
      </dsp:txXfrm>
    </dsp:sp>
    <dsp:sp modelId="{7ED9D567-01CE-4A63-96FF-D93D506779B9}">
      <dsp:nvSpPr>
        <dsp:cNvPr id="0" name=""/>
        <dsp:cNvSpPr/>
      </dsp:nvSpPr>
      <dsp:spPr>
        <a:xfrm rot="19457599">
          <a:off x="3099435" y="1561616"/>
          <a:ext cx="1600662" cy="70839"/>
        </a:xfrm>
        <a:custGeom>
          <a:avLst/>
          <a:gdLst/>
          <a:ahLst/>
          <a:cxnLst/>
          <a:rect l="0" t="0" r="0" b="0"/>
          <a:pathLst>
            <a:path>
              <a:moveTo>
                <a:pt x="0" y="35419"/>
              </a:moveTo>
              <a:lnTo>
                <a:pt x="1600662" y="35419"/>
              </a:lnTo>
            </a:path>
          </a:pathLst>
        </a:custGeom>
        <a:noFill/>
        <a:ln w="15875" cap="rnd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859749" y="1557020"/>
        <a:ext cx="80033" cy="80033"/>
      </dsp:txXfrm>
    </dsp:sp>
    <dsp:sp modelId="{1FFD9B6D-5631-4980-92EA-4CB64AEDEA94}">
      <dsp:nvSpPr>
        <dsp:cNvPr id="0" name=""/>
        <dsp:cNvSpPr/>
      </dsp:nvSpPr>
      <dsp:spPr>
        <a:xfrm>
          <a:off x="4549647" y="317583"/>
          <a:ext cx="3249406" cy="162470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Д</a:t>
          </a:r>
          <a:r>
            <a:rPr kumimoji="0" lang="ru-RU" altLang="uk-UA" sz="2000" b="1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оходи</a:t>
          </a:r>
          <a:r>
            <a:rPr kumimoji="0" lang="ru-RU" altLang="uk-UA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kumimoji="0" lang="ru-RU" altLang="uk-UA" sz="2000" b="1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загального</a:t>
          </a:r>
          <a:r>
            <a:rPr kumimoji="0" lang="ru-RU" altLang="uk-UA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фонду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uk-UA" sz="20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anose="020B0604020202020204" pitchFamily="34" charset="0"/>
            <a:ea typeface="Times New Roman" panose="02020603050405020304" pitchFamily="18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1 093,0 млн</a:t>
          </a:r>
          <a:r>
            <a:rPr kumimoji="0" lang="ru-RU" altLang="uk-UA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. </a:t>
          </a:r>
          <a:r>
            <a:rPr kumimoji="0" lang="ru-RU" altLang="uk-UA" sz="2000" b="1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грн</a:t>
          </a:r>
          <a:r>
            <a:rPr kumimoji="0" lang="uk-UA" altLang="uk-UA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.</a:t>
          </a:r>
          <a:endParaRPr kumimoji="0" lang="uk-UA" altLang="uk-UA" sz="20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4597233" y="365169"/>
        <a:ext cx="3154234" cy="1529531"/>
      </dsp:txXfrm>
    </dsp:sp>
    <dsp:sp modelId="{DB5B62AC-0810-46DF-820B-03460B2B1719}">
      <dsp:nvSpPr>
        <dsp:cNvPr id="0" name=""/>
        <dsp:cNvSpPr/>
      </dsp:nvSpPr>
      <dsp:spPr>
        <a:xfrm rot="2142401">
          <a:off x="3099435" y="2495821"/>
          <a:ext cx="1600662" cy="70839"/>
        </a:xfrm>
        <a:custGeom>
          <a:avLst/>
          <a:gdLst/>
          <a:ahLst/>
          <a:cxnLst/>
          <a:rect l="0" t="0" r="0" b="0"/>
          <a:pathLst>
            <a:path>
              <a:moveTo>
                <a:pt x="0" y="35419"/>
              </a:moveTo>
              <a:lnTo>
                <a:pt x="1600662" y="35419"/>
              </a:lnTo>
            </a:path>
          </a:pathLst>
        </a:custGeom>
        <a:noFill/>
        <a:ln w="15875" cap="rnd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859749" y="2491224"/>
        <a:ext cx="80033" cy="80033"/>
      </dsp:txXfrm>
    </dsp:sp>
    <dsp:sp modelId="{9FC9EAAB-2615-4CB0-9541-D83E0C407FEC}">
      <dsp:nvSpPr>
        <dsp:cNvPr id="0" name=""/>
        <dsp:cNvSpPr/>
      </dsp:nvSpPr>
      <dsp:spPr>
        <a:xfrm>
          <a:off x="4549647" y="2185991"/>
          <a:ext cx="3249406" cy="162470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Д</a:t>
          </a:r>
          <a:r>
            <a:rPr kumimoji="0" lang="ru-RU" altLang="uk-UA" sz="2000" b="1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оходи</a:t>
          </a:r>
          <a:r>
            <a:rPr kumimoji="0" lang="ru-RU" altLang="uk-UA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 </a:t>
          </a:r>
          <a:r>
            <a:rPr kumimoji="0" lang="ru-RU" altLang="uk-UA" sz="2000" b="1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спеціального</a:t>
          </a:r>
          <a:r>
            <a:rPr kumimoji="0" lang="ru-RU" altLang="uk-UA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 фонду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uk-UA" sz="20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uk-UA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 65</a:t>
          </a:r>
          <a:r>
            <a:rPr kumimoji="0" lang="uk-UA" altLang="uk-UA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,1 млн</a:t>
          </a:r>
          <a:r>
            <a:rPr kumimoji="0" lang="ru-RU" altLang="uk-UA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. </a:t>
          </a:r>
          <a:r>
            <a:rPr kumimoji="0" lang="ru-RU" altLang="uk-UA" sz="2000" b="1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грн</a:t>
          </a:r>
          <a:r>
            <a:rPr kumimoji="0" lang="uk-UA" altLang="uk-UA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.</a:t>
          </a:r>
          <a:endParaRPr kumimoji="0" lang="uk-UA" altLang="uk-UA" sz="20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4597233" y="2233577"/>
        <a:ext cx="3154234" cy="1529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B5DFF6-E653-4FDA-A79D-8596A602813B}" type="datetimeFigureOut">
              <a:rPr lang="uk-UA" smtClean="0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CC36A424-16CC-4FB5-909C-5556D0FD473B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2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B5DFF6-E653-4FDA-A79D-8596A602813B}" type="datetimeFigureOut">
              <a:rPr lang="uk-UA" smtClean="0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CC36A424-16CC-4FB5-909C-5556D0FD473B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55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B5DFF6-E653-4FDA-A79D-8596A602813B}" type="datetimeFigureOut">
              <a:rPr lang="uk-UA" smtClean="0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CC36A424-16CC-4FB5-909C-5556D0FD473B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9162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B5DFF6-E653-4FDA-A79D-8596A602813B}" type="datetimeFigureOut">
              <a:rPr lang="uk-UA" smtClean="0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CC36A424-16CC-4FB5-909C-5556D0FD473B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745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B5DFF6-E653-4FDA-A79D-8596A602813B}" type="datetimeFigureOut">
              <a:rPr lang="uk-UA" smtClean="0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CC36A424-16CC-4FB5-909C-5556D0FD473B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800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B5DFF6-E653-4FDA-A79D-8596A602813B}" type="datetimeFigureOut">
              <a:rPr lang="uk-UA" smtClean="0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CC36A424-16CC-4FB5-909C-5556D0FD473B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77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B5DFF6-E653-4FDA-A79D-8596A602813B}" type="datetimeFigureOut">
              <a:rPr lang="uk-UA" smtClean="0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6A424-16CC-4FB5-909C-5556D0FD473B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448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B5DFF6-E653-4FDA-A79D-8596A602813B}" type="datetimeFigureOut">
              <a:rPr lang="uk-UA" smtClean="0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6A424-16CC-4FB5-909C-5556D0FD473B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956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BE6A5-C91A-48B0-848F-D511D27AD356}" type="datetimeFigureOut">
              <a:rPr lang="uk-UA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0D8A2-29FC-4867-B89C-E60EA49C51C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82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B5DFF6-E653-4FDA-A79D-8596A602813B}" type="datetimeFigureOut">
              <a:rPr lang="uk-UA" smtClean="0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6A424-16CC-4FB5-909C-5556D0FD473B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49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B5DFF6-E653-4FDA-A79D-8596A602813B}" type="datetimeFigureOut">
              <a:rPr lang="uk-UA" smtClean="0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CC36A424-16CC-4FB5-909C-5556D0FD473B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79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B5DFF6-E653-4FDA-A79D-8596A602813B}" type="datetimeFigureOut">
              <a:rPr lang="uk-UA" smtClean="0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CC36A424-16CC-4FB5-909C-5556D0FD473B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4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B5DFF6-E653-4FDA-A79D-8596A602813B}" type="datetimeFigureOut">
              <a:rPr lang="uk-UA" smtClean="0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CC36A424-16CC-4FB5-909C-5556D0FD473B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3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B5DFF6-E653-4FDA-A79D-8596A602813B}" type="datetimeFigureOut">
              <a:rPr lang="uk-UA" smtClean="0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6A424-16CC-4FB5-909C-5556D0FD473B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0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B5DFF6-E653-4FDA-A79D-8596A602813B}" type="datetimeFigureOut">
              <a:rPr lang="uk-UA" smtClean="0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6A424-16CC-4FB5-909C-5556D0FD473B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765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B5DFF6-E653-4FDA-A79D-8596A602813B}" type="datetimeFigureOut">
              <a:rPr lang="uk-UA" smtClean="0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6A424-16CC-4FB5-909C-5556D0FD473B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B5DFF6-E653-4FDA-A79D-8596A602813B}" type="datetimeFigureOut">
              <a:rPr lang="uk-UA" smtClean="0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CC36A424-16CC-4FB5-909C-5556D0FD473B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29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B5DFF6-E653-4FDA-A79D-8596A602813B}" type="datetimeFigureOut">
              <a:rPr lang="uk-UA" smtClean="0"/>
              <a:pPr>
                <a:defRPr/>
              </a:pPr>
              <a:t>18.02.2026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CC36A424-16CC-4FB5-909C-5556D0FD473B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59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3" r:id="rId12"/>
    <p:sldLayoutId id="2147484144" r:id="rId13"/>
    <p:sldLayoutId id="2147484145" r:id="rId14"/>
    <p:sldLayoutId id="2147484146" r:id="rId15"/>
    <p:sldLayoutId id="2147484147" r:id="rId16"/>
    <p:sldLayoutId id="21474841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http://lvug.com.ua/wp-content/uploads/2011/06/%D0%BC%D0%B5%D0%B6%D0%B8%D1%80%D1%96%D1%87%D0%B0%D0%BD%D1%81%D1%8C%D0%BA%D0%B0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https://bus-truck.com.ua/wp-content/uploads/a20-6719195.jpg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79512" y="1988840"/>
            <a:ext cx="9073008" cy="307352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3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Про </a:t>
            </a:r>
            <a:r>
              <a:rPr lang="ru-RU" sz="3300" dirty="0" err="1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виконання</a:t>
            </a:r>
            <a:r>
              <a:rPr lang="ru-RU" sz="33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300" dirty="0" err="1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Програми</a:t>
            </a:r>
            <a:r>
              <a:rPr lang="ru-RU" sz="33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3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соціально-економічного</a:t>
            </a:r>
            <a:r>
              <a:rPr lang="ru-RU" sz="33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3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розвитку</a:t>
            </a:r>
            <a:r>
              <a:rPr lang="ru-RU" sz="33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3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територіальної</a:t>
            </a:r>
            <a:r>
              <a:rPr lang="ru-RU" sz="33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3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громади</a:t>
            </a:r>
            <a:r>
              <a:rPr lang="ru-RU" sz="33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3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33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3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за </a:t>
            </a:r>
            <a:r>
              <a:rPr lang="ru-RU" sz="33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2025 </a:t>
            </a:r>
            <a:r>
              <a:rPr lang="ru-RU" sz="33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рік</a:t>
            </a:r>
            <a:r>
              <a:rPr lang="ru-RU" sz="33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3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33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3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та </a:t>
            </a:r>
            <a:r>
              <a:rPr lang="ru-RU" sz="33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затвердження</a:t>
            </a:r>
            <a:r>
              <a:rPr lang="ru-RU" sz="3300" smtClean="0">
                <a:solidFill>
                  <a:schemeClr val="tx1"/>
                </a:solidFill>
                <a:latin typeface="Arial Black" panose="020B0A04020102020204" pitchFamily="34" charset="0"/>
              </a:rPr>
              <a:t>  </a:t>
            </a:r>
            <a:r>
              <a:rPr lang="ru-RU" sz="33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ru-RU" sz="33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33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Програми</a:t>
            </a:r>
            <a:r>
              <a:rPr lang="ru-RU" sz="33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3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соціально-економічного</a:t>
            </a:r>
            <a:r>
              <a:rPr lang="ru-RU" sz="33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3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розвитку</a:t>
            </a:r>
            <a:r>
              <a:rPr lang="ru-RU" sz="33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3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Шептицької</a:t>
            </a:r>
            <a:r>
              <a:rPr lang="ru-RU" sz="33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3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міської</a:t>
            </a:r>
            <a:r>
              <a:rPr lang="ru-RU" sz="33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3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територіальної</a:t>
            </a:r>
            <a:r>
              <a:rPr lang="ru-RU" sz="33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3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громади</a:t>
            </a:r>
            <a:r>
              <a:rPr lang="ru-RU" sz="33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3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33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3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 </a:t>
            </a:r>
            <a:r>
              <a:rPr lang="ru-RU" sz="3300" dirty="0">
                <a:solidFill>
                  <a:srgbClr val="FF0000"/>
                </a:solidFill>
                <a:latin typeface="Arial Black" panose="020B0A04020102020204" pitchFamily="34" charset="0"/>
              </a:rPr>
              <a:t>2026 </a:t>
            </a:r>
            <a:r>
              <a:rPr lang="ru-RU" sz="33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рік</a:t>
            </a:r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33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uk-UA" sz="33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uk-UA" sz="33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uk-UA" sz="33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4" name="Picture 2" descr="ger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928" y="116632"/>
            <a:ext cx="1584176" cy="20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2" descr="ger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100012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6012160" y="1044067"/>
            <a:ext cx="2880319" cy="4386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2025 року:</a:t>
            </a:r>
            <a:endParaRPr lang="uk-UA" sz="2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76"/>
          <p:cNvSpPr>
            <a:spLocks noChangeArrowheads="1"/>
          </p:cNvSpPr>
          <p:nvPr/>
        </p:nvSpPr>
        <p:spPr bwMode="auto">
          <a:xfrm>
            <a:off x="1547664" y="376148"/>
            <a:ext cx="64160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6350" algn="ctr">
              <a:tabLst>
                <a:tab pos="450850" algn="l"/>
              </a:tabLst>
            </a:pPr>
            <a:r>
              <a:rPr lang="uk-UA" sz="2400" b="1" u="sng" dirty="0" smtClean="0">
                <a:ea typeface="Times New Roman" pitchFamily="18" charset="0"/>
                <a:cs typeface="Arial" charset="0"/>
              </a:rPr>
              <a:t>PROZORRO ЗАКУПІВЛІ</a:t>
            </a:r>
          </a:p>
          <a:p>
            <a:pPr indent="6350" algn="ctr" eaLnBrk="0" hangingPunct="0">
              <a:tabLst>
                <a:tab pos="450850" algn="l"/>
              </a:tabLst>
            </a:pPr>
            <a:r>
              <a:rPr lang="uk-UA" dirty="0" smtClean="0">
                <a:ea typeface="Times New Roman" pitchFamily="18" charset="0"/>
                <a:cs typeface="Arial" charset="0"/>
              </a:rPr>
              <a:t>	</a:t>
            </a:r>
            <a:endParaRPr lang="uk-UA" sz="800" dirty="0" smtClean="0">
              <a:ea typeface="Times New Roman" pitchFamily="18" charset="0"/>
              <a:cs typeface="Arial" charset="0"/>
            </a:endParaRPr>
          </a:p>
          <a:p>
            <a:pPr indent="6350" algn="ctr" eaLnBrk="0" hangingPunct="0">
              <a:tabLst>
                <a:tab pos="450850" algn="l"/>
              </a:tabLst>
            </a:pPr>
            <a:endParaRPr lang="uk-UA" sz="1800" dirty="0">
              <a:ea typeface="Times New Roman" pitchFamily="18" charset="0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72572" y="28529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72572" y="54056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" name="Прямокутник 2"/>
          <p:cNvSpPr/>
          <p:nvPr/>
        </p:nvSpPr>
        <p:spPr>
          <a:xfrm>
            <a:off x="683567" y="1482725"/>
            <a:ext cx="82089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проведених закупівель -</a:t>
            </a:r>
            <a:r>
              <a:rPr lang="uk-UA" dirty="0" smtClean="0">
                <a:latin typeface="Arial Black" panose="020B0A04020102020204" pitchFamily="34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5487,   </a:t>
            </a:r>
            <a:r>
              <a:rPr lang="uk-UA" dirty="0" smtClean="0">
                <a:latin typeface="Arial Black" panose="020B0A04020102020204" pitchFamily="34" charset="0"/>
              </a:rPr>
              <a:t>  з них конкурентні - </a:t>
            </a:r>
            <a:r>
              <a:rPr lang="uk-UA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634.</a:t>
            </a:r>
            <a:r>
              <a:rPr lang="uk-UA" dirty="0" smtClean="0">
                <a:latin typeface="Arial Black" panose="020B0A04020102020204" pitchFamily="34" charset="0"/>
              </a:rPr>
              <a:t> </a:t>
            </a:r>
            <a:endParaRPr lang="uk-UA" dirty="0">
              <a:latin typeface="Arial Black" panose="020B0A04020102020204" pitchFamily="34" charset="0"/>
            </a:endParaRPr>
          </a:p>
        </p:txBody>
      </p:sp>
      <p:graphicFrame>
        <p:nvGraphicFramePr>
          <p:cNvPr id="9" name="Діагра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303856"/>
              </p:ext>
            </p:extLst>
          </p:nvPr>
        </p:nvGraphicFramePr>
        <p:xfrm>
          <a:off x="755576" y="1474963"/>
          <a:ext cx="7992886" cy="5119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48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15313" y="2276872"/>
            <a:ext cx="9073008" cy="307352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3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розгляд</a:t>
            </a:r>
            <a:r>
              <a:rPr lang="ru-RU" sz="33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проєкту</a:t>
            </a:r>
            <a:r>
              <a:rPr lang="ru-RU" sz="33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</a:t>
            </a:r>
            <a:r>
              <a:rPr lang="ru-RU" sz="3300" u="sng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3300" u="sng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3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Програми</a:t>
            </a:r>
            <a:r>
              <a:rPr lang="uk-UA" sz="33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uk-UA" sz="33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3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соціально-економічного</a:t>
            </a:r>
            <a:r>
              <a:rPr lang="ru-RU" sz="33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300" dirty="0">
                <a:solidFill>
                  <a:srgbClr val="FF0000"/>
                </a:solidFill>
                <a:latin typeface="Arial Black" panose="020B0A04020102020204" pitchFamily="34" charset="0"/>
              </a:rPr>
              <a:t>та культурного </a:t>
            </a:r>
            <a:r>
              <a:rPr lang="ru-RU" sz="33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розвитку</a:t>
            </a:r>
            <a:r>
              <a:rPr lang="ru-RU" sz="33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3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33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3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Шептицької</a:t>
            </a:r>
            <a:r>
              <a:rPr lang="ru-RU" sz="33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3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міської</a:t>
            </a:r>
            <a:r>
              <a:rPr lang="ru-RU" sz="33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3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територіальної</a:t>
            </a:r>
            <a:r>
              <a:rPr lang="ru-RU" sz="33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3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громади</a:t>
            </a:r>
            <a:r>
              <a:rPr lang="ru-RU" sz="33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3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Шептицького</a:t>
            </a:r>
            <a:r>
              <a:rPr lang="ru-RU" sz="33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району </a:t>
            </a:r>
            <a:r>
              <a:rPr lang="ru-RU" sz="33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Львівської</a:t>
            </a:r>
            <a:r>
              <a:rPr lang="ru-RU" sz="33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3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області</a:t>
            </a:r>
            <a:r>
              <a:rPr lang="ru-RU" sz="33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33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3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на 2026 </a:t>
            </a:r>
            <a:r>
              <a:rPr lang="ru-RU" sz="33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рік</a:t>
            </a:r>
            <a:endParaRPr lang="uk-UA" sz="33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4" name="Picture 2" descr="ger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5916" y="124844"/>
            <a:ext cx="1584176" cy="20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348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gerb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>
          <a:xfrm>
            <a:off x="245440" y="154533"/>
            <a:ext cx="1001684" cy="1267691"/>
          </a:xfrm>
        </p:spPr>
      </p:pic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2195736" y="298839"/>
            <a:ext cx="475252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b="1" u="sng" dirty="0" smtClean="0"/>
              <a:t>ХАРАКТЕРИСТИКА ГРОМАДИ</a:t>
            </a:r>
            <a:endParaRPr lang="ru-RU" b="1" dirty="0">
              <a:solidFill>
                <a:srgbClr val="000000"/>
              </a:solidFill>
            </a:endParaRPr>
          </a:p>
          <a:p>
            <a:r>
              <a:rPr lang="uk-UA" dirty="0" smtClean="0"/>
              <a:t>     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38726"/>
            <a:ext cx="3312368" cy="41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1367390" y="2358411"/>
            <a:ext cx="687676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складу громади входить 14 населених пунктів</a:t>
            </a:r>
            <a:r>
              <a:rPr lang="uk-UA" sz="22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endParaRPr lang="uk-UA" sz="1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місто Шептицький – </a:t>
            </a:r>
            <a:r>
              <a:rPr lang="uk-UA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56 790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осіб;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істо </a:t>
            </a:r>
            <a:r>
              <a:rPr lang="uk-UA" sz="1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Соснівка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9 020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осіб;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селище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Гірник – </a:t>
            </a:r>
            <a:r>
              <a:rPr lang="uk-UA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2 653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село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Сілець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3 075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осіб;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село Межиріччя – </a:t>
            </a:r>
            <a:r>
              <a:rPr lang="uk-UA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780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осіб;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село Городище – </a:t>
            </a:r>
            <a:r>
              <a:rPr lang="uk-UA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77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осіб;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село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Волсвин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1 552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осіб;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село Бендюга – </a:t>
            </a:r>
            <a:r>
              <a:rPr lang="uk-UA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446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осіб;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село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Поздимир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796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осіб;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село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Добрячин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912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осіб;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село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Рудка – </a:t>
            </a:r>
            <a:r>
              <a:rPr lang="uk-UA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осіб;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село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Бережне – </a:t>
            </a:r>
            <a:r>
              <a:rPr lang="uk-UA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осіб;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село Острів – </a:t>
            </a:r>
            <a:r>
              <a:rPr lang="uk-UA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1 616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осіб;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село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Борятин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643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особи. 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247124" y="692428"/>
            <a:ext cx="7573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Червоноградська міська територіальна громада утворена </a:t>
            </a:r>
            <a:r>
              <a:rPr lang="uk-UA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 до розпорядження </a:t>
            </a:r>
            <a:r>
              <a:rPr lang="uk-UA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КМУ </a:t>
            </a:r>
            <a:r>
              <a:rPr lang="uk-UA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 12.06.2020 </a:t>
            </a:r>
            <a:r>
              <a:rPr lang="uk-UA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uk-UA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718-р «Про визначення адміністративних центрів та затвердження територій громад Львівської області» </a:t>
            </a:r>
            <a:endParaRPr lang="uk-UA" sz="1600" b="1" dirty="0">
              <a:solidFill>
                <a:srgbClr val="FF0000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500945" y="1523425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постановою ВРУ від 19.09.2024 </a:t>
            </a:r>
            <a:r>
              <a:rPr lang="uk-UA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м.Червоноград</a:t>
            </a:r>
            <a:r>
              <a:rPr lang="uk-UA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перейменовано на </a:t>
            </a:r>
            <a:r>
              <a:rPr lang="uk-UA" sz="1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м.Шептицький</a:t>
            </a:r>
            <a:endParaRPr lang="uk-UA" sz="18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розпорядженням </a:t>
            </a:r>
            <a:r>
              <a:rPr lang="uk-UA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КМУ від 26.11.2025 №1329-р </a:t>
            </a:r>
            <a:r>
              <a:rPr lang="uk-UA" sz="1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громада </a:t>
            </a:r>
            <a:r>
              <a:rPr lang="uk-UA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отримала назву – Шептицька міська територіальна громада Шептицького району Львівської області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gerb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>
          <a:xfrm>
            <a:off x="245440" y="154533"/>
            <a:ext cx="1001684" cy="1267691"/>
          </a:xfrm>
        </p:spPr>
      </p:pic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2123728" y="620688"/>
            <a:ext cx="538934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b="1" u="sng" dirty="0" smtClean="0"/>
              <a:t>ЦІЛІ ТА ЗАВДАННЯ ПРОГРАМИ</a:t>
            </a:r>
            <a:endParaRPr lang="ru-RU" b="1" dirty="0">
              <a:solidFill>
                <a:srgbClr val="000000"/>
              </a:solidFill>
            </a:endParaRPr>
          </a:p>
          <a:p>
            <a:r>
              <a:rPr lang="uk-UA" dirty="0" smtClean="0"/>
              <a:t>                                                                                              </a:t>
            </a:r>
            <a:endParaRPr lang="en-US" dirty="0"/>
          </a:p>
        </p:txBody>
      </p:sp>
      <p:sp>
        <p:nvSpPr>
          <p:cNvPr id="3" name="Прямокутник 2"/>
          <p:cNvSpPr/>
          <p:nvPr/>
        </p:nvSpPr>
        <p:spPr>
          <a:xfrm>
            <a:off x="1364476" y="1916832"/>
            <a:ext cx="74168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800" b="1" i="1" dirty="0">
                <a:solidFill>
                  <a:srgbClr val="FF0000"/>
                </a:solidFill>
              </a:rPr>
              <a:t>З</a:t>
            </a:r>
            <a:r>
              <a:rPr lang="uk-UA" sz="2800" b="1" i="1" dirty="0" smtClean="0">
                <a:solidFill>
                  <a:srgbClr val="FF0000"/>
                </a:solidFill>
              </a:rPr>
              <a:t>міцнення соціально-економічного та культурного потенціалу громади, підвищення рівня та якості життя населення, активізації економічної діяльності, додержання гарантованих державою соціальних стандартів для кожного громадянина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Підприємницька діяльність - у запитаннях та відповідях від ДФС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52" y="4797152"/>
            <a:ext cx="2232248" cy="1681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2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gerb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>
          <a:xfrm>
            <a:off x="245440" y="154533"/>
            <a:ext cx="1001684" cy="1267691"/>
          </a:xfrm>
        </p:spPr>
      </p:pic>
      <p:sp>
        <p:nvSpPr>
          <p:cNvPr id="3" name="Прямокутник 2"/>
          <p:cNvSpPr/>
          <p:nvPr/>
        </p:nvSpPr>
        <p:spPr>
          <a:xfrm>
            <a:off x="1835696" y="404664"/>
            <a:ext cx="7134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u="sng" dirty="0" smtClean="0"/>
              <a:t>ОЧІКУВАНІ РЕЗУЛЬТАТИ ПРОГРАМИ</a:t>
            </a:r>
            <a:endParaRPr lang="uk-UA" sz="2400" u="sng" dirty="0"/>
          </a:p>
        </p:txBody>
      </p:sp>
      <p:sp>
        <p:nvSpPr>
          <p:cNvPr id="8" name="Прямокутник 7"/>
          <p:cNvSpPr/>
          <p:nvPr/>
        </p:nvSpPr>
        <p:spPr>
          <a:xfrm>
            <a:off x="1331640" y="1340768"/>
            <a:ext cx="7501340" cy="516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економічне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зростання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громади,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 промислових територій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ЗСУ та сил оборони засобами для ефективної протидії ворогу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спроможність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медичної галузі надавати якісні послуги мешканцям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ВПО;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освітня та культурна система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високими стандартами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якості;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покращення енергетичної незалежності КП та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80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2" descr="ger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100012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515312" y="631750"/>
            <a:ext cx="7488832" cy="79208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ріоритетні об’єкти реконструкції та будівництва, визначені </a:t>
            </a:r>
            <a:r>
              <a:rPr lang="uk-UA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проєктом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Програми на 2026 рік:</a:t>
            </a:r>
            <a:endParaRPr lang="uk-U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76"/>
          <p:cNvSpPr>
            <a:spLocks noChangeArrowheads="1"/>
          </p:cNvSpPr>
          <p:nvPr/>
        </p:nvSpPr>
        <p:spPr bwMode="auto">
          <a:xfrm>
            <a:off x="2051720" y="187462"/>
            <a:ext cx="6416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6350">
              <a:tabLst>
                <a:tab pos="450850" algn="l"/>
              </a:tabLst>
            </a:pPr>
            <a:r>
              <a:rPr lang="uk-UA" sz="2400" b="1" u="sng" dirty="0" smtClean="0">
                <a:ea typeface="Times New Roman" pitchFamily="18" charset="0"/>
                <a:cs typeface="Arial" charset="0"/>
              </a:rPr>
              <a:t>ІНВЕСТИЦІЙНА ДІЯЛЬНІСТЬ</a:t>
            </a:r>
            <a:endParaRPr lang="uk-UA" sz="1800" dirty="0">
              <a:ea typeface="Times New Roman" pitchFamily="18" charset="0"/>
              <a:cs typeface="Arial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09715" y="1482725"/>
            <a:ext cx="8558823" cy="5774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Реконструкція</a:t>
            </a: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будівлі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«Центру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психічного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здоров'я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КП «ЦМЛ ЧМР</a:t>
            </a: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»;</a:t>
            </a:r>
            <a:endParaRPr lang="uk-UA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Реконструкція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підігріву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плавального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басейну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Палацу спорту КП СК "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Шахтар</a:t>
            </a: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«;</a:t>
            </a:r>
            <a:endParaRPr lang="uk-UA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закладів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загальної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середньої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освіти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Шептицькій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громаді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засобами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навчання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обладнанням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межах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впровадження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реформи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«Нова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українська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школа»;</a:t>
            </a:r>
            <a:endParaRPr lang="uk-UA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Капітальний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ремонт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приміщення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народного дому у м.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Шептицький</a:t>
            </a: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uk-UA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Реконструкція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електричних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мереж з метою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встановлення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когенераційних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установок для резервного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живлення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РГК-1;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Капітальний</a:t>
            </a: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ремонт ПРУ №50325 КП </a:t>
            </a: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«ЦМЛ ЧМР»;</a:t>
            </a:r>
            <a:endParaRPr lang="uk-UA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Капітальний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ремонт (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модернізація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харчоблоку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Гімназії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імені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родини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Луговських</a:t>
            </a: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uk-UA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Капітальний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ремонт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харчоблоку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Ліцею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імені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Тараса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Городецького</a:t>
            </a: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uk-UA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Реконструкція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електричних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мереж шляхом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влаштування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наземної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гібридної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сонячної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електростанції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Межирічанського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водозабору;</a:t>
            </a:r>
            <a:endParaRPr lang="uk-UA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Нове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будівництво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«Фабрики-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кухні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Шептицького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вугільного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мікрорегіону</a:t>
            </a:r>
            <a:endParaRPr lang="uk-UA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Реконструкція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водопровідної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мережі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м.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Шептицький</a:t>
            </a: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Нове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будівництво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будівлі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дистанційної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променевої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терапії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встановленням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медичного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лінійного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прискорювача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енергією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МеВ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 КНП «ЦМЛ ШМР</a:t>
            </a: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uk-UA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ger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100012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176"/>
          <p:cNvSpPr>
            <a:spLocks noChangeArrowheads="1"/>
          </p:cNvSpPr>
          <p:nvPr/>
        </p:nvSpPr>
        <p:spPr bwMode="auto">
          <a:xfrm>
            <a:off x="2714625" y="280978"/>
            <a:ext cx="47863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6350">
              <a:tabLst>
                <a:tab pos="450850" algn="l"/>
              </a:tabLst>
            </a:pPr>
            <a:r>
              <a:rPr lang="uk-UA" sz="2400" b="1" u="sng" dirty="0">
                <a:ea typeface="Times New Roman" pitchFamily="18" charset="0"/>
                <a:cs typeface="Arial" charset="0"/>
              </a:rPr>
              <a:t>ФІНАНСОВІ </a:t>
            </a:r>
            <a:r>
              <a:rPr lang="uk-UA" sz="2400" b="1" u="sng" dirty="0" smtClean="0">
                <a:ea typeface="Times New Roman" pitchFamily="18" charset="0"/>
                <a:cs typeface="Arial" charset="0"/>
              </a:rPr>
              <a:t>РЕСУРСИ</a:t>
            </a:r>
            <a:endParaRPr lang="uk-UA" sz="2400" b="1" dirty="0">
              <a:ea typeface="Times New Roman" pitchFamily="18" charset="0"/>
              <a:cs typeface="Arial" charset="0"/>
            </a:endParaRPr>
          </a:p>
          <a:p>
            <a:pPr indent="6350" eaLnBrk="0" hangingPunct="0">
              <a:tabLst>
                <a:tab pos="450850" algn="l"/>
              </a:tabLst>
            </a:pPr>
            <a:r>
              <a:rPr lang="uk-UA" dirty="0">
                <a:ea typeface="Times New Roman" pitchFamily="18" charset="0"/>
                <a:cs typeface="Arial" charset="0"/>
              </a:rPr>
              <a:t>	</a:t>
            </a:r>
            <a:endParaRPr lang="uk-UA" sz="800" dirty="0">
              <a:ea typeface="Times New Roman" pitchFamily="18" charset="0"/>
              <a:cs typeface="Arial" charset="0"/>
            </a:endParaRPr>
          </a:p>
          <a:p>
            <a:pPr indent="6350" eaLnBrk="0" hangingPunct="0">
              <a:tabLst>
                <a:tab pos="450850" algn="l"/>
              </a:tabLst>
            </a:pPr>
            <a:endParaRPr lang="uk-UA" sz="1800" dirty="0">
              <a:ea typeface="Times New Roman" pitchFamily="18" charset="0"/>
              <a:cs typeface="Arial" charset="0"/>
            </a:endParaRPr>
          </a:p>
        </p:txBody>
      </p:sp>
      <p:sp>
        <p:nvSpPr>
          <p:cNvPr id="29699" name="Rectangle 177"/>
          <p:cNvSpPr>
            <a:spLocks noChangeArrowheads="1"/>
          </p:cNvSpPr>
          <p:nvPr/>
        </p:nvSpPr>
        <p:spPr bwMode="auto">
          <a:xfrm>
            <a:off x="0" y="558165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>
              <a:tabLst>
                <a:tab pos="539750" algn="l"/>
              </a:tabLst>
            </a:pPr>
            <a:r>
              <a:rPr lang="uk-UA">
                <a:ea typeface="Times New Roman" pitchFamily="18" charset="0"/>
                <a:cs typeface="Arial" charset="0"/>
              </a:rPr>
              <a:t> </a:t>
            </a:r>
            <a:endParaRPr lang="uk-UA" sz="1800">
              <a:ea typeface="Times New Roman" pitchFamily="18" charset="0"/>
              <a:cs typeface="Arial" charset="0"/>
            </a:endParaRPr>
          </a:p>
        </p:txBody>
      </p:sp>
      <p:sp>
        <p:nvSpPr>
          <p:cNvPr id="29705" name="AutoShape 7"/>
          <p:cNvSpPr>
            <a:spLocks noChangeAspect="1" noChangeArrowheads="1"/>
          </p:cNvSpPr>
          <p:nvPr/>
        </p:nvSpPr>
        <p:spPr bwMode="auto">
          <a:xfrm>
            <a:off x="5364163" y="3716338"/>
            <a:ext cx="287972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593974" y="14017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68848617"/>
              </p:ext>
            </p:extLst>
          </p:nvPr>
        </p:nvGraphicFramePr>
        <p:xfrm>
          <a:off x="971600" y="1401753"/>
          <a:ext cx="7799533" cy="4128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63713" y="333375"/>
            <a:ext cx="7129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dirty="0" smtClean="0"/>
              <a:t>                                                                                                                                   </a:t>
            </a:r>
            <a:endParaRPr lang="ru-RU" i="1" dirty="0">
              <a:solidFill>
                <a:srgbClr val="000000"/>
              </a:solidFill>
            </a:endParaRPr>
          </a:p>
        </p:txBody>
      </p:sp>
      <p:pic>
        <p:nvPicPr>
          <p:cNvPr id="39943" name="Picture 2" descr="ger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100012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76"/>
          <p:cNvSpPr>
            <a:spLocks noChangeArrowheads="1"/>
          </p:cNvSpPr>
          <p:nvPr/>
        </p:nvSpPr>
        <p:spPr bwMode="auto">
          <a:xfrm>
            <a:off x="2267744" y="4293096"/>
            <a:ext cx="567794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6350" algn="ctr">
              <a:tabLst>
                <a:tab pos="450850" algn="l"/>
              </a:tabLst>
            </a:pPr>
            <a:r>
              <a:rPr lang="uk-UA" sz="3400" b="1" u="sng" dirty="0" smtClean="0"/>
              <a:t>Дякую за увагу!</a:t>
            </a:r>
            <a:endParaRPr lang="uk-UA" sz="3400" b="1" u="sng" dirty="0"/>
          </a:p>
        </p:txBody>
      </p:sp>
    </p:spTree>
    <p:extLst>
      <p:ext uri="{BB962C8B-B14F-4D97-AF65-F5344CB8AC3E}">
        <p14:creationId xmlns:p14="http://schemas.microsoft.com/office/powerpoint/2010/main" val="13630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ger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100012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176"/>
          <p:cNvSpPr>
            <a:spLocks noChangeArrowheads="1"/>
          </p:cNvSpPr>
          <p:nvPr/>
        </p:nvSpPr>
        <p:spPr bwMode="auto">
          <a:xfrm>
            <a:off x="2123729" y="280978"/>
            <a:ext cx="53772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6350">
              <a:tabLst>
                <a:tab pos="450850" algn="l"/>
              </a:tabLst>
            </a:pPr>
            <a:r>
              <a:rPr lang="uk-UA" sz="2400" b="1" u="sng" dirty="0">
                <a:ea typeface="Times New Roman" pitchFamily="18" charset="0"/>
                <a:cs typeface="Arial" charset="0"/>
              </a:rPr>
              <a:t>ФІНАНСОВІ </a:t>
            </a:r>
            <a:r>
              <a:rPr lang="uk-UA" sz="2400" b="1" u="sng" dirty="0" smtClean="0">
                <a:ea typeface="Times New Roman" pitchFamily="18" charset="0"/>
                <a:cs typeface="Arial" charset="0"/>
              </a:rPr>
              <a:t>РЕСУРСИ 2025 року </a:t>
            </a:r>
            <a:endParaRPr lang="uk-UA" sz="2400" b="1" dirty="0">
              <a:ea typeface="Times New Roman" pitchFamily="18" charset="0"/>
              <a:cs typeface="Arial" charset="0"/>
            </a:endParaRPr>
          </a:p>
          <a:p>
            <a:pPr indent="6350" eaLnBrk="0" hangingPunct="0">
              <a:tabLst>
                <a:tab pos="450850" algn="l"/>
              </a:tabLst>
            </a:pPr>
            <a:r>
              <a:rPr lang="uk-UA" dirty="0">
                <a:ea typeface="Times New Roman" pitchFamily="18" charset="0"/>
                <a:cs typeface="Arial" charset="0"/>
              </a:rPr>
              <a:t>	</a:t>
            </a:r>
            <a:endParaRPr lang="uk-UA" sz="800" dirty="0">
              <a:ea typeface="Times New Roman" pitchFamily="18" charset="0"/>
              <a:cs typeface="Arial" charset="0"/>
            </a:endParaRPr>
          </a:p>
          <a:p>
            <a:pPr indent="6350" eaLnBrk="0" hangingPunct="0">
              <a:tabLst>
                <a:tab pos="450850" algn="l"/>
              </a:tabLst>
            </a:pPr>
            <a:endParaRPr lang="uk-UA" sz="1800" dirty="0">
              <a:ea typeface="Times New Roman" pitchFamily="18" charset="0"/>
              <a:cs typeface="Arial" charset="0"/>
            </a:endParaRPr>
          </a:p>
        </p:txBody>
      </p:sp>
      <p:sp>
        <p:nvSpPr>
          <p:cNvPr id="29699" name="Rectangle 177"/>
          <p:cNvSpPr>
            <a:spLocks noChangeArrowheads="1"/>
          </p:cNvSpPr>
          <p:nvPr/>
        </p:nvSpPr>
        <p:spPr bwMode="auto">
          <a:xfrm>
            <a:off x="0" y="558165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>
              <a:tabLst>
                <a:tab pos="539750" algn="l"/>
              </a:tabLst>
            </a:pPr>
            <a:r>
              <a:rPr lang="uk-UA">
                <a:ea typeface="Times New Roman" pitchFamily="18" charset="0"/>
                <a:cs typeface="Arial" charset="0"/>
              </a:rPr>
              <a:t> </a:t>
            </a:r>
            <a:endParaRPr lang="uk-UA" sz="1800">
              <a:ea typeface="Times New Roman" pitchFamily="18" charset="0"/>
              <a:cs typeface="Arial" charset="0"/>
            </a:endParaRPr>
          </a:p>
        </p:txBody>
      </p:sp>
      <p:sp>
        <p:nvSpPr>
          <p:cNvPr id="29705" name="AutoShape 7"/>
          <p:cNvSpPr>
            <a:spLocks noChangeAspect="1" noChangeArrowheads="1"/>
          </p:cNvSpPr>
          <p:nvPr/>
        </p:nvSpPr>
        <p:spPr bwMode="auto">
          <a:xfrm>
            <a:off x="5364163" y="3716338"/>
            <a:ext cx="287972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593974" y="14017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63275817"/>
              </p:ext>
            </p:extLst>
          </p:nvPr>
        </p:nvGraphicFramePr>
        <p:xfrm>
          <a:off x="971600" y="1401753"/>
          <a:ext cx="7799533" cy="4128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178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gerb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>
          <a:xfrm>
            <a:off x="245440" y="154533"/>
            <a:ext cx="1001684" cy="1267691"/>
          </a:xfrm>
        </p:spPr>
      </p:pic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2483768" y="332656"/>
            <a:ext cx="468052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b="1" u="sng" dirty="0" smtClean="0"/>
              <a:t>ДЕМОГРАФІ	ЧНА СИТУАЦІЯ</a:t>
            </a:r>
            <a:endParaRPr lang="ru-RU" b="1" dirty="0">
              <a:solidFill>
                <a:srgbClr val="000000"/>
              </a:solidFill>
            </a:endParaRPr>
          </a:p>
          <a:p>
            <a:r>
              <a:rPr lang="uk-UA" dirty="0" smtClean="0"/>
              <a:t>                                                                                              </a:t>
            </a:r>
            <a:endParaRPr lang="en-US" dirty="0"/>
          </a:p>
        </p:txBody>
      </p:sp>
      <p:graphicFrame>
        <p:nvGraphicFramePr>
          <p:cNvPr id="8" name="Діаграма 7"/>
          <p:cNvGraphicFramePr/>
          <p:nvPr>
            <p:extLst>
              <p:ext uri="{D42A27DB-BD31-4B8C-83A1-F6EECF244321}">
                <p14:modId xmlns:p14="http://schemas.microsoft.com/office/powerpoint/2010/main" val="3119590108"/>
              </p:ext>
            </p:extLst>
          </p:nvPr>
        </p:nvGraphicFramePr>
        <p:xfrm>
          <a:off x="1979712" y="1196752"/>
          <a:ext cx="669674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кутник 1"/>
          <p:cNvSpPr/>
          <p:nvPr/>
        </p:nvSpPr>
        <p:spPr>
          <a:xfrm>
            <a:off x="2267744" y="3573016"/>
            <a:ext cx="6192688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b="1" i="1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Динаміка депопуляції населення Шептицької </a:t>
            </a:r>
            <a:r>
              <a:rPr lang="uk-UA" b="1" i="1" dirty="0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МТГ, </a:t>
            </a:r>
            <a:r>
              <a:rPr lang="uk-UA" b="1" i="1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2023-2025 роки</a:t>
            </a:r>
            <a:endParaRPr lang="uk-UA" sz="1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іаграма 8"/>
          <p:cNvGraphicFramePr/>
          <p:nvPr>
            <p:extLst>
              <p:ext uri="{D42A27DB-BD31-4B8C-83A1-F6EECF244321}">
                <p14:modId xmlns:p14="http://schemas.microsoft.com/office/powerpoint/2010/main" val="646489710"/>
              </p:ext>
            </p:extLst>
          </p:nvPr>
        </p:nvGraphicFramePr>
        <p:xfrm>
          <a:off x="1979712" y="4312487"/>
          <a:ext cx="6696744" cy="170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кутник 4"/>
          <p:cNvSpPr/>
          <p:nvPr/>
        </p:nvSpPr>
        <p:spPr>
          <a:xfrm>
            <a:off x="1979712" y="6021288"/>
            <a:ext cx="6480720" cy="307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b="1" i="1" dirty="0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Динаміка </a:t>
            </a:r>
            <a:r>
              <a:rPr lang="uk-UA" b="1" i="1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внутрішньо-переміщених осіб в Шептицьку МТГ, 2023-2025 роки</a:t>
            </a:r>
          </a:p>
        </p:txBody>
      </p:sp>
    </p:spTree>
    <p:extLst>
      <p:ext uri="{BB962C8B-B14F-4D97-AF65-F5344CB8AC3E}">
        <p14:creationId xmlns:p14="http://schemas.microsoft.com/office/powerpoint/2010/main" val="39947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2" descr="ger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100012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76"/>
          <p:cNvSpPr>
            <a:spLocks noChangeArrowheads="1"/>
          </p:cNvSpPr>
          <p:nvPr/>
        </p:nvSpPr>
        <p:spPr bwMode="auto">
          <a:xfrm>
            <a:off x="1331640" y="548680"/>
            <a:ext cx="7534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6350" algn="ctr">
              <a:tabLst>
                <a:tab pos="450850" algn="l"/>
              </a:tabLst>
            </a:pPr>
            <a:r>
              <a:rPr lang="uk-UA" sz="2400" b="1" u="sng" dirty="0" smtClean="0"/>
              <a:t>РИНОК ПРАЦІ ТА ЗАЙНЯТІСТЬ НАСЕЛЕННЯ</a:t>
            </a:r>
            <a:endParaRPr lang="uk-UA" sz="2400" b="1" u="sng" dirty="0"/>
          </a:p>
        </p:txBody>
      </p:sp>
      <p:graphicFrame>
        <p:nvGraphicFramePr>
          <p:cNvPr id="8" name="Діагра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6177"/>
              </p:ext>
            </p:extLst>
          </p:nvPr>
        </p:nvGraphicFramePr>
        <p:xfrm>
          <a:off x="827584" y="1506183"/>
          <a:ext cx="714451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кутник 1"/>
          <p:cNvSpPr/>
          <p:nvPr/>
        </p:nvSpPr>
        <p:spPr>
          <a:xfrm>
            <a:off x="1115616" y="3696096"/>
            <a:ext cx="7272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uk-UA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 перебування на обліку в статусі безробітного, 2025-2026рр</a:t>
            </a:r>
            <a:r>
              <a:rPr lang="uk-UA" b="1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1763688" y="5941597"/>
            <a:ext cx="5616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uk-UA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 кількості актуальних вакансій, 2025-2026рр</a:t>
            </a:r>
            <a:r>
              <a:rPr lang="uk-UA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  <a:endParaRPr lang="uk-UA" sz="11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14" name="Діагра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642216"/>
              </p:ext>
            </p:extLst>
          </p:nvPr>
        </p:nvGraphicFramePr>
        <p:xfrm>
          <a:off x="1115616" y="4311104"/>
          <a:ext cx="6912768" cy="178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999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ger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100012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lvug.com.ua/wp-content/uploads/2011/06/%D0%BC%D0%B5%D0%B6%D0%B8%D1%80%D1%96%D1%87%D0%B0%D0%BD%D1%81%D1%8C%D0%BA%D0%B0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79388" y="1557338"/>
            <a:ext cx="3814950" cy="2468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53752" y="4777247"/>
            <a:ext cx="9036496" cy="16619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>
              <a:tabLst>
                <a:tab pos="228600" algn="l"/>
              </a:tabLst>
            </a:pPr>
            <a:r>
              <a:rPr lang="uk-UA" sz="1800" b="1" u="sng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Промисловість громади включає:</a:t>
            </a:r>
            <a:r>
              <a:rPr lang="uk-UA" sz="1800" b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</a:p>
          <a:p>
            <a:pPr>
              <a:tabLst>
                <a:tab pos="228600" algn="l"/>
              </a:tabLst>
            </a:pPr>
            <a:r>
              <a:rPr lang="uk-UA" sz="1800" b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І.  добувну промисловість</a:t>
            </a:r>
          </a:p>
          <a:p>
            <a:pPr>
              <a:tabLst>
                <a:tab pos="228600" algn="l"/>
              </a:tabLst>
            </a:pPr>
            <a:r>
              <a:rPr lang="uk-UA" sz="1800" b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ІІ. переробну промисловість:	-   </a:t>
            </a:r>
            <a:r>
              <a:rPr lang="uk-UA" sz="1600" i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металургійне виробництво;</a:t>
            </a:r>
          </a:p>
          <a:p>
            <a:pPr marL="3943350" lvl="8" indent="-285750">
              <a:buFontTx/>
              <a:buChar char="-"/>
              <a:tabLst>
                <a:tab pos="228600" algn="l"/>
              </a:tabLst>
            </a:pPr>
            <a:r>
              <a:rPr lang="uk-UA" sz="1600" i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текстильне виробництво;</a:t>
            </a:r>
          </a:p>
          <a:p>
            <a:pPr marL="3943350" lvl="8" indent="-285750">
              <a:buFontTx/>
              <a:buChar char="-"/>
              <a:tabLst>
                <a:tab pos="228600" algn="l"/>
              </a:tabLst>
            </a:pPr>
            <a:r>
              <a:rPr lang="uk-UA" sz="1600" i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виробництво деревини та виробів з деревини;</a:t>
            </a:r>
          </a:p>
          <a:p>
            <a:pPr marL="3943350" lvl="8" indent="-285750">
              <a:buFontTx/>
              <a:buChar char="-"/>
              <a:tabLst>
                <a:tab pos="228600" algn="l"/>
              </a:tabLst>
            </a:pPr>
            <a:r>
              <a:rPr lang="uk-UA" sz="1600" i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виробництво </a:t>
            </a:r>
            <a:r>
              <a:rPr lang="uk-UA" sz="1600" i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харчових </a:t>
            </a:r>
            <a:r>
              <a:rPr lang="uk-UA" sz="1600" i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продуктів.</a:t>
            </a:r>
            <a:endParaRPr lang="uk-UA" sz="1600" i="1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0" y="6515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endParaRPr lang="ru-RU" sz="1800">
              <a:cs typeface="Arial" charset="0"/>
            </a:endParaRPr>
          </a:p>
        </p:txBody>
      </p:sp>
      <p:pic>
        <p:nvPicPr>
          <p:cNvPr id="44034" name="Picture 2" descr="im578x383-999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81452"/>
            <a:ext cx="2136968" cy="1657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76"/>
          <p:cNvSpPr>
            <a:spLocks noChangeArrowheads="1"/>
          </p:cNvSpPr>
          <p:nvPr/>
        </p:nvSpPr>
        <p:spPr bwMode="auto">
          <a:xfrm>
            <a:off x="1468351" y="213387"/>
            <a:ext cx="47863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6350">
              <a:tabLst>
                <a:tab pos="450850" algn="l"/>
              </a:tabLst>
            </a:pPr>
            <a:r>
              <a:rPr lang="uk-UA" sz="2400" b="1" u="sng" dirty="0" smtClean="0">
                <a:ea typeface="Times New Roman" pitchFamily="18" charset="0"/>
                <a:cs typeface="Arial" charset="0"/>
              </a:rPr>
              <a:t>ПРОМИСЛОВИЙ </a:t>
            </a:r>
            <a:r>
              <a:rPr lang="uk-UA" sz="2400" b="1" u="sng" dirty="0">
                <a:ea typeface="Times New Roman" pitchFamily="18" charset="0"/>
                <a:cs typeface="Arial" charset="0"/>
              </a:rPr>
              <a:t>КОМПЛЕКС</a:t>
            </a:r>
          </a:p>
          <a:p>
            <a:pPr indent="6350" eaLnBrk="0" hangingPunct="0">
              <a:tabLst>
                <a:tab pos="450850" algn="l"/>
              </a:tabLst>
            </a:pPr>
            <a:r>
              <a:rPr lang="uk-UA" dirty="0">
                <a:ea typeface="Times New Roman" pitchFamily="18" charset="0"/>
                <a:cs typeface="Arial" charset="0"/>
              </a:rPr>
              <a:t>	</a:t>
            </a:r>
            <a:endParaRPr lang="uk-UA" sz="800" dirty="0">
              <a:ea typeface="Times New Roman" pitchFamily="18" charset="0"/>
              <a:cs typeface="Arial" charset="0"/>
            </a:endParaRPr>
          </a:p>
          <a:p>
            <a:pPr indent="6350" eaLnBrk="0" hangingPunct="0">
              <a:tabLst>
                <a:tab pos="450850" algn="l"/>
              </a:tabLst>
            </a:pPr>
            <a:endParaRPr lang="uk-UA" sz="1800" dirty="0">
              <a:ea typeface="Times New Roman" pitchFamily="18" charset="0"/>
              <a:cs typeface="Arial" charset="0"/>
            </a:endParaRPr>
          </a:p>
        </p:txBody>
      </p:sp>
      <p:pic>
        <p:nvPicPr>
          <p:cNvPr id="2050" name="Рисунок 3" descr="Калина — Енциклопедія Сучасної Україн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02" y="881451"/>
            <a:ext cx="2893505" cy="1630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6" descr="Червоноградський завод металоконструкцій • CZM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69" y="2511192"/>
            <a:ext cx="2890838" cy="2168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2" descr="ger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100012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188133" y="1082661"/>
            <a:ext cx="7200800" cy="57606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проекти реалізовані </a:t>
            </a: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році:</a:t>
            </a:r>
            <a:endParaRPr lang="uk-UA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76"/>
          <p:cNvSpPr>
            <a:spLocks noChangeArrowheads="1"/>
          </p:cNvSpPr>
          <p:nvPr/>
        </p:nvSpPr>
        <p:spPr bwMode="auto">
          <a:xfrm>
            <a:off x="2051720" y="187462"/>
            <a:ext cx="6416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6350">
              <a:tabLst>
                <a:tab pos="450850" algn="l"/>
              </a:tabLst>
            </a:pPr>
            <a:r>
              <a:rPr lang="uk-UA" sz="2400" b="1" u="sng" dirty="0" smtClean="0">
                <a:ea typeface="Times New Roman" pitchFamily="18" charset="0"/>
                <a:cs typeface="Arial" charset="0"/>
              </a:rPr>
              <a:t>ІНВЕСТИЦІЙНА ДІЯЛЬНІСТЬ</a:t>
            </a:r>
            <a:endParaRPr lang="uk-UA" sz="1800" dirty="0">
              <a:ea typeface="Times New Roman" pitchFamily="18" charset="0"/>
              <a:cs typeface="Arial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827583" y="1772816"/>
            <a:ext cx="7921899" cy="449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Завершено реалізацію </a:t>
            </a:r>
            <a:r>
              <a:rPr lang="uk-UA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uk-UA" sz="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Реконструкції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підвісного мосту через р. Західний Буг в м. Червонограді Львівської області. 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Реконструкції мережі зовнішнього освітлення в селах Острів, </a:t>
            </a:r>
            <a:r>
              <a:rPr lang="uk-UA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Волсвин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Борятин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12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Розпочато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завершено, здано в експлуатацію об’єкти по: 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Реконструкції електричних мереж шляхом влаштування наземної сонячної електростанції </a:t>
            </a:r>
            <a:r>
              <a:rPr lang="uk-UA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Правдинського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водозабору;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Реконструкції скидного </a:t>
            </a:r>
            <a:r>
              <a:rPr lang="uk-UA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колектора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очищених стічних вод Червоноградських очисних споруд в </a:t>
            </a:r>
            <a:r>
              <a:rPr lang="uk-UA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с.Добрячин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2" descr="ger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100012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94054" y="1560914"/>
            <a:ext cx="7056784" cy="1314373"/>
          </a:xfrm>
        </p:spPr>
        <p:txBody>
          <a:bodyPr>
            <a:normAutofit fontScale="90000"/>
          </a:bodyPr>
          <a:lstStyle/>
          <a:p>
            <a:r>
              <a:rPr lang="uk-UA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542</a:t>
            </a:r>
            <a:r>
              <a:rPr lang="ru-RU" sz="2000" dirty="0" smtClean="0"/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роздрiбної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торгiвлi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об’єктiв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дрiбнороздрiбної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торгiвлi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павiльйони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кiоски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/>
              <a:t>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ережа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пiдприємств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ресторанного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76"/>
          <p:cNvSpPr>
            <a:spLocks noChangeArrowheads="1"/>
          </p:cNvSpPr>
          <p:nvPr/>
        </p:nvSpPr>
        <p:spPr bwMode="auto">
          <a:xfrm>
            <a:off x="1214438" y="386854"/>
            <a:ext cx="6416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6350" algn="ctr">
              <a:tabLst>
                <a:tab pos="450850" algn="l"/>
              </a:tabLst>
            </a:pPr>
            <a:r>
              <a:rPr lang="uk-UA" sz="2400" b="1" u="sng" dirty="0" smtClean="0">
                <a:ea typeface="Times New Roman" pitchFamily="18" charset="0"/>
                <a:cs typeface="Arial" charset="0"/>
              </a:rPr>
              <a:t>РИНОК СПОЖИВЧИХ ТОВАРІВ І ПОСЛУГ</a:t>
            </a:r>
            <a:endParaRPr lang="uk-UA" sz="1800" dirty="0">
              <a:ea typeface="Times New Roman" pitchFamily="18" charset="0"/>
              <a:cs typeface="Arial" charset="0"/>
            </a:endParaRPr>
          </a:p>
        </p:txBody>
      </p:sp>
      <p:sp>
        <p:nvSpPr>
          <p:cNvPr id="13" name="Стрілка вправо 12"/>
          <p:cNvSpPr/>
          <p:nvPr/>
        </p:nvSpPr>
        <p:spPr>
          <a:xfrm>
            <a:off x="266152" y="166377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ілка вправо 13"/>
          <p:cNvSpPr/>
          <p:nvPr/>
        </p:nvSpPr>
        <p:spPr>
          <a:xfrm>
            <a:off x="291526" y="203766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ілка вправо 14"/>
          <p:cNvSpPr/>
          <p:nvPr/>
        </p:nvSpPr>
        <p:spPr>
          <a:xfrm>
            <a:off x="291526" y="2441459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319659" y="2961149"/>
            <a:ext cx="676875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sz="2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Ринкова</a:t>
            </a:r>
            <a:r>
              <a:rPr lang="ru-R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дiяльнiсть</a:t>
            </a:r>
            <a:r>
              <a:rPr lang="ru-R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здiйснюється</a:t>
            </a:r>
            <a:r>
              <a:rPr lang="ru-R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-х ринках </a:t>
            </a:r>
            <a:r>
              <a:rPr lang="ru-RU" sz="2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iз</a:t>
            </a:r>
            <a:r>
              <a:rPr lang="ru-R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загальною</a:t>
            </a:r>
            <a:r>
              <a:rPr lang="ru-R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кiлькiстю</a:t>
            </a:r>
            <a:r>
              <a:rPr lang="ru-R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торговельних</a:t>
            </a:r>
            <a:r>
              <a:rPr lang="ru-R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мiсць</a:t>
            </a:r>
            <a:r>
              <a:rPr lang="ru-R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-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1838</a:t>
            </a:r>
            <a:r>
              <a:rPr lang="ru-RU" sz="20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 них: </a:t>
            </a:r>
          </a:p>
          <a:p>
            <a:endParaRPr lang="ru-RU" sz="16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КП “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629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ТД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“Форсаж” – 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місць</a:t>
            </a:r>
            <a:endParaRPr lang="uk-UA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Рисунок 67" descr="52_b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1"/>
          <a:stretch>
            <a:fillRect/>
          </a:stretch>
        </p:blipFill>
        <p:spPr bwMode="auto">
          <a:xfrm>
            <a:off x="867590" y="5012695"/>
            <a:ext cx="1934156" cy="1309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66" descr="заванта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601" y="5070244"/>
            <a:ext cx="2179690" cy="132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1" descr="69_b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57192"/>
            <a:ext cx="2849685" cy="1324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63713" y="333375"/>
            <a:ext cx="7129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dirty="0" smtClean="0"/>
              <a:t>                                                                                                                                   </a:t>
            </a:r>
            <a:endParaRPr lang="ru-RU" i="1" dirty="0">
              <a:solidFill>
                <a:srgbClr val="000000"/>
              </a:solidFill>
            </a:endParaRPr>
          </a:p>
        </p:txBody>
      </p:sp>
      <p:pic>
        <p:nvPicPr>
          <p:cNvPr id="39943" name="Picture 2" descr="ger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100012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214438" y="1103581"/>
            <a:ext cx="7822058" cy="79862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b="1" dirty="0" err="1" smtClean="0"/>
              <a:t>Вирощування</a:t>
            </a:r>
            <a:r>
              <a:rPr lang="ru-RU" b="1" dirty="0" smtClean="0"/>
              <a:t> культур на </a:t>
            </a:r>
            <a:r>
              <a:rPr lang="ru-RU" b="1" dirty="0" err="1" smtClean="0"/>
              <a:t>фермерських</a:t>
            </a:r>
            <a:r>
              <a:rPr lang="ru-RU" b="1" dirty="0" smtClean="0"/>
              <a:t> </a:t>
            </a:r>
            <a:r>
              <a:rPr lang="ru-RU" b="1" dirty="0" err="1" smtClean="0"/>
              <a:t>господарствах</a:t>
            </a:r>
            <a:r>
              <a:rPr lang="ru-RU" b="1" dirty="0" smtClean="0"/>
              <a:t> </a:t>
            </a:r>
            <a:r>
              <a:rPr lang="ru-RU" b="1" dirty="0" err="1" smtClean="0"/>
              <a:t>громади</a:t>
            </a:r>
            <a:endParaRPr lang="uk-UA" dirty="0"/>
          </a:p>
          <a:p>
            <a:pPr marL="0" indent="0" algn="r">
              <a:buNone/>
            </a:pPr>
            <a:endParaRPr lang="uk-UA" dirty="0"/>
          </a:p>
        </p:txBody>
      </p:sp>
      <p:sp>
        <p:nvSpPr>
          <p:cNvPr id="5" name="Rectangle 176"/>
          <p:cNvSpPr>
            <a:spLocks noChangeArrowheads="1"/>
          </p:cNvSpPr>
          <p:nvPr/>
        </p:nvSpPr>
        <p:spPr bwMode="auto">
          <a:xfrm>
            <a:off x="1754220" y="214313"/>
            <a:ext cx="64160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6350">
              <a:tabLst>
                <a:tab pos="450850" algn="l"/>
              </a:tabLst>
            </a:pPr>
            <a:r>
              <a:rPr lang="uk-UA" sz="2400" b="1" u="sng" dirty="0" smtClean="0">
                <a:ea typeface="Times New Roman" pitchFamily="18" charset="0"/>
                <a:cs typeface="Arial" charset="0"/>
              </a:rPr>
              <a:t>АГРОПРОМИСЛОВИЙ РОЗВИТОК</a:t>
            </a:r>
            <a:endParaRPr lang="uk-UA" sz="2400" b="1" u="sng" dirty="0">
              <a:ea typeface="Times New Roman" pitchFamily="18" charset="0"/>
              <a:cs typeface="Arial" charset="0"/>
            </a:endParaRPr>
          </a:p>
          <a:p>
            <a:pPr indent="6350" eaLnBrk="0" hangingPunct="0">
              <a:tabLst>
                <a:tab pos="450850" algn="l"/>
              </a:tabLst>
            </a:pPr>
            <a:r>
              <a:rPr lang="uk-UA" dirty="0">
                <a:ea typeface="Times New Roman" pitchFamily="18" charset="0"/>
                <a:cs typeface="Arial" charset="0"/>
              </a:rPr>
              <a:t>	</a:t>
            </a:r>
            <a:endParaRPr lang="uk-UA" sz="800" dirty="0">
              <a:ea typeface="Times New Roman" pitchFamily="18" charset="0"/>
              <a:cs typeface="Arial" charset="0"/>
            </a:endParaRPr>
          </a:p>
          <a:p>
            <a:pPr indent="6350" eaLnBrk="0" hangingPunct="0">
              <a:tabLst>
                <a:tab pos="450850" algn="l"/>
              </a:tabLst>
            </a:pPr>
            <a:endParaRPr lang="uk-UA" sz="1800" dirty="0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793597"/>
              </p:ext>
            </p:extLst>
          </p:nvPr>
        </p:nvGraphicFramePr>
        <p:xfrm>
          <a:off x="1043608" y="1999869"/>
          <a:ext cx="5372100" cy="430945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512168"/>
                <a:gridCol w="3859932"/>
              </a:tblGrid>
              <a:tr h="4309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Населений</a:t>
                      </a:r>
                      <a:r>
                        <a:rPr lang="uk-UA" sz="1200" baseline="0" dirty="0" smtClean="0">
                          <a:effectLst/>
                        </a:rPr>
                        <a:t> п</a:t>
                      </a:r>
                      <a:r>
                        <a:rPr lang="uk-UA" sz="1200" dirty="0" smtClean="0">
                          <a:effectLst/>
                        </a:rPr>
                        <a:t>ункт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Види культур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6189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с. </a:t>
                      </a:r>
                      <a:r>
                        <a:rPr lang="ru-RU" sz="1200" dirty="0" err="1">
                          <a:effectLst/>
                        </a:rPr>
                        <a:t>Волсвин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err="1">
                          <a:effectLst/>
                        </a:rPr>
                        <a:t>Вирощування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зернових</a:t>
                      </a:r>
                      <a:r>
                        <a:rPr lang="ru-RU" sz="1200" dirty="0">
                          <a:effectLst/>
                        </a:rPr>
                        <a:t> культур (</a:t>
                      </a:r>
                      <a:r>
                        <a:rPr lang="ru-RU" sz="1200" dirty="0" err="1">
                          <a:effectLst/>
                        </a:rPr>
                        <a:t>крім</a:t>
                      </a:r>
                      <a:r>
                        <a:rPr lang="ru-RU" sz="1200" dirty="0">
                          <a:effectLst/>
                        </a:rPr>
                        <a:t> рису), </a:t>
                      </a:r>
                      <a:r>
                        <a:rPr lang="ru-RU" sz="1200" dirty="0" err="1">
                          <a:effectLst/>
                        </a:rPr>
                        <a:t>бобових</a:t>
                      </a:r>
                      <a:r>
                        <a:rPr lang="ru-RU" sz="1200" dirty="0">
                          <a:effectLst/>
                        </a:rPr>
                        <a:t> культур і </a:t>
                      </a:r>
                      <a:r>
                        <a:rPr lang="ru-RU" sz="1200" dirty="0" err="1">
                          <a:effectLst/>
                        </a:rPr>
                        <a:t>насіння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олійних</a:t>
                      </a:r>
                      <a:r>
                        <a:rPr lang="ru-RU" sz="1200" dirty="0">
                          <a:effectLst/>
                        </a:rPr>
                        <a:t> культур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09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с. </a:t>
                      </a:r>
                      <a:r>
                        <a:rPr lang="ru-RU" sz="1200" dirty="0" err="1">
                          <a:effectLst/>
                        </a:rPr>
                        <a:t>Сілець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err="1">
                          <a:effectLst/>
                        </a:rPr>
                        <a:t>Вирощування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зернових</a:t>
                      </a:r>
                      <a:r>
                        <a:rPr lang="ru-RU" sz="1200" dirty="0">
                          <a:effectLst/>
                        </a:rPr>
                        <a:t> культур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09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с. </a:t>
                      </a:r>
                      <a:r>
                        <a:rPr lang="ru-RU" sz="1200" dirty="0" err="1">
                          <a:effectLst/>
                        </a:rPr>
                        <a:t>Добрячин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err="1">
                          <a:effectLst/>
                        </a:rPr>
                        <a:t>Вирощування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зернових</a:t>
                      </a:r>
                      <a:r>
                        <a:rPr lang="uk-UA" sz="1200" dirty="0">
                          <a:effectLst/>
                        </a:rPr>
                        <a:t>,бобових</a:t>
                      </a:r>
                      <a:r>
                        <a:rPr lang="ru-RU" sz="1200" dirty="0">
                          <a:effectLst/>
                        </a:rPr>
                        <a:t> культур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189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с. </a:t>
                      </a:r>
                      <a:r>
                        <a:rPr lang="ru-RU" sz="1200" dirty="0" err="1">
                          <a:effectLst/>
                        </a:rPr>
                        <a:t>Борятин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err="1">
                          <a:effectLst/>
                        </a:rPr>
                        <a:t>Вирощування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зернових</a:t>
                      </a:r>
                      <a:r>
                        <a:rPr lang="uk-UA" sz="1200" dirty="0">
                          <a:effectLst/>
                        </a:rPr>
                        <a:t>, бобових, насіння олійних</a:t>
                      </a:r>
                      <a:r>
                        <a:rPr lang="ru-RU" sz="1200" dirty="0">
                          <a:effectLst/>
                        </a:rPr>
                        <a:t> культур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0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с. </a:t>
                      </a:r>
                      <a:r>
                        <a:rPr lang="ru-RU" sz="1200" dirty="0" err="1">
                          <a:effectLst/>
                        </a:rPr>
                        <a:t>Бережне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err="1">
                          <a:effectLst/>
                        </a:rPr>
                        <a:t>Вирощування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зернових</a:t>
                      </a:r>
                      <a:r>
                        <a:rPr lang="uk-UA" sz="1200" dirty="0">
                          <a:effectLst/>
                        </a:rPr>
                        <a:t>, бобових</a:t>
                      </a:r>
                      <a:r>
                        <a:rPr lang="ru-RU" sz="1200" dirty="0">
                          <a:effectLst/>
                        </a:rPr>
                        <a:t> культур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1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с. </a:t>
                      </a:r>
                      <a:r>
                        <a:rPr lang="ru-RU" sz="1200" dirty="0" err="1">
                          <a:effectLst/>
                        </a:rPr>
                        <a:t>Добрячин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err="1">
                          <a:effectLst/>
                        </a:rPr>
                        <a:t>Вирощування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зернових</a:t>
                      </a:r>
                      <a:r>
                        <a:rPr lang="uk-UA" sz="1200" dirty="0">
                          <a:effectLst/>
                        </a:rPr>
                        <a:t>, бобових, насіння олійних</a:t>
                      </a:r>
                      <a:r>
                        <a:rPr lang="ru-RU" sz="1200" dirty="0">
                          <a:effectLst/>
                        </a:rPr>
                        <a:t> культур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4" name="Picture 2" descr="Економічний прогноз вирощування озимих зернових культур на 2024 рік —  Агробізнес сьогодн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748" y="4149080"/>
            <a:ext cx="2423328" cy="1582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Харвестеры для комбайнов производства компании | Эффективные  сельскохозяйственные технологии | John Deere U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748" y="2408816"/>
            <a:ext cx="2326852" cy="1308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2" descr="ger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100012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94054" y="1988840"/>
            <a:ext cx="7056784" cy="1830477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міських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автобусних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маршрутів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приміських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автобусних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маршрутів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щоденно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задіяні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маршрутах</a:t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автомобільних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перевізники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обслуговують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маршрути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76"/>
          <p:cNvSpPr>
            <a:spLocks noChangeArrowheads="1"/>
          </p:cNvSpPr>
          <p:nvPr/>
        </p:nvSpPr>
        <p:spPr bwMode="auto">
          <a:xfrm>
            <a:off x="1214438" y="386854"/>
            <a:ext cx="6416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6350" algn="ctr">
              <a:tabLst>
                <a:tab pos="450850" algn="l"/>
              </a:tabLst>
            </a:pPr>
            <a:r>
              <a:rPr lang="uk-UA" sz="2400" b="1" u="sng" dirty="0" smtClean="0">
                <a:ea typeface="Times New Roman" pitchFamily="18" charset="0"/>
                <a:cs typeface="Arial" charset="0"/>
              </a:rPr>
              <a:t>ГРОМАДСЬКИЙ ТРАНСПОРТ</a:t>
            </a:r>
            <a:endParaRPr lang="uk-UA" sz="1800" dirty="0">
              <a:ea typeface="Times New Roman" pitchFamily="18" charset="0"/>
              <a:cs typeface="Arial" charset="0"/>
            </a:endParaRPr>
          </a:p>
        </p:txBody>
      </p:sp>
      <p:sp>
        <p:nvSpPr>
          <p:cNvPr id="13" name="Стрілка вправо 12"/>
          <p:cNvSpPr/>
          <p:nvPr/>
        </p:nvSpPr>
        <p:spPr>
          <a:xfrm>
            <a:off x="214313" y="201475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ілка вправо 13"/>
          <p:cNvSpPr/>
          <p:nvPr/>
        </p:nvSpPr>
        <p:spPr>
          <a:xfrm>
            <a:off x="214313" y="242088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ілка вправо 14"/>
          <p:cNvSpPr/>
          <p:nvPr/>
        </p:nvSpPr>
        <p:spPr>
          <a:xfrm>
            <a:off x="214313" y="2827022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ілка вправо 16"/>
          <p:cNvSpPr/>
          <p:nvPr/>
        </p:nvSpPr>
        <p:spPr>
          <a:xfrm>
            <a:off x="214313" y="323315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7" name="Рисунок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4" t="-2" r="1289" b="10919"/>
          <a:stretch>
            <a:fillRect/>
          </a:stretch>
        </p:blipFill>
        <p:spPr bwMode="auto">
          <a:xfrm>
            <a:off x="4572000" y="4293577"/>
            <a:ext cx="3704628" cy="2043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Міський автобус MAN Lion City А20 2010 року випуску - параметри та опис -  bus-truck.com.ua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t="11685"/>
          <a:stretch>
            <a:fillRect/>
          </a:stretch>
        </p:blipFill>
        <p:spPr bwMode="auto">
          <a:xfrm>
            <a:off x="683568" y="4375947"/>
            <a:ext cx="2808312" cy="1961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8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мо">
  <a:themeElements>
    <a:clrScheme name="Пасмо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Пасмо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смо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2640</TotalTime>
  <Words>752</Words>
  <Application>Microsoft Office PowerPoint</Application>
  <PresentationFormat>Екран (4:3)</PresentationFormat>
  <Paragraphs>129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Century Gothic</vt:lpstr>
      <vt:lpstr>Times New Roman</vt:lpstr>
      <vt:lpstr>Wingdings</vt:lpstr>
      <vt:lpstr>Wingdings 3</vt:lpstr>
      <vt:lpstr>Пасмо</vt:lpstr>
      <vt:lpstr>Про виконання Програми соціально-економічного розвитку територіальної громади  за 2025 рік  та затвердження   Програми соціально-економічного розвитку Шептицької міської територіальної громади  на 2026 рік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542 об’єкти роздрiбної торгiвлi 136 об’єктiв дрiбнороздрiбної торгiвлi (павiльйони, кiоски) 132   мережа пiдприємств ресторанного господарства </vt:lpstr>
      <vt:lpstr>Презентація PowerPoint</vt:lpstr>
      <vt:lpstr>5  міських автобусних маршрутів 7  приміських автобусних маршрутів 23  транспортних засобів щоденно задіяні на маршрутах 3  автомобільних перевізники обслуговують маршрути  </vt:lpstr>
      <vt:lpstr>Презентація PowerPoint</vt:lpstr>
      <vt:lpstr>розгляд проєкту   Програми соціально-економічного та культурного розвитку  Шептицької міської територіальної громади Шептицького району Львівської області  на 2026 рік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Specialist</cp:lastModifiedBy>
  <cp:revision>293</cp:revision>
  <dcterms:created xsi:type="dcterms:W3CDTF">2016-02-18T07:20:30Z</dcterms:created>
  <dcterms:modified xsi:type="dcterms:W3CDTF">2026-02-18T12:40:56Z</dcterms:modified>
</cp:coreProperties>
</file>